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ink/ink3.xml" ContentType="application/inkml+xml"/>
  <Override PartName="/ppt/ink/ink4.xml" ContentType="application/inkml+xml"/>
  <Override PartName="/ppt/ink/ink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4" r:id="rId2"/>
    <p:sldId id="256" r:id="rId3"/>
    <p:sldId id="257" r:id="rId4"/>
    <p:sldId id="258" r:id="rId5"/>
    <p:sldId id="262" r:id="rId6"/>
    <p:sldId id="259" r:id="rId7"/>
    <p:sldId id="260" r:id="rId8"/>
    <p:sldId id="261" r:id="rId9"/>
    <p:sldId id="263" r:id="rId10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URTOS EUGEN" initials="FE" lastIdx="1" clrIdx="0">
    <p:extLst>
      <p:ext uri="{19B8F6BF-5375-455C-9EA6-DF929625EA0E}">
        <p15:presenceInfo xmlns:p15="http://schemas.microsoft.com/office/powerpoint/2012/main" userId="FURTOS EUGE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3-15T20:03:26.358" idx="1">
    <p:pos x="6652" y="0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dev"/>
          <inkml:channel name="T" type="integer" max="2.14748E9" units="dev"/>
        </inkml:traceFormat>
        <inkml:channelProperties>
          <inkml:channelProperty channel="X" name="resolution" value="3225.09839" units="1/cm"/>
          <inkml:channelProperty channel="Y" name="resolution" value="4300.1313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2-08T22:35:09.979"/>
    </inkml:context>
    <inkml:brush xml:id="br0">
      <inkml:brushProperty name="width" value="0.15875" units="cm"/>
      <inkml:brushProperty name="height" value="0.15875" units="cm"/>
      <inkml:brushProperty name="fitToCurve" value="1"/>
    </inkml:brush>
  </inkml:definitions>
  <inkml:trace contextRef="#ctx0" brushRef="#br0">0 0 205 0,'12'5'56'0,"-1"-2"-20"0,-1-3-3 16,2 4-11-16,-2 1-8 0,-3-5 2 0,3 3 8 16,-5 2 4-16,2-5 4 0,-2 5-2 15,5-5-3-15,-5 0-3 0,-5 0 1 16,12 2-5-1,-12-2-5-15,6 0 2 0,-1 0 0 0,2 5-5 0,3-5 1 0,0 4-2 16,2 0-9-16,-2-4-17 0,2 4-17 0,-2 1-23 16,2-2-22-16,-1 1-93 0,1-4 57 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dev"/>
          <inkml:channel name="T" type="integer" max="2.14748E9" units="dev"/>
        </inkml:traceFormat>
        <inkml:channelProperties>
          <inkml:channelProperty channel="X" name="resolution" value="3225.09839" units="1/cm"/>
          <inkml:channelProperty channel="Y" name="resolution" value="4300.1313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2-08T22:35:14.921"/>
    </inkml:context>
    <inkml:brush xml:id="br0">
      <inkml:brushProperty name="width" value="0.15875" units="cm"/>
      <inkml:brushProperty name="height" value="0.15875" units="cm"/>
      <inkml:brushProperty name="fitToCurve" value="1"/>
    </inkml:brush>
  </inkml:definitions>
  <inkml:trace contextRef="#ctx0" brushRef="#br0">15 46 304 0,'7'-8'-14'0,"-7"8"5"0,0 0 4 0,5-3-2 16,-5 3 2-16,0-7 0 0,0 7 8 16,0 0-2-16,6-3 0 0,-6 3 1 0,5 0 0 15,-5 0-1-15,5-9-2 0,2 9 3 0,-2-3-2 16,0 3 0-16,-5 0 0 0,5-5 2 15,2 0 0-15,-2 5-1 0,0-3-4 0,-5 3 1 16,12 0 5-16,-7 0-4 0,-5 0 1 16,0 0 2-16,10 0 3 0,-10 3 0 15,0 2 4-15,0 3 2 0,-5-2-3 0,5 7 0 16,-5-5 4 0,-7-1-3-16,7 6 0 0,0-1 3 15,-7 0-4-15,7 0 1 0,0-4-4 0,-7 2 4 16,7 0-3-16,0 0 1 0,-1-1 2 15,1-3-4-15,-2 4 0 0,2-3 0 16,0-2-3-16,5 3 3 0,-5-3-1 16,5-1 0-16,0-1-1 0,5 2 0 0,0-1 3 15,0 0-2-15,2-4 0 0,4 0 1 0,-1 4-5 16,2-8 2-16,-2 4 1 0,7-4-6 0,-5 0 1 16,-2-4 1-16,7 4-3 0,-6-4 4 15,6 3-4-15,-7-3 0 0,2 1 0 0,-2-3 3 16,2 1-2-16,-2 1 0 0,-5 0 1 15,7 3 2-15,-1-2-3 0,-6 2 1 16,2 2 2-16,-2-6 1 0,0 6-4 0,0-2 1 0,0 1-3 16,2 0 7-16,-7 4 0 0,5-4-4 15,0 4 3-15,-5-5-4 0,0 5 3 16,0 0-2-16,5 9-1 0,-5-9 3 0,-5 13-1 16,0-6-4-1,0 1-2-15,-7 4-8 0,7-4-9 0,0 5-15 0,0-1-75 0,-7 2 39 31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dev"/>
          <inkml:channel name="T" type="integer" max="2.14748E9" units="dev"/>
        </inkml:traceFormat>
        <inkml:channelProperties>
          <inkml:channelProperty channel="X" name="resolution" value="3225.09839" units="1/cm"/>
          <inkml:channelProperty channel="Y" name="resolution" value="4300.1313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2-08T23:26:51.953"/>
    </inkml:context>
    <inkml:brush xml:id="br0">
      <inkml:brushProperty name="width" value="0.05" units="cm"/>
      <inkml:brushProperty name="height" value="0.05" units="cm"/>
      <inkml:brushProperty name="color" value="#ED1C24"/>
      <inkml:brushProperty name="fitToCurve" value="1"/>
    </inkml:brush>
  </inkml:definitions>
  <inkml:trace contextRef="#ctx0" brushRef="#br0">317 382 1423 0,'0'-3'-125'16,"0"3"16"-16,0 0 14 0,0 0 15 0,0 0 11 16,0 0 9-16,0 0 12 0,0 0 9 0,6-8 7 15,-6 8 5-15,0 0 9 0,0 0 4 0,0 0 6 16,0 0 1-16,0-2 5 0,0 2 0 16,0 0 4-16,0 0 5 0,0 0 1 0,0 0 0 15,0 0 0-15,-6-4 0 16,6 4-1-16,0 0-2 0,0 0 8 0,0 0-8 15,0 0-1-15,0 0 3 16,0 0 0-16,0 0-5 0,0 0 1 16,0 0 12-16,0 0-13 0,0 0 4 15,0 0 1-15,0 0-4 0,0 0 4 16,0 0-4-16,0 0 2 0,0 0-1 0,0 0-1 16,0 0 1-16,0 0 0 0,0 0-1 15,0 0 2-15,0 0 1 0,0 0-8 16,0 0 3-16,0 0 4 0,0 0-1 0,0 0-8 0,0 0 0 15,0 0 4-15,0 0 2 0,0 0 1 0,0 0-2 16,0 0-1-16,0 0-2 0,0 0-2 16,0 0 6-16,0 0 0 0,0 0 0 15,0 0-1-15,0 0-2 0,0 0-1 0,0 0 0 16,0 0 3-16,0 0-2 0,0 0 3 16,0 0-4-1,0 0 6-15,0 0-2 0,0 0-2 0,0 0 3 16,0 0-2-16,0 0-2 0,0 0 1 15,0 0 0-15,0 0-2 0,0 0 4 16,0 0 2-16,0 0-2 0,0 0-3 16,0 0 2-16,0 0-1 0,0 0-2 0,0 0 4 15,0 0-4-15,0 0 3 0,0 0-4 16,0 0 4-16,0 0 2 0,0 0-3 0,0 0-2 0,0 0 2 16,0 0 3-16,0 0-2 15,0 0-1-15,0 0 2 0,0 0-2 16,0 0-3-16,0 0 7 0,0 0-1 0,0 0-6 15,0 0 3-15,0 0-2 0,0 0 2 16,0 0 2-16,0 0-1 0,0 0-4 0,0 0 1 16,0 0 5-16,0 0-4 0,0 0 1 0,0 0 2 0,0 0-2 15,0 0 3-15,0 0-5 0,0 0 0 0,0 0 2 16,0 0 1-16,0 0-1 0,0 0 2 16,0 0 0-16,0 0-3 0,0 0 2 15,0 0 2-15,0 0 0 0,0 0-2 16,0 0-1-16,0 0-1 0,0 0-22 0,0 0-23 15,10 0-40 1,-5-4-165-16,5 1 230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dev"/>
          <inkml:channel name="T" type="integer" max="2.14748E9" units="dev"/>
        </inkml:traceFormat>
        <inkml:channelProperties>
          <inkml:channelProperty channel="X" name="resolution" value="3225.09839" units="1/cm"/>
          <inkml:channelProperty channel="Y" name="resolution" value="4300.1313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2-11T14:45:52.526"/>
    </inkml:context>
    <inkml:brush xml:id="br0">
      <inkml:brushProperty name="width" value="0.2" units="cm"/>
      <inkml:brushProperty name="height" value="0.4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0 455 0,'0'0'-155'16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dev"/>
          <inkml:channel name="T" type="integer" max="2.14748E9" units="dev"/>
        </inkml:traceFormat>
        <inkml:channelProperties>
          <inkml:channelProperty channel="X" name="resolution" value="3225.09839" units="1/cm"/>
          <inkml:channelProperty channel="Y" name="resolution" value="4300.1313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2-11T14:49:49.186"/>
    </inkml:context>
    <inkml:brush xml:id="br0">
      <inkml:brushProperty name="width" value="0.2" units="cm"/>
      <inkml:brushProperty name="height" value="0.4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0 0 937 0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B275CC-33C5-4732-A51A-53CBE8642DDA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B82049-40F9-423C-B196-133209175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828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B82049-40F9-423C-B196-133209175C9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2437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F5FE9-77B7-4B2A-B78D-46B07882CF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B69B5E-0340-483F-A72B-2E158200E1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15EB97-ED0D-4A74-BD69-0CFB1204B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6EA5B-2B8A-4F89-9953-33156EB39325}" type="datetimeFigureOut">
              <a:rPr lang="ro-RO" smtClean="0"/>
              <a:t>28.10.2021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E5F305-6F3F-45A1-AE47-920D3F286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EB1534-A516-4D75-A5EA-778952B1B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91F7F-3930-4017-BD8A-5B7CEB1A8F1C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590198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C1A54-478F-4121-B5F2-E4112C126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934839-199E-49C5-861E-9110B86D1D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53DAEB-35C5-468C-AF3F-B8AB5769E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6EA5B-2B8A-4F89-9953-33156EB39325}" type="datetimeFigureOut">
              <a:rPr lang="ro-RO" smtClean="0"/>
              <a:t>28.10.2021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4D97B5-C9EE-4E02-861E-93CFED52C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E900DA-F4C4-4B41-AEE4-F22B7F0BC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91F7F-3930-4017-BD8A-5B7CEB1A8F1C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280821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EB183F-64C1-416D-80A3-B96FBEC254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095DE4-679A-4128-9845-DD2AA78C13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E322A9-D38C-4509-8596-7D49068F4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6EA5B-2B8A-4F89-9953-33156EB39325}" type="datetimeFigureOut">
              <a:rPr lang="ro-RO" smtClean="0"/>
              <a:t>28.10.2021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1EC326-85C6-458A-AECC-0CF0F3E39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78CBEA-BFAF-461E-91BF-F77935FB1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91F7F-3930-4017-BD8A-5B7CEB1A8F1C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85310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FD109-C83C-4B1F-BCDD-47065930C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0E8BCE-A860-48A1-9CA4-84F18A391E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1C8F7C-C2B9-409B-ADEA-94093410F9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6EA5B-2B8A-4F89-9953-33156EB39325}" type="datetimeFigureOut">
              <a:rPr lang="ro-RO" smtClean="0"/>
              <a:t>28.10.2021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DD65C5-C0BB-487F-A25C-A32DACC76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1AEED9-A204-4991-A048-D6412FFAA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91F7F-3930-4017-BD8A-5B7CEB1A8F1C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488128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E1711-E9D1-4128-A5D4-C19848966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F200C7-0C3E-4CA1-B046-B9F719686F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5BD107-3636-4014-B146-1088B7328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6EA5B-2B8A-4F89-9953-33156EB39325}" type="datetimeFigureOut">
              <a:rPr lang="ro-RO" smtClean="0"/>
              <a:t>28.10.2021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322D8D-D01B-4E05-8E17-34295B376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CE09BF-8D43-4FD7-B14A-1C6980EC3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91F7F-3930-4017-BD8A-5B7CEB1A8F1C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27872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0CBD2-791D-44C0-BC5D-3DE8B8CBB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7DEFB-0EB1-4E81-90E5-C2DEAE7C3A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ACF30A-01A1-458A-8A99-4BECAB5542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A05BF7-9F54-4401-8D09-5286C9667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6EA5B-2B8A-4F89-9953-33156EB39325}" type="datetimeFigureOut">
              <a:rPr lang="ro-RO" smtClean="0"/>
              <a:t>28.10.2021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BD054C-6951-4C82-B17A-4F4AFAC9A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655E19-54F1-4E94-BE72-A4746E8A7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91F7F-3930-4017-BD8A-5B7CEB1A8F1C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689249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3CB16-6B31-45F0-9A19-DA25AD201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6CBFB8-82EC-4542-8A91-4F6BAC19B6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5E14BB-6D3C-4453-BFB4-7D6D0887CE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D89EBE-06DF-49E8-9789-C40A8F39BF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574B06-3A6C-4DE0-B5D2-009FA60BE9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1033910-F86E-4420-9A94-FE0F670F6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6EA5B-2B8A-4F89-9953-33156EB39325}" type="datetimeFigureOut">
              <a:rPr lang="ro-RO" smtClean="0"/>
              <a:t>28.10.2021</a:t>
            </a:fld>
            <a:endParaRPr lang="ro-R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AB1B60-F31C-49C7-A6F0-D868A604A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1A459E-3BE6-4C04-9E4B-95B98CDDB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91F7F-3930-4017-BD8A-5B7CEB1A8F1C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031635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F4466-E4BF-4FDC-A788-DF614320A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2659BF-2EA5-4C8E-985F-E54ADC10A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6EA5B-2B8A-4F89-9953-33156EB39325}" type="datetimeFigureOut">
              <a:rPr lang="ro-RO" smtClean="0"/>
              <a:t>28.10.2021</a:t>
            </a:fld>
            <a:endParaRPr lang="ro-R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D5F267-54D5-4D11-A86A-A3AB54349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9D6E4E-C900-4743-A32C-050D3A430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91F7F-3930-4017-BD8A-5B7CEB1A8F1C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012542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692027-12E1-4948-9682-A1674D0A4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6EA5B-2B8A-4F89-9953-33156EB39325}" type="datetimeFigureOut">
              <a:rPr lang="ro-RO" smtClean="0"/>
              <a:t>28.10.2021</a:t>
            </a:fld>
            <a:endParaRPr lang="ro-R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DB60A7-E028-4EA1-8B33-323F9850E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480E6C-A01F-48FD-A3E2-5566D36C6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91F7F-3930-4017-BD8A-5B7CEB1A8F1C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30869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F76D98-A99A-486B-8AA4-14EA9B03E3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7C53C3-220F-450D-8794-CEA06718C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09B37C-D524-41B1-BCD1-68D2B3D023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392832-6699-44E4-BA34-28F8BAC53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6EA5B-2B8A-4F89-9953-33156EB39325}" type="datetimeFigureOut">
              <a:rPr lang="ro-RO" smtClean="0"/>
              <a:t>28.10.2021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66E2D8-3BE6-47BA-A838-DA2AA4423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709B72-6775-4E50-A35D-F418A21D9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91F7F-3930-4017-BD8A-5B7CEB1A8F1C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978875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F98DFE-44A2-495D-B73E-2283444F5B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6E40AF8-AFCD-4C2C-8C52-D3FCAB399C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E8BBC4-830D-444C-910D-4F3320BC41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8150FC-5E54-47D8-86FA-243E367CF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6EA5B-2B8A-4F89-9953-33156EB39325}" type="datetimeFigureOut">
              <a:rPr lang="ro-RO" smtClean="0"/>
              <a:t>28.10.2021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11B97C-28BE-487F-A1E8-A2A4570F0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FFBBC3-E752-44DC-AA48-DB5A87847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91F7F-3930-4017-BD8A-5B7CEB1A8F1C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637319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smConfetti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217EFC-88B4-4538-BBBB-7038B106F6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9190FF-8F84-42A4-8A50-D4759476E4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C79537-EAFB-475B-925B-AD0DF2F31F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6EA5B-2B8A-4F89-9953-33156EB39325}" type="datetimeFigureOut">
              <a:rPr lang="ro-RO" smtClean="0"/>
              <a:t>28.10.2021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431EF3-2BDB-42CC-8B31-D861F7EEAB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A33DF9-A5DA-4274-A466-4BB8E00353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591F7F-3930-4017-BD8A-5B7CEB1A8F1C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158284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7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emf"/><Relationship Id="rId5" Type="http://schemas.openxmlformats.org/officeDocument/2006/relationships/customXml" Target="../ink/ink2.x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jpeg"/><Relationship Id="rId7" Type="http://schemas.openxmlformats.org/officeDocument/2006/relationships/image" Target="../media/image8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1" Type="http://schemas.openxmlformats.org/officeDocument/2006/relationships/image" Target="../media/image42.emf"/><Relationship Id="rId34" Type="http://schemas.openxmlformats.org/officeDocument/2006/relationships/image" Target="../media/image38.emf"/><Relationship Id="rId25" Type="http://schemas.openxmlformats.org/officeDocument/2006/relationships/customXml" Target="../ink/ink5.xml"/><Relationship Id="rId38" Type="http://schemas.openxmlformats.org/officeDocument/2006/relationships/image" Target="../media/image15.wmf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Relationship Id="rId24" Type="http://schemas.openxmlformats.org/officeDocument/2006/relationships/image" Target="../media/image33.emf"/><Relationship Id="rId37" Type="http://schemas.openxmlformats.org/officeDocument/2006/relationships/image" Target="../media/image14.wmf"/><Relationship Id="rId23" Type="http://schemas.openxmlformats.org/officeDocument/2006/relationships/customXml" Target="../ink/ink4.xml"/><Relationship Id="rId36" Type="http://schemas.openxmlformats.org/officeDocument/2006/relationships/image" Target="../media/image13.wmf"/><Relationship Id="rId22" Type="http://schemas.openxmlformats.org/officeDocument/2006/relationships/image" Target="../media/image11.jpeg"/><Relationship Id="rId35" Type="http://schemas.openxmlformats.org/officeDocument/2006/relationships/image" Target="../media/image12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13" Type="http://schemas.openxmlformats.org/officeDocument/2006/relationships/image" Target="../media/image24.wmf"/><Relationship Id="rId3" Type="http://schemas.openxmlformats.org/officeDocument/2006/relationships/hyperlink" Target="http://thinkingmachine.pbworks.com/" TargetMode="External"/><Relationship Id="rId7" Type="http://schemas.openxmlformats.org/officeDocument/2006/relationships/image" Target="../media/image18.wmf"/><Relationship Id="rId12" Type="http://schemas.openxmlformats.org/officeDocument/2006/relationships/image" Target="../media/image23.wmf"/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wmf"/><Relationship Id="rId11" Type="http://schemas.openxmlformats.org/officeDocument/2006/relationships/image" Target="../media/image22.wmf"/><Relationship Id="rId5" Type="http://schemas.openxmlformats.org/officeDocument/2006/relationships/image" Target="../media/image14.wmf"/><Relationship Id="rId10" Type="http://schemas.openxmlformats.org/officeDocument/2006/relationships/image" Target="../media/image21.wmf"/><Relationship Id="rId4" Type="http://schemas.openxmlformats.org/officeDocument/2006/relationships/hyperlink" Target="https://creativecommons.org/licenses/by/3.0/" TargetMode="External"/><Relationship Id="rId9" Type="http://schemas.openxmlformats.org/officeDocument/2006/relationships/image" Target="../media/image20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12345Salt/community/" TargetMode="External"/><Relationship Id="rId2" Type="http://schemas.openxmlformats.org/officeDocument/2006/relationships/hyperlink" Target="https://www.vestibune.net/dezvoltare-personala/cristale-si-minerale-care-este-diferenta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shutterstock.com/image-illustration/ion-crystal-lattice-nacl-sodium-chloride-34522807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F1244E-53AC-488C-9648-99E6D308938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o-RO" sz="4800" b="1" dirty="0"/>
              <a:t>Profesor Ardelean Mirela-Lucia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C9AE30-0561-4B46-871B-FCCD8A506EA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o-RO" sz="4000" b="1" dirty="0"/>
              <a:t>C.N. ONISIFOR GHIBU ORADEA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3F5160A-D1AB-4FA1-A308-1026460CAC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999" y="316162"/>
            <a:ext cx="2349829" cy="2349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0131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281295C-DDC9-4EC3-AC29-A0BACDBB2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Compu</a:t>
            </a:r>
            <a:r>
              <a:rPr lang="ro-RO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și ionici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E4EF539-BFBE-4629-B73A-A775FB1BFB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3961" y="1825625"/>
            <a:ext cx="11533239" cy="4667250"/>
          </a:xfrm>
        </p:spPr>
        <p:txBody>
          <a:bodyPr>
            <a:normAutofit lnSpcReduction="10000"/>
          </a:bodyPr>
          <a:lstStyle/>
          <a:p>
            <a:pPr algn="just"/>
            <a:r>
              <a:rPr lang="ro-RO" u="sng" dirty="0"/>
              <a:t>MATERIE</a:t>
            </a:r>
            <a:r>
              <a:rPr lang="ro-RO" dirty="0"/>
              <a:t>→SUBSTANȚĂ→</a:t>
            </a:r>
            <a:r>
              <a:rPr lang="ro-RO" b="1" dirty="0"/>
              <a:t>PARTICULE</a:t>
            </a:r>
            <a:r>
              <a:rPr lang="ro-RO" dirty="0"/>
              <a:t> între care se creează </a:t>
            </a:r>
            <a:r>
              <a:rPr lang="ro-RO" i="1" dirty="0">
                <a:solidFill>
                  <a:srgbClr val="FF0000"/>
                </a:solidFill>
              </a:rPr>
              <a:t>legături chimice</a:t>
            </a:r>
          </a:p>
          <a:p>
            <a:pPr algn="just"/>
            <a:endParaRPr lang="ro-RO" i="1" dirty="0">
              <a:solidFill>
                <a:srgbClr val="FF0000"/>
              </a:solidFill>
            </a:endParaRPr>
          </a:p>
          <a:p>
            <a:pPr marL="1828800" lvl="4" indent="0" algn="just">
              <a:buNone/>
            </a:pPr>
            <a:r>
              <a:rPr lang="ro-RO" sz="2400" b="1" i="1" u="sng" dirty="0"/>
              <a:t>SOLIDĂ</a:t>
            </a:r>
            <a:r>
              <a:rPr lang="ro-RO" sz="2400" b="1" i="1" dirty="0"/>
              <a:t>,</a:t>
            </a:r>
            <a:r>
              <a:rPr lang="ro-RO" sz="2400" i="1" dirty="0"/>
              <a:t> LICHIDĂ, GAZOASĂ</a:t>
            </a:r>
          </a:p>
          <a:p>
            <a:pPr marL="1828800" lvl="4" indent="0" algn="just">
              <a:buNone/>
            </a:pPr>
            <a:r>
              <a:rPr lang="ro-RO" sz="2400" i="1" dirty="0"/>
              <a:t>         după gradul de ordonare a particulelor</a:t>
            </a:r>
          </a:p>
          <a:p>
            <a:pPr marL="1828800" lvl="4" indent="0" algn="just">
              <a:buNone/>
            </a:pPr>
            <a:endParaRPr lang="ro-RO" sz="2400" i="1" u="sng" dirty="0"/>
          </a:p>
          <a:p>
            <a:pPr marL="442913" lvl="4" indent="0" algn="just">
              <a:buNone/>
            </a:pPr>
            <a:r>
              <a:rPr lang="ro-RO" sz="2400" i="1" dirty="0"/>
              <a:t>							</a:t>
            </a:r>
          </a:p>
          <a:p>
            <a:pPr marL="442913" lvl="4" indent="0" algn="just">
              <a:buNone/>
            </a:pPr>
            <a:r>
              <a:rPr lang="ro-RO" sz="2400" i="1" dirty="0"/>
              <a:t>							</a:t>
            </a:r>
            <a:r>
              <a:rPr lang="ro-RO" sz="2400" b="1" i="1" dirty="0"/>
              <a:t>= starea cea mai răspândită!!!!!!!</a:t>
            </a:r>
          </a:p>
          <a:p>
            <a:pPr marL="1828800" lvl="4" indent="-1385888" algn="just">
              <a:buNone/>
              <a:tabLst>
                <a:tab pos="354013" algn="l"/>
              </a:tabLst>
            </a:pPr>
            <a:r>
              <a:rPr lang="ro-RO" sz="2400" i="1" dirty="0"/>
              <a:t>-particule cu </a:t>
            </a:r>
            <a:r>
              <a:rPr lang="ro-RO" sz="2400" b="1" i="1" dirty="0"/>
              <a:t>dimensiuni relativ mari</a:t>
            </a:r>
            <a:r>
              <a:rPr lang="ro-RO" sz="2400" i="1" dirty="0"/>
              <a:t>, 		-particule relativ </a:t>
            </a:r>
            <a:r>
              <a:rPr lang="ro-RO" sz="2400" b="1" i="1" dirty="0"/>
              <a:t>mici</a:t>
            </a:r>
            <a:r>
              <a:rPr lang="ro-RO" sz="2400" i="1" dirty="0"/>
              <a:t>, </a:t>
            </a:r>
            <a:r>
              <a:rPr lang="ro-RO" sz="2400" b="1" i="1" dirty="0"/>
              <a:t>ordonat</a:t>
            </a:r>
          </a:p>
          <a:p>
            <a:pPr marL="1828800" lvl="4" indent="-1385888" algn="just">
              <a:buNone/>
              <a:tabLst>
                <a:tab pos="354013" algn="l"/>
              </a:tabLst>
            </a:pPr>
            <a:r>
              <a:rPr lang="ro-RO" sz="2400" b="1" i="1" dirty="0"/>
              <a:t>dezordonate</a:t>
            </a:r>
            <a:r>
              <a:rPr lang="ro-RO" sz="2400" i="1" dirty="0"/>
              <a:t>, cu </a:t>
            </a:r>
            <a:r>
              <a:rPr lang="ro-RO" sz="2400" b="1" i="1" dirty="0"/>
              <a:t>energie relativ mare</a:t>
            </a:r>
            <a:r>
              <a:rPr lang="ro-RO" sz="2400" i="1" dirty="0"/>
              <a:t>		așezate în structuri spațiale =REȚELE</a:t>
            </a:r>
          </a:p>
          <a:p>
            <a:pPr marL="1828800" lvl="4" indent="-1385888" algn="just">
              <a:buNone/>
              <a:tabLst>
                <a:tab pos="354013" algn="l"/>
              </a:tabLst>
            </a:pPr>
            <a:r>
              <a:rPr lang="ro-RO" sz="2400" i="1" dirty="0"/>
              <a:t>Ex. Sticla, cauciucul, masele plastice, ceara, 	CRISTALINE</a:t>
            </a:r>
          </a:p>
          <a:p>
            <a:pPr marL="1828800" lvl="4" indent="-1385888" algn="just">
              <a:buNone/>
              <a:tabLst>
                <a:tab pos="354013" algn="l"/>
              </a:tabLst>
            </a:pPr>
            <a:r>
              <a:rPr lang="ro-RO" sz="2400" i="1" dirty="0"/>
              <a:t>Săpunul						-</a:t>
            </a:r>
            <a:r>
              <a:rPr lang="ro-RO" sz="2400" b="1" i="1" dirty="0"/>
              <a:t>energie mică</a:t>
            </a:r>
            <a:r>
              <a:rPr lang="ro-RO" sz="2400" i="1" dirty="0"/>
              <a:t>=</a:t>
            </a:r>
            <a:r>
              <a:rPr lang="en-US" sz="2400" i="1" dirty="0"/>
              <a:t>&gt; </a:t>
            </a:r>
            <a:r>
              <a:rPr lang="en-US" sz="2400" i="1" dirty="0" err="1"/>
              <a:t>stabilitate</a:t>
            </a:r>
            <a:endParaRPr lang="ro-RO" sz="2400" i="1" dirty="0"/>
          </a:p>
          <a:p>
            <a:pPr marL="1828800" lvl="4" indent="-1385888" algn="just">
              <a:buNone/>
              <a:tabLst>
                <a:tab pos="354013" algn="l"/>
              </a:tabLst>
            </a:pPr>
            <a:r>
              <a:rPr lang="ro-RO" sz="2400" i="1" dirty="0"/>
              <a:t>-nu au p.t. fix  (se înmoaie, apoi se topesc)</a:t>
            </a:r>
            <a:r>
              <a:rPr lang="en-US" sz="2400" i="1" dirty="0"/>
              <a:t>	-</a:t>
            </a:r>
            <a:r>
              <a:rPr lang="en-US" sz="2400" i="1" dirty="0" err="1"/>
              <a:t>p.t.</a:t>
            </a:r>
            <a:r>
              <a:rPr lang="en-US" sz="2400" i="1" dirty="0"/>
              <a:t> fixe</a:t>
            </a:r>
            <a:endParaRPr lang="ro-RO" sz="2400" i="1" dirty="0"/>
          </a:p>
          <a:p>
            <a:pPr marL="1828800" lvl="4" indent="0" algn="just">
              <a:buNone/>
            </a:pPr>
            <a:endParaRPr lang="ro-RO" sz="2400" i="1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D76C90B-B3AF-4A9B-A97A-E08BED59E687}"/>
              </a:ext>
            </a:extLst>
          </p:cNvPr>
          <p:cNvCxnSpPr/>
          <p:nvPr/>
        </p:nvCxnSpPr>
        <p:spPr>
          <a:xfrm>
            <a:off x="1533377" y="2221665"/>
            <a:ext cx="928468" cy="4501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A47DA16-99C6-4669-90E1-4D8FB6A74693}"/>
              </a:ext>
            </a:extLst>
          </p:cNvPr>
          <p:cNvCxnSpPr/>
          <p:nvPr/>
        </p:nvCxnSpPr>
        <p:spPr>
          <a:xfrm>
            <a:off x="2771902" y="3193366"/>
            <a:ext cx="0" cy="4220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FD50BAFE-1A2A-4E7D-87C0-ED22FC8B7D34}"/>
              </a:ext>
            </a:extLst>
          </p:cNvPr>
          <p:cNvSpPr/>
          <p:nvPr/>
        </p:nvSpPr>
        <p:spPr>
          <a:xfrm>
            <a:off x="1996475" y="3688799"/>
            <a:ext cx="1548581" cy="3820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u="sng" dirty="0">
                <a:solidFill>
                  <a:schemeClr val="tx1"/>
                </a:solidFill>
              </a:rPr>
              <a:t>AMORF</a:t>
            </a:r>
            <a:r>
              <a:rPr lang="ro-RO" b="1" u="sng" dirty="0">
                <a:solidFill>
                  <a:schemeClr val="tx1"/>
                </a:solidFill>
              </a:rPr>
              <a:t>Ă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66D6C27-2738-4AD4-8BEB-F457B0B5DC0E}"/>
              </a:ext>
            </a:extLst>
          </p:cNvPr>
          <p:cNvSpPr/>
          <p:nvPr/>
        </p:nvSpPr>
        <p:spPr>
          <a:xfrm>
            <a:off x="6430296" y="3688799"/>
            <a:ext cx="1769807" cy="3820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b="1" u="sng" dirty="0">
                <a:solidFill>
                  <a:schemeClr val="tx1"/>
                </a:solidFill>
              </a:rPr>
              <a:t>CRISTALINĂ</a:t>
            </a:r>
          </a:p>
        </p:txBody>
      </p:sp>
    </p:spTree>
    <p:extLst>
      <p:ext uri="{BB962C8B-B14F-4D97-AF65-F5344CB8AC3E}">
        <p14:creationId xmlns:p14="http://schemas.microsoft.com/office/powerpoint/2010/main" val="148076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magini pentru cristale">
            <a:extLst>
              <a:ext uri="{FF2B5EF4-FFF2-40B4-BE49-F238E27FC236}">
                <a16:creationId xmlns:a16="http://schemas.microsoft.com/office/drawing/2014/main" id="{E76A8EAA-C9D8-4FA7-89A4-2A42CE3562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8080" y="3871556"/>
            <a:ext cx="6836979" cy="2948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1B050F2-24EA-4C6A-857A-C421EDBDC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o-RO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Clasificarea rețelelor cristaline</a:t>
            </a:r>
            <a:br>
              <a:rPr lang="ro-RO" dirty="0"/>
            </a:br>
            <a:r>
              <a:rPr lang="ro-RO" sz="2400" dirty="0"/>
              <a:t>( </a:t>
            </a:r>
            <a:r>
              <a:rPr lang="ro-RO" sz="2400" b="1" dirty="0"/>
              <a:t>după natura particulelor </a:t>
            </a:r>
            <a:r>
              <a:rPr lang="ro-RO" sz="2400" dirty="0"/>
              <a:t>din noduri și a </a:t>
            </a:r>
            <a:r>
              <a:rPr lang="ro-RO" sz="2400" b="1" dirty="0"/>
              <a:t>naturii interacțiunilor </a:t>
            </a:r>
            <a:r>
              <a:rPr lang="ro-RO" sz="2400" dirty="0"/>
              <a:t>dintre particule)</a:t>
            </a:r>
            <a:endParaRPr lang="ro-RO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5E5B3ACF-F70A-40EC-8C0C-DC368546C19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5769736"/>
              </p:ext>
            </p:extLst>
          </p:nvPr>
        </p:nvGraphicFramePr>
        <p:xfrm>
          <a:off x="838200" y="1810877"/>
          <a:ext cx="10886769" cy="239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1533">
                  <a:extLst>
                    <a:ext uri="{9D8B030D-6E8A-4147-A177-3AD203B41FA5}">
                      <a16:colId xmlns:a16="http://schemas.microsoft.com/office/drawing/2014/main" val="641756213"/>
                    </a:ext>
                  </a:extLst>
                </a:gridCol>
                <a:gridCol w="2708412">
                  <a:extLst>
                    <a:ext uri="{9D8B030D-6E8A-4147-A177-3AD203B41FA5}">
                      <a16:colId xmlns:a16="http://schemas.microsoft.com/office/drawing/2014/main" val="4167941210"/>
                    </a:ext>
                  </a:extLst>
                </a:gridCol>
                <a:gridCol w="2708412">
                  <a:extLst>
                    <a:ext uri="{9D8B030D-6E8A-4147-A177-3AD203B41FA5}">
                      <a16:colId xmlns:a16="http://schemas.microsoft.com/office/drawing/2014/main" val="4014060604"/>
                    </a:ext>
                  </a:extLst>
                </a:gridCol>
                <a:gridCol w="2708412">
                  <a:extLst>
                    <a:ext uri="{9D8B030D-6E8A-4147-A177-3AD203B41FA5}">
                      <a16:colId xmlns:a16="http://schemas.microsoft.com/office/drawing/2014/main" val="29049063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o-RO" dirty="0"/>
                        <a:t>TIPUL REȚELEI CRISTALINE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dirty="0"/>
                        <a:t>NATURA PARTICLELOR DIN NODURILE REȚELEI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dirty="0"/>
                        <a:t>NATURA INTERACȚIUNILOR DINTRE PARTICULE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dirty="0"/>
                        <a:t>EXEMPLE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46414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o-RO" b="1" dirty="0"/>
                        <a:t>IONICĂ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dirty="0">
                          <a:solidFill>
                            <a:srgbClr val="FF0000"/>
                          </a:solidFill>
                        </a:rPr>
                        <a:t>IONI + și - alternând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dirty="0"/>
                        <a:t>Atracție electrostatică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dirty="0"/>
                        <a:t>Compuși ionici: NaCl, MgO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04662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o-RO" b="1" dirty="0"/>
                        <a:t>ATOMICĂ (COVALENTĂ)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dirty="0">
                          <a:solidFill>
                            <a:srgbClr val="FF0000"/>
                          </a:solidFill>
                        </a:rPr>
                        <a:t>ATOMI  NEMETALICI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dirty="0"/>
                        <a:t>Legături covalente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dirty="0"/>
                        <a:t>Carbon grafit, diamant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33652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o-RO" b="1" dirty="0"/>
                        <a:t>METALICĂ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dirty="0">
                          <a:solidFill>
                            <a:srgbClr val="FF0000"/>
                          </a:solidFill>
                        </a:rPr>
                        <a:t>ATOMI METALICI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dirty="0"/>
                        <a:t>Legături metalice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dirty="0"/>
                        <a:t>Metale: Na, Cu, Ag, 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70146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o-RO" b="1" dirty="0"/>
                        <a:t>MOLECULARĂ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dirty="0">
                          <a:solidFill>
                            <a:srgbClr val="FF0000"/>
                          </a:solidFill>
                        </a:rPr>
                        <a:t>MOLECULE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i="0" dirty="0"/>
                        <a:t>Interacții intermoleculare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o-R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4237197"/>
                  </a:ext>
                </a:extLst>
              </a:tr>
            </a:tbl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E4A80989-1464-4A18-9CE0-021FFBD596A0}"/>
                  </a:ext>
                </a:extLst>
              </p14:cNvPr>
              <p14:cNvContentPartPr/>
              <p14:nvPr/>
            </p14:nvContentPartPr>
            <p14:xfrm>
              <a:off x="-1394106" y="557756"/>
              <a:ext cx="84240" cy="2232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E4A80989-1464-4A18-9CE0-021FFBD596A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-1422546" y="529316"/>
                <a:ext cx="141120" cy="79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8BC8186B-939F-44CB-9ABA-E51FC63290A7}"/>
                  </a:ext>
                </a:extLst>
              </p14:cNvPr>
              <p14:cNvContentPartPr/>
              <p14:nvPr/>
            </p14:nvContentPartPr>
            <p14:xfrm>
              <a:off x="-1397706" y="544076"/>
              <a:ext cx="101880" cy="7560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8BC8186B-939F-44CB-9ABA-E51FC63290A7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-1426146" y="515636"/>
                <a:ext cx="158760" cy="132480"/>
              </a:xfrm>
              <a:prstGeom prst="rect">
                <a:avLst/>
              </a:prstGeom>
            </p:spPr>
          </p:pic>
        </mc:Fallback>
      </mc:AlternateContent>
      <p:pic>
        <p:nvPicPr>
          <p:cNvPr id="3" name="Picture 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7765" y="3871556"/>
            <a:ext cx="1939174" cy="383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1364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8ACFDE1A-10C7-4F0A-B3C1-57D5B10CB1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7169" y="2671637"/>
            <a:ext cx="3327674" cy="2495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2450AE9-3D05-4693-A1CF-2CC2A3A6D6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5231"/>
          </a:xfrm>
        </p:spPr>
        <p:txBody>
          <a:bodyPr>
            <a:normAutofit fontScale="90000"/>
          </a:bodyPr>
          <a:lstStyle/>
          <a:p>
            <a:pPr algn="ctr"/>
            <a:r>
              <a:rPr lang="ro-RO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Rețele ionice. Legătura ionică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2CCC42-4012-49D6-8E7D-5DE2FD8D7D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122" y="1169333"/>
            <a:ext cx="11083592" cy="5560463"/>
          </a:xfrm>
        </p:spPr>
        <p:txBody>
          <a:bodyPr/>
          <a:lstStyle/>
          <a:p>
            <a:r>
              <a:rPr lang="ro-RO" b="1" u="sng" dirty="0"/>
              <a:t>Legătura ionică</a:t>
            </a:r>
            <a:r>
              <a:rPr lang="ro-RO" dirty="0"/>
              <a:t>:</a:t>
            </a:r>
          </a:p>
          <a:p>
            <a:r>
              <a:rPr lang="ro-RO" dirty="0"/>
              <a:t>-se realizează între </a:t>
            </a:r>
            <a:r>
              <a:rPr lang="ro-RO" b="1" dirty="0"/>
              <a:t>elemente cu caractere electrochimice </a:t>
            </a:r>
            <a:r>
              <a:rPr lang="ro-RO" b="1" i="1" dirty="0">
                <a:solidFill>
                  <a:srgbClr val="00B0F0"/>
                </a:solidFill>
              </a:rPr>
              <a:t>opuse</a:t>
            </a:r>
            <a:r>
              <a:rPr lang="ro-RO" dirty="0"/>
              <a:t>, prin </a:t>
            </a:r>
            <a:r>
              <a:rPr lang="ro-RO" b="1" i="1" dirty="0">
                <a:solidFill>
                  <a:srgbClr val="FF0000"/>
                </a:solidFill>
              </a:rPr>
              <a:t>transfer de electroni </a:t>
            </a:r>
            <a:r>
              <a:rPr lang="ro-RO" dirty="0"/>
              <a:t>de la elementul </a:t>
            </a:r>
            <a:r>
              <a:rPr lang="ro-RO" b="1" i="1" u="sng" dirty="0">
                <a:solidFill>
                  <a:srgbClr val="00B0F0"/>
                </a:solidFill>
              </a:rPr>
              <a:t>electropozitiv→electronegativ</a:t>
            </a:r>
            <a:r>
              <a:rPr lang="ro-RO" b="1" i="1" u="sng" dirty="0">
                <a:solidFill>
                  <a:srgbClr val="FF0000"/>
                </a:solidFill>
              </a:rPr>
              <a:t>, </a:t>
            </a:r>
            <a:r>
              <a:rPr lang="ro-RO" dirty="0"/>
              <a:t>urmat de </a:t>
            </a:r>
            <a:r>
              <a:rPr lang="ro-RO" b="1" i="1" dirty="0">
                <a:solidFill>
                  <a:srgbClr val="FF0000"/>
                </a:solidFill>
              </a:rPr>
              <a:t>atracția electrostatică </a:t>
            </a:r>
            <a:r>
              <a:rPr lang="ro-RO" dirty="0"/>
              <a:t>a ionilor formați</a:t>
            </a:r>
          </a:p>
          <a:p>
            <a:r>
              <a:rPr lang="ro-RO" dirty="0"/>
              <a:t>-</a:t>
            </a:r>
            <a:r>
              <a:rPr lang="en-US" dirty="0"/>
              <a:t>ex.</a:t>
            </a:r>
            <a:r>
              <a:rPr lang="ro-RO" dirty="0"/>
              <a:t>:  </a:t>
            </a:r>
          </a:p>
          <a:p>
            <a:endParaRPr lang="ro-RO" dirty="0"/>
          </a:p>
        </p:txBody>
      </p: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87E75B29-281A-4E16-900D-C267B988977D}"/>
              </a:ext>
            </a:extLst>
          </p:cNvPr>
          <p:cNvCxnSpPr>
            <a:cxnSpLocks/>
          </p:cNvCxnSpPr>
          <p:nvPr/>
        </p:nvCxnSpPr>
        <p:spPr>
          <a:xfrm>
            <a:off x="1333851" y="5412063"/>
            <a:ext cx="4800925" cy="176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Oval 116">
            <a:extLst>
              <a:ext uri="{FF2B5EF4-FFF2-40B4-BE49-F238E27FC236}">
                <a16:creationId xmlns:a16="http://schemas.microsoft.com/office/drawing/2014/main" id="{F3119E3B-CFD2-4408-9A62-AEB5BF45DDEA}"/>
              </a:ext>
            </a:extLst>
          </p:cNvPr>
          <p:cNvSpPr/>
          <p:nvPr/>
        </p:nvSpPr>
        <p:spPr>
          <a:xfrm>
            <a:off x="6134776" y="2930907"/>
            <a:ext cx="516601" cy="48708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 dirty="0"/>
          </a:p>
        </p:txBody>
      </p:sp>
      <p:sp>
        <p:nvSpPr>
          <p:cNvPr id="127" name="Oval 126">
            <a:extLst>
              <a:ext uri="{FF2B5EF4-FFF2-40B4-BE49-F238E27FC236}">
                <a16:creationId xmlns:a16="http://schemas.microsoft.com/office/drawing/2014/main" id="{7BAB9879-0AD3-4BD4-AB55-8AFC8E4D569C}"/>
              </a:ext>
            </a:extLst>
          </p:cNvPr>
          <p:cNvSpPr/>
          <p:nvPr/>
        </p:nvSpPr>
        <p:spPr>
          <a:xfrm>
            <a:off x="6096000" y="4135461"/>
            <a:ext cx="867600" cy="77436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2681" y="2716040"/>
            <a:ext cx="4533497" cy="2778595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>
            <a:off x="3739081" y="3440115"/>
            <a:ext cx="488887" cy="811891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919335" y="5748950"/>
            <a:ext cx="0" cy="34742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1910281" y="6056768"/>
            <a:ext cx="579422" cy="905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 flipV="1">
            <a:off x="2507810" y="5791817"/>
            <a:ext cx="9053" cy="283427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296" y="5233816"/>
            <a:ext cx="10267196" cy="190840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375" y="5471040"/>
            <a:ext cx="297633" cy="39684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1808" y="2725763"/>
            <a:ext cx="356859" cy="47581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1808" y="3982138"/>
            <a:ext cx="301869" cy="402492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605882" y="3975656"/>
            <a:ext cx="304826" cy="402371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755338" y="4183444"/>
            <a:ext cx="304826" cy="402371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88590" y="4378078"/>
            <a:ext cx="304826" cy="402371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204782" y="4157945"/>
            <a:ext cx="304826" cy="402371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593575" y="4522641"/>
            <a:ext cx="304826" cy="402371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94176" y="4534263"/>
            <a:ext cx="304826" cy="402371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1951" y="4057971"/>
            <a:ext cx="301869" cy="402492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6373" y="4057971"/>
            <a:ext cx="301869" cy="402492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2246" y="4216948"/>
            <a:ext cx="301869" cy="402492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660" y="4399138"/>
            <a:ext cx="301869" cy="402492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9423" y="4605348"/>
            <a:ext cx="301869" cy="402492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1554" y="4597150"/>
            <a:ext cx="301869" cy="402492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5914" y="4293664"/>
            <a:ext cx="301869" cy="402492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2739" y="4435999"/>
            <a:ext cx="297633" cy="396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227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E42A1CDC-AEDD-4A91-AD9A-5DD11504B13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30722" y="0"/>
            <a:ext cx="9111458" cy="7279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8231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05380B-6DF4-4720-B03B-98DA41DF3D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7890" y="388306"/>
            <a:ext cx="11907846" cy="6200383"/>
          </a:xfrm>
        </p:spPr>
        <p:txBody>
          <a:bodyPr/>
          <a:lstStyle/>
          <a:p>
            <a:r>
              <a:rPr lang="ro-RO" dirty="0"/>
              <a:t>-</a:t>
            </a:r>
            <a:r>
              <a:rPr lang="ro-RO" dirty="0">
                <a:solidFill>
                  <a:srgbClr val="FF0000"/>
                </a:solidFill>
              </a:rPr>
              <a:t>REȚEAUA IONICĂ </a:t>
            </a:r>
            <a:r>
              <a:rPr lang="ro-RO" dirty="0"/>
              <a:t>a NaCl este </a:t>
            </a:r>
            <a:r>
              <a:rPr lang="ro-RO" dirty="0">
                <a:solidFill>
                  <a:srgbClr val="FF0000"/>
                </a:solidFill>
              </a:rPr>
              <a:t>UN CUB </a:t>
            </a:r>
            <a:r>
              <a:rPr lang="ro-RO" dirty="0"/>
              <a:t>= </a:t>
            </a:r>
            <a:r>
              <a:rPr lang="ro-RO" dirty="0">
                <a:solidFill>
                  <a:srgbClr val="FF0000"/>
                </a:solidFill>
              </a:rPr>
              <a:t>CELULĂ ELEMENTARĂ</a:t>
            </a:r>
          </a:p>
          <a:p>
            <a:r>
              <a:rPr lang="ro-RO" dirty="0"/>
              <a:t>-</a:t>
            </a:r>
            <a:r>
              <a:rPr lang="ro-RO" sz="2400" dirty="0"/>
              <a:t>în noduri și pe centrele fețelor: IONI 	</a:t>
            </a:r>
            <a:r>
              <a:rPr lang="en-US" sz="2400" dirty="0"/>
              <a:t>      </a:t>
            </a:r>
            <a:endParaRPr lang="ro-RO" sz="2400" u="sng" dirty="0"/>
          </a:p>
          <a:p>
            <a:r>
              <a:rPr lang="ro-RO" sz="2400" dirty="0"/>
              <a:t>-în centrul și pe mijlocul laturilor: ioni </a:t>
            </a:r>
          </a:p>
          <a:p>
            <a:r>
              <a:rPr lang="ro-RO" sz="2400" dirty="0"/>
              <a:t>-în jurul fiecărui ion de sodiu→6 ioni clorură</a:t>
            </a:r>
          </a:p>
          <a:p>
            <a:pPr marL="0" indent="0">
              <a:buNone/>
            </a:pPr>
            <a:r>
              <a:rPr lang="ro-RO" sz="2400" dirty="0"/>
              <a:t>   -în jurul fiecărui ion clorură→6 ioni de sodiu      </a:t>
            </a:r>
            <a:r>
              <a:rPr lang="en-US" sz="2400" dirty="0"/>
              <a:t>	</a:t>
            </a:r>
          </a:p>
          <a:p>
            <a:pPr marL="0" indent="0">
              <a:buNone/>
            </a:pPr>
            <a:r>
              <a:rPr lang="en-US" sz="2400" dirty="0"/>
              <a:t>   -</a:t>
            </a:r>
            <a:r>
              <a:rPr lang="ro-RO" sz="2400" dirty="0"/>
              <a:t>în jurul unui ion sunt atrași </a:t>
            </a:r>
            <a:r>
              <a:rPr lang="ro-RO" sz="2400" b="1" dirty="0">
                <a:solidFill>
                  <a:srgbClr val="FF0000"/>
                </a:solidFill>
              </a:rPr>
              <a:t>un număr maxim de ioni de semn opus</a:t>
            </a:r>
            <a:r>
              <a:rPr lang="ro-RO" sz="2400" dirty="0"/>
              <a:t>,</a:t>
            </a:r>
          </a:p>
          <a:p>
            <a:pPr marL="0" indent="0">
              <a:buNone/>
            </a:pPr>
            <a:r>
              <a:rPr lang="ro-RO" sz="2400" dirty="0"/>
              <a:t>în prima vecinătate= </a:t>
            </a:r>
            <a:r>
              <a:rPr lang="ro-RO" sz="2400" b="1" u="sng" dirty="0">
                <a:solidFill>
                  <a:srgbClr val="FF0000"/>
                </a:solidFill>
              </a:rPr>
              <a:t>NUMĂR DE COORDINARE</a:t>
            </a:r>
            <a:r>
              <a:rPr lang="en-US" sz="2400" b="1" u="sng" dirty="0">
                <a:solidFill>
                  <a:srgbClr val="FF0000"/>
                </a:solidFill>
              </a:rPr>
              <a:t>=&gt; </a:t>
            </a:r>
            <a:r>
              <a:rPr lang="en-US" sz="2400" dirty="0"/>
              <a:t>N.C.       : N.C.    </a:t>
            </a:r>
            <a:r>
              <a:rPr lang="ro-RO" sz="2400" dirty="0"/>
              <a:t>  </a:t>
            </a:r>
            <a:r>
              <a:rPr lang="en-US" sz="2400" dirty="0"/>
              <a:t>=1:1</a:t>
            </a:r>
          </a:p>
          <a:p>
            <a:pPr marL="0" indent="0">
              <a:buNone/>
            </a:pPr>
            <a:r>
              <a:rPr lang="en-US" sz="2400" dirty="0"/>
              <a:t>   -re</a:t>
            </a:r>
            <a:r>
              <a:rPr lang="ro-RO" sz="2400" dirty="0"/>
              <a:t>țeaua ionică este un agregat 3D, în care forțele de atracție dintre ioni sunt uniform distribuite în tot spațiul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7" name="Ink 46">
                <a:extLst>
                  <a:ext uri="{FF2B5EF4-FFF2-40B4-BE49-F238E27FC236}">
                    <a16:creationId xmlns:a16="http://schemas.microsoft.com/office/drawing/2014/main" id="{1CBA9DE0-D582-4606-813C-9109FA90C1C6}"/>
                  </a:ext>
                </a:extLst>
              </p14:cNvPr>
              <p14:cNvContentPartPr/>
              <p14:nvPr/>
            </p14:nvContentPartPr>
            <p14:xfrm>
              <a:off x="8194522" y="1232596"/>
              <a:ext cx="9360" cy="9000"/>
            </p14:xfrm>
          </p:contentPart>
        </mc:Choice>
        <mc:Fallback xmlns="">
          <p:pic>
            <p:nvPicPr>
              <p:cNvPr id="47" name="Ink 46">
                <a:extLst>
                  <a:ext uri="{FF2B5EF4-FFF2-40B4-BE49-F238E27FC236}">
                    <a16:creationId xmlns:a16="http://schemas.microsoft.com/office/drawing/2014/main" id="{1CBA9DE0-D582-4606-813C-9109FA90C1C6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8185522" y="1223596"/>
                <a:ext cx="27000" cy="26640"/>
              </a:xfrm>
              <a:prstGeom prst="rect">
                <a:avLst/>
              </a:prstGeom>
            </p:spPr>
          </p:pic>
        </mc:Fallback>
      </mc:AlternateContent>
      <p:sp>
        <p:nvSpPr>
          <p:cNvPr id="67" name="Rectangle 66">
            <a:extLst>
              <a:ext uri="{FF2B5EF4-FFF2-40B4-BE49-F238E27FC236}">
                <a16:creationId xmlns:a16="http://schemas.microsoft.com/office/drawing/2014/main" id="{CDD4D5A5-6FBB-4ABA-8D03-56AFB35BD609}"/>
              </a:ext>
            </a:extLst>
          </p:cNvPr>
          <p:cNvSpPr/>
          <p:nvPr/>
        </p:nvSpPr>
        <p:spPr>
          <a:xfrm>
            <a:off x="8917629" y="1542872"/>
            <a:ext cx="3144033" cy="12188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dirty="0"/>
              <a:t>-formula unui compus ionic indică raportul de combinare a ionilor, NU numărul real de ioni din compus!!</a:t>
            </a:r>
          </a:p>
        </p:txBody>
      </p:sp>
      <p:pic>
        <p:nvPicPr>
          <p:cNvPr id="1026" name="Picture 2" descr="Imagini pentru NaCl imagini">
            <a:extLst>
              <a:ext uri="{FF2B5EF4-FFF2-40B4-BE49-F238E27FC236}">
                <a16:creationId xmlns:a16="http://schemas.microsoft.com/office/drawing/2014/main" id="{26126C49-AA06-4E1C-A0ED-DE17545270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8907" y="4128689"/>
            <a:ext cx="676275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32" name="Ink 31">
                <a:extLst>
                  <a:ext uri="{FF2B5EF4-FFF2-40B4-BE49-F238E27FC236}">
                    <a16:creationId xmlns:a16="http://schemas.microsoft.com/office/drawing/2014/main" id="{008F17A1-DA1A-425B-A429-CDDCFFD593A9}"/>
                  </a:ext>
                </a:extLst>
              </p14:cNvPr>
              <p14:cNvContentPartPr/>
              <p14:nvPr/>
            </p14:nvContentPartPr>
            <p14:xfrm>
              <a:off x="6367522" y="1635076"/>
              <a:ext cx="360" cy="360"/>
            </p14:xfrm>
          </p:contentPart>
        </mc:Choice>
        <mc:Fallback xmlns="">
          <p:pic>
            <p:nvPicPr>
              <p:cNvPr id="32" name="Ink 31">
                <a:extLst>
                  <a:ext uri="{FF2B5EF4-FFF2-40B4-BE49-F238E27FC236}">
                    <a16:creationId xmlns:a16="http://schemas.microsoft.com/office/drawing/2014/main" id="{008F17A1-DA1A-425B-A429-CDDCFFD593A9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6331522" y="1563076"/>
                <a:ext cx="72000" cy="14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56" name="Ink 55">
                <a:extLst>
                  <a:ext uri="{FF2B5EF4-FFF2-40B4-BE49-F238E27FC236}">
                    <a16:creationId xmlns:a16="http://schemas.microsoft.com/office/drawing/2014/main" id="{7CA566C1-5952-4AE6-9C75-0EFC46F89ED6}"/>
                  </a:ext>
                </a:extLst>
              </p14:cNvPr>
              <p14:cNvContentPartPr/>
              <p14:nvPr/>
            </p14:nvContentPartPr>
            <p14:xfrm>
              <a:off x="5615122" y="1737316"/>
              <a:ext cx="360" cy="360"/>
            </p14:xfrm>
          </p:contentPart>
        </mc:Choice>
        <mc:Fallback xmlns="">
          <p:pic>
            <p:nvPicPr>
              <p:cNvPr id="56" name="Ink 55">
                <a:extLst>
                  <a:ext uri="{FF2B5EF4-FFF2-40B4-BE49-F238E27FC236}">
                    <a16:creationId xmlns:a16="http://schemas.microsoft.com/office/drawing/2014/main" id="{7CA566C1-5952-4AE6-9C75-0EFC46F89ED6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5579122" y="1665316"/>
                <a:ext cx="72000" cy="144000"/>
              </a:xfrm>
              <a:prstGeom prst="rect">
                <a:avLst/>
              </a:prstGeom>
            </p:spPr>
          </p:pic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3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2391" y="2006025"/>
            <a:ext cx="2970776" cy="60751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7572" y="3324732"/>
            <a:ext cx="539643" cy="37540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1522" y="3296416"/>
            <a:ext cx="480201" cy="38416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1776" y="876242"/>
            <a:ext cx="2431491" cy="1087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8883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F2817E-EA82-4DB9-83C3-5A37E7AAD7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50729"/>
            <a:ext cx="10515600" cy="5826234"/>
          </a:xfrm>
        </p:spPr>
        <p:txBody>
          <a:bodyPr>
            <a:normAutofit/>
          </a:bodyPr>
          <a:lstStyle/>
          <a:p>
            <a:r>
              <a:rPr lang="ro-RO" u="sng" dirty="0"/>
              <a:t>Obs</a:t>
            </a:r>
            <a:r>
              <a:rPr lang="ro-RO" dirty="0"/>
              <a:t>.:1) Într-un cristal ionic, </a:t>
            </a:r>
            <a:r>
              <a:rPr lang="en-US" dirty="0"/>
              <a:t> 				 =&gt; </a:t>
            </a:r>
            <a:r>
              <a:rPr lang="en-US" dirty="0" err="1"/>
              <a:t>cristal</a:t>
            </a:r>
            <a:r>
              <a:rPr lang="en-US" dirty="0"/>
              <a:t> </a:t>
            </a:r>
            <a:r>
              <a:rPr lang="en-US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neutru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lvl="2" indent="0">
              <a:buNone/>
            </a:pPr>
            <a:r>
              <a:rPr lang="en-US" sz="2800" dirty="0"/>
              <a:t> 2) </a:t>
            </a:r>
            <a:r>
              <a:rPr lang="en-US" sz="2800" dirty="0" err="1"/>
              <a:t>Substan</a:t>
            </a:r>
            <a:r>
              <a:rPr lang="ro-RO" sz="2800" dirty="0"/>
              <a:t>ț</a:t>
            </a:r>
            <a:r>
              <a:rPr lang="en-US" sz="2800" dirty="0"/>
              <a:t>ele </a:t>
            </a:r>
            <a:r>
              <a:rPr lang="en-US" sz="2800" dirty="0" err="1"/>
              <a:t>ionice</a:t>
            </a:r>
            <a:r>
              <a:rPr lang="en-US" sz="2800" dirty="0"/>
              <a:t> NU sunt </a:t>
            </a:r>
            <a:r>
              <a:rPr lang="en-US" sz="2800" dirty="0" err="1"/>
              <a:t>alc</a:t>
            </a:r>
            <a:r>
              <a:rPr lang="ro-RO" sz="2800" dirty="0"/>
              <a:t>ă</a:t>
            </a:r>
            <a:r>
              <a:rPr lang="en-US" sz="2800" dirty="0" err="1"/>
              <a:t>tuite</a:t>
            </a:r>
            <a:r>
              <a:rPr lang="en-US" sz="2800" dirty="0"/>
              <a:t> din molecule!!!!</a:t>
            </a:r>
            <a:endParaRPr lang="ro-RO" sz="2800" dirty="0"/>
          </a:p>
          <a:p>
            <a:pPr marL="914400" lvl="2" indent="0">
              <a:buNone/>
            </a:pPr>
            <a:r>
              <a:rPr lang="ro-RO" sz="2800" dirty="0"/>
              <a:t> 3) Ioni: 	monoatomici	anioni:     (clorură),      (sulfură),...</a:t>
            </a:r>
          </a:p>
          <a:p>
            <a:pPr marL="914400" lvl="2" indent="0">
              <a:buNone/>
            </a:pPr>
            <a:r>
              <a:rPr lang="ro-RO" sz="2800" dirty="0"/>
              <a:t>					cationi:                                    ...</a:t>
            </a:r>
          </a:p>
          <a:p>
            <a:pPr marL="914400" lvl="2" indent="0">
              <a:buNone/>
            </a:pPr>
            <a:r>
              <a:rPr lang="ro-RO" sz="2800" dirty="0"/>
              <a:t>		poliatomici: </a:t>
            </a:r>
          </a:p>
          <a:p>
            <a:pPr marL="914400" lvl="2" indent="0">
              <a:buNone/>
            </a:pPr>
            <a:r>
              <a:rPr lang="ro-RO" sz="2800" dirty="0"/>
              <a:t>		complecși: </a:t>
            </a:r>
          </a:p>
          <a:p>
            <a:pPr marL="914400" lvl="2" indent="0">
              <a:buNone/>
            </a:pPr>
            <a:r>
              <a:rPr lang="ro-RO" sz="2800" dirty="0"/>
              <a:t>4) </a:t>
            </a:r>
            <a:r>
              <a:rPr lang="en-US" sz="2800" dirty="0"/>
              <a:t>  </a:t>
            </a:r>
            <a:r>
              <a:rPr lang="ro-RO" sz="2800" dirty="0"/>
              <a:t>Exemple de substanțe ionice:</a:t>
            </a:r>
          </a:p>
          <a:p>
            <a:pPr marL="914400" lvl="2" indent="0">
              <a:buNone/>
            </a:pPr>
            <a:r>
              <a:rPr lang="ro-RO" sz="2800" dirty="0"/>
              <a:t>	-unii oxizi metalici:</a:t>
            </a:r>
          </a:p>
          <a:p>
            <a:pPr marL="914400" lvl="2" indent="0">
              <a:buNone/>
            </a:pPr>
            <a:r>
              <a:rPr lang="ro-RO" sz="2800" dirty="0"/>
              <a:t>	-majoritatea bazelor:                                            ,...</a:t>
            </a:r>
          </a:p>
          <a:p>
            <a:pPr marL="914400" lvl="2" indent="0">
              <a:buNone/>
            </a:pPr>
            <a:r>
              <a:rPr lang="ro-RO" sz="2800" dirty="0"/>
              <a:t>	-unele săruri:</a:t>
            </a:r>
          </a:p>
          <a:p>
            <a:pPr marL="914400" lvl="2" indent="0">
              <a:buNone/>
            </a:pPr>
            <a:r>
              <a:rPr lang="ro-RO" sz="2800" dirty="0"/>
              <a:t>5) NU există legătură perfect ionică!!! Caracterul de legătură ionică crește cu diferența de electronegativitate dintre particule</a:t>
            </a:r>
          </a:p>
          <a:p>
            <a:pPr marL="914400" lvl="2" indent="0">
              <a:buNone/>
            </a:pPr>
            <a:r>
              <a:rPr lang="ro-RO" sz="2800" dirty="0"/>
              <a:t>Ex.: </a:t>
            </a:r>
            <a:r>
              <a:rPr lang="ro-RO" sz="2800" dirty="0">
                <a:solidFill>
                  <a:srgbClr val="FF0000"/>
                </a:solidFill>
              </a:rPr>
              <a:t>NU</a:t>
            </a:r>
            <a:r>
              <a:rPr lang="ro-RO" sz="2800" dirty="0"/>
              <a:t> conțin legătură ionică: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A4760C4-1258-422C-BAAA-AFA4632713A9}"/>
              </a:ext>
            </a:extLst>
          </p:cNvPr>
          <p:cNvSpPr/>
          <p:nvPr/>
        </p:nvSpPr>
        <p:spPr>
          <a:xfrm>
            <a:off x="5073040" y="350729"/>
            <a:ext cx="3144033" cy="4759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2000" dirty="0"/>
              <a:t>nr. </a:t>
            </a:r>
            <a:r>
              <a:rPr lang="en-US" sz="2000" dirty="0"/>
              <a:t>s</a:t>
            </a:r>
            <a:r>
              <a:rPr lang="ro-RO" sz="2000" dirty="0"/>
              <a:t>arcini + =nr. </a:t>
            </a:r>
            <a:r>
              <a:rPr lang="en-US" sz="2000" dirty="0"/>
              <a:t>s</a:t>
            </a:r>
            <a:r>
              <a:rPr lang="ro-RO" sz="2000" dirty="0"/>
              <a:t>arcini -</a:t>
            </a:r>
            <a:r>
              <a:rPr lang="en-US" sz="2000" dirty="0"/>
              <a:t> </a:t>
            </a:r>
            <a:endParaRPr lang="ro-RO" sz="2000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1C1CEDD-A3E1-4E3A-BA91-F5F44C57DDCC}"/>
              </a:ext>
            </a:extLst>
          </p:cNvPr>
          <p:cNvCxnSpPr/>
          <p:nvPr/>
        </p:nvCxnSpPr>
        <p:spPr>
          <a:xfrm>
            <a:off x="3081403" y="1515649"/>
            <a:ext cx="56367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FDF81C2F-36EC-4CEA-A1DA-E15027CE95A3}"/>
              </a:ext>
            </a:extLst>
          </p:cNvPr>
          <p:cNvCxnSpPr/>
          <p:nvPr/>
        </p:nvCxnSpPr>
        <p:spPr>
          <a:xfrm>
            <a:off x="5686816" y="1515649"/>
            <a:ext cx="40918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BF40EB9-274E-40D0-A47A-EC74782BB704}"/>
              </a:ext>
            </a:extLst>
          </p:cNvPr>
          <p:cNvCxnSpPr/>
          <p:nvPr/>
        </p:nvCxnSpPr>
        <p:spPr>
          <a:xfrm>
            <a:off x="5686816" y="1603332"/>
            <a:ext cx="409184" cy="3006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9646C86-0BED-4D5A-B9F1-5EDC9DDECE5E}"/>
              </a:ext>
            </a:extLst>
          </p:cNvPr>
          <p:cNvCxnSpPr/>
          <p:nvPr/>
        </p:nvCxnSpPr>
        <p:spPr>
          <a:xfrm>
            <a:off x="3081403" y="1603332"/>
            <a:ext cx="563671" cy="6012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BBFB064-5349-4D33-B8D2-4318CC38816A}"/>
              </a:ext>
            </a:extLst>
          </p:cNvPr>
          <p:cNvCxnSpPr/>
          <p:nvPr/>
        </p:nvCxnSpPr>
        <p:spPr>
          <a:xfrm>
            <a:off x="2906038" y="1603332"/>
            <a:ext cx="651354" cy="11899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8" name="Picture 127">
            <a:extLst>
              <a:ext uri="{FF2B5EF4-FFF2-40B4-BE49-F238E27FC236}">
                <a16:creationId xmlns:a16="http://schemas.microsoft.com/office/drawing/2014/main" id="{5494BEAA-5AC3-4B90-8EB2-5ED77EFD5F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2922" y="1659031"/>
            <a:ext cx="2190750" cy="3209925"/>
          </a:xfrm>
          <a:prstGeom prst="rect">
            <a:avLst/>
          </a:prstGeom>
        </p:spPr>
      </p:pic>
      <p:sp>
        <p:nvSpPr>
          <p:cNvPr id="129" name="TextBox 128">
            <a:extLst>
              <a:ext uri="{FF2B5EF4-FFF2-40B4-BE49-F238E27FC236}">
                <a16:creationId xmlns:a16="http://schemas.microsoft.com/office/drawing/2014/main" id="{5EBA3288-D820-4925-AC0A-AD5650E0A36D}"/>
              </a:ext>
            </a:extLst>
          </p:cNvPr>
          <p:cNvSpPr txBox="1"/>
          <p:nvPr/>
        </p:nvSpPr>
        <p:spPr>
          <a:xfrm>
            <a:off x="52922" y="4868956"/>
            <a:ext cx="2190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900">
                <a:hlinkClick r:id="rId3" tooltip="http://thinkingmachine.pbworks.com/"/>
              </a:rPr>
              <a:t>This Photo</a:t>
            </a:r>
            <a:r>
              <a:rPr lang="ro-RO" sz="900"/>
              <a:t> by Unknown Author is licensed under </a:t>
            </a:r>
            <a:r>
              <a:rPr lang="ro-RO" sz="900">
                <a:hlinkClick r:id="rId4" tooltip="https://creativecommons.org/licenses/by/3.0/"/>
              </a:rPr>
              <a:t>CC BY</a:t>
            </a:r>
            <a:endParaRPr lang="ro-RO" sz="90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9885" y="1224571"/>
            <a:ext cx="605353" cy="47340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6610" y="1200843"/>
            <a:ext cx="538783" cy="45371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5810" y="1676832"/>
            <a:ext cx="2935576" cy="48036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1011" y="2504236"/>
            <a:ext cx="4084420" cy="64069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1286" y="3389993"/>
            <a:ext cx="4555943" cy="60745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9125" y="3879555"/>
            <a:ext cx="3636306" cy="601042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8300" y="4398886"/>
            <a:ext cx="5083489" cy="47907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5622940"/>
            <a:ext cx="4056374" cy="536873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6369" y="2131094"/>
            <a:ext cx="5337738" cy="542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5525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391E99-82F4-4437-A983-0C656820B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o-RO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PROPRIETĂȚILE COMPUȘILOR IONICI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54D23A-04FB-4B8B-9ACD-7B1FF6845F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o-RO" dirty="0"/>
              <a:t>1) </a:t>
            </a:r>
            <a:r>
              <a:rPr lang="ro-RO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STARE DE AGREGARE SOLIDĂ </a:t>
            </a:r>
            <a:r>
              <a:rPr lang="ro-RO" dirty="0"/>
              <a:t>(la temperatura obișnuită) și </a:t>
            </a:r>
          </a:p>
          <a:p>
            <a:r>
              <a:rPr lang="ro-RO" dirty="0"/>
              <a:t>2) </a:t>
            </a:r>
            <a:r>
              <a:rPr lang="ro-RO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PUNCTE DE TOPIRE RIDICATE </a:t>
            </a:r>
            <a:r>
              <a:rPr lang="ro-R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(EX. p.t. NaCl =801 grade Celsius)</a:t>
            </a:r>
          </a:p>
          <a:p>
            <a:r>
              <a:rPr lang="ro-RO" dirty="0"/>
              <a:t>                        datorită </a:t>
            </a:r>
            <a:r>
              <a:rPr lang="ro-RO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tăriei atracției electrostatice dintre ioni</a:t>
            </a:r>
          </a:p>
          <a:p>
            <a:pPr marL="2286000" lvl="5" indent="0">
              <a:buNone/>
            </a:pPr>
            <a:r>
              <a:rPr lang="ro-RO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LEGĂTURA IONICĂ ESTE PUTERNICĂ!!!!!</a:t>
            </a:r>
          </a:p>
          <a:p>
            <a:pPr marL="2286000" lvl="5" indent="-2024063">
              <a:buNone/>
            </a:pPr>
            <a:r>
              <a:rPr lang="ro-RO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2286000" lvl="5" indent="-2024063">
              <a:buNone/>
            </a:pPr>
            <a:r>
              <a:rPr lang="ro-RO" sz="2800" dirty="0"/>
              <a:t>Obs.: p.t. crește cu creșterea sarcinii ionilor și cu scăderea volumului ionilor</a:t>
            </a:r>
          </a:p>
          <a:p>
            <a:pPr marL="2286000" lvl="5" indent="-2024063">
              <a:buNone/>
            </a:pPr>
            <a:r>
              <a:rPr lang="ro-RO" sz="2800" dirty="0"/>
              <a:t>3) </a:t>
            </a:r>
            <a:r>
              <a:rPr lang="ro-RO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CONDUC CURENTUL ELECTRIC </a:t>
            </a:r>
            <a:r>
              <a:rPr lang="ro-RO" sz="2800" dirty="0"/>
              <a:t>(sunt electroliți de ordinul II) </a:t>
            </a:r>
            <a:r>
              <a:rPr lang="ro-RO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doar în soluție sau topitură</a:t>
            </a:r>
            <a:r>
              <a:rPr lang="ro-RO" sz="2800" dirty="0"/>
              <a:t>, din cauza imobilității ionilor în rețea</a:t>
            </a:r>
          </a:p>
          <a:p>
            <a:pPr marL="2286000" lvl="5" indent="-2024063">
              <a:buNone/>
            </a:pPr>
            <a:r>
              <a:rPr lang="ro-RO" sz="2800" dirty="0"/>
              <a:t>4) </a:t>
            </a:r>
            <a:r>
              <a:rPr lang="ro-RO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DIZOLVĂ ÎN APĂ ȘI ÎN SOLVENȚI POLARI</a:t>
            </a:r>
          </a:p>
          <a:p>
            <a:pPr marL="2286000" lvl="5" indent="-2024063">
              <a:buNone/>
            </a:pPr>
            <a:r>
              <a:rPr lang="ro-RO" sz="2800" dirty="0"/>
              <a:t>5) </a:t>
            </a:r>
            <a:r>
              <a:rPr lang="ro-RO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SUNT CASANTE </a:t>
            </a:r>
            <a:r>
              <a:rPr lang="ro-RO" sz="2800" dirty="0"/>
              <a:t>SUB ACȚIUNEA UNOR FORȚE EXTERIOARE</a:t>
            </a:r>
          </a:p>
        </p:txBody>
      </p:sp>
      <p:sp>
        <p:nvSpPr>
          <p:cNvPr id="4" name="Right Brace 3">
            <a:extLst>
              <a:ext uri="{FF2B5EF4-FFF2-40B4-BE49-F238E27FC236}">
                <a16:creationId xmlns:a16="http://schemas.microsoft.com/office/drawing/2014/main" id="{6F026EF2-AF4C-4D60-9948-29A8B96183E7}"/>
              </a:ext>
            </a:extLst>
          </p:cNvPr>
          <p:cNvSpPr/>
          <p:nvPr/>
        </p:nvSpPr>
        <p:spPr>
          <a:xfrm>
            <a:off x="9971314" y="1886857"/>
            <a:ext cx="217715" cy="957943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o-RO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a:endParaRPr>
          </a:p>
        </p:txBody>
      </p:sp>
      <p:sp>
        <p:nvSpPr>
          <p:cNvPr id="5" name="Arrow: Left-Right 4">
            <a:extLst>
              <a:ext uri="{FF2B5EF4-FFF2-40B4-BE49-F238E27FC236}">
                <a16:creationId xmlns:a16="http://schemas.microsoft.com/office/drawing/2014/main" id="{214976C8-66C3-43A8-A34B-1BCB0252F54F}"/>
              </a:ext>
            </a:extLst>
          </p:cNvPr>
          <p:cNvSpPr/>
          <p:nvPr/>
        </p:nvSpPr>
        <p:spPr>
          <a:xfrm>
            <a:off x="1892822" y="3138708"/>
            <a:ext cx="1016000" cy="2495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64689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B6875-4DD5-4B8B-B8B8-054C4E791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BIBLIOGRAFIE</a:t>
            </a:r>
            <a:endParaRPr lang="ro-R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D6EEF8-33F7-4ED5-B40C-AA59AC2133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 Manual de chimie pentru clasa a 9-a, Elena </a:t>
            </a:r>
            <a:r>
              <a:rPr lang="en-US" dirty="0" err="1"/>
              <a:t>Alexandrescu</a:t>
            </a:r>
            <a:r>
              <a:rPr lang="en-US" dirty="0"/>
              <a:t> </a:t>
            </a:r>
            <a:r>
              <a:rPr lang="ro-RO" dirty="0"/>
              <a:t>și</a:t>
            </a:r>
            <a:r>
              <a:rPr lang="en-US" dirty="0"/>
              <a:t> </a:t>
            </a:r>
            <a:r>
              <a:rPr lang="en-US" dirty="0" err="1"/>
              <a:t>Viorica</a:t>
            </a:r>
            <a:r>
              <a:rPr lang="en-US" dirty="0"/>
              <a:t> </a:t>
            </a:r>
            <a:r>
              <a:rPr lang="en-US" dirty="0" err="1"/>
              <a:t>Zaharia</a:t>
            </a:r>
            <a:r>
              <a:rPr lang="en-US" dirty="0"/>
              <a:t>, </a:t>
            </a:r>
            <a:r>
              <a:rPr lang="ro-RO" dirty="0"/>
              <a:t>Editura Crepuscul LVS, 2004</a:t>
            </a:r>
          </a:p>
          <a:p>
            <a:r>
              <a:rPr lang="ro-RO" dirty="0"/>
              <a:t>2. </a:t>
            </a:r>
            <a:r>
              <a:rPr lang="ro-RO" dirty="0">
                <a:hlinkClick r:id="rId2"/>
              </a:rPr>
              <a:t>https://www.vestibune.net/dezvoltare-personala/cristale-si-minerale-care-este-diferenta/</a:t>
            </a:r>
            <a:endParaRPr lang="ro-RO" dirty="0"/>
          </a:p>
          <a:p>
            <a:r>
              <a:rPr lang="ro-RO" dirty="0"/>
              <a:t>3. </a:t>
            </a:r>
            <a:r>
              <a:rPr lang="ro-RO" dirty="0">
                <a:hlinkClick r:id="rId3"/>
              </a:rPr>
              <a:t>https://www.facebook.com/12345Salt/community/</a:t>
            </a:r>
            <a:endParaRPr lang="ro-RO" dirty="0"/>
          </a:p>
          <a:p>
            <a:r>
              <a:rPr lang="ro-RO" dirty="0"/>
              <a:t>4. </a:t>
            </a:r>
            <a:r>
              <a:rPr lang="ro-RO" dirty="0">
                <a:hlinkClick r:id="rId4"/>
              </a:rPr>
              <a:t>Ion Crystal Lattice Nacl Sodium Chloride Stock Illustration 345228074 (shutterstock.</a:t>
            </a:r>
            <a:r>
              <a:rPr lang="ro-RO">
                <a:hlinkClick r:id="rId4"/>
              </a:rPr>
              <a:t>com)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489527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</TotalTime>
  <Words>692</Words>
  <Application>Microsoft Office PowerPoint</Application>
  <PresentationFormat>Ecran lat</PresentationFormat>
  <Paragraphs>80</Paragraphs>
  <Slides>9</Slides>
  <Notes>1</Notes>
  <HiddenSlides>0</HiddenSlides>
  <MMClips>0</MMClips>
  <ScaleCrop>false</ScaleCrop>
  <HeadingPairs>
    <vt:vector size="6" baseType="variant">
      <vt:variant>
        <vt:lpstr>Fonturi utilizate</vt:lpstr>
      </vt:variant>
      <vt:variant>
        <vt:i4>3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Profesor Ardelean Mirela-Lucia</vt:lpstr>
      <vt:lpstr>Compuși ionici</vt:lpstr>
      <vt:lpstr>Clasificarea rețelelor cristaline ( după natura particulelor din noduri și a naturii interacțiunilor dintre particule)</vt:lpstr>
      <vt:lpstr>Rețele ionice. Legătura ionică</vt:lpstr>
      <vt:lpstr>Prezentare PowerPoint</vt:lpstr>
      <vt:lpstr>Prezentare PowerPoint</vt:lpstr>
      <vt:lpstr>Prezentare PowerPoint</vt:lpstr>
      <vt:lpstr>PROPRIETĂȚILE COMPUȘILOR IONICI</vt:lpstr>
      <vt:lpstr>BIBLIOGRAFIE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Compuși ionici</dc:title>
  <dc:creator>FURTOS EUGEN</dc:creator>
  <cp:lastModifiedBy>Hp</cp:lastModifiedBy>
  <cp:revision>37</cp:revision>
  <dcterms:created xsi:type="dcterms:W3CDTF">2021-02-08T21:45:27Z</dcterms:created>
  <dcterms:modified xsi:type="dcterms:W3CDTF">2021-10-28T10:52:54Z</dcterms:modified>
</cp:coreProperties>
</file>