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TOS EUGEN" initials="FE" lastIdx="1" clrIdx="0">
    <p:extLst>
      <p:ext uri="{19B8F6BF-5375-455C-9EA6-DF929625EA0E}">
        <p15:presenceInfo xmlns:p15="http://schemas.microsoft.com/office/powerpoint/2012/main" userId="FURTOS EU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13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1:22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4158 7290 57 0,'0'0'25'0,"-3"-3"-12"0,3 3-6 0,-6-2 2 15,6 2 3-15,-4 0 2 0,4 0 6 16,0 0 0-16,-4-3 9 0,4 3 1 0,-6 0 4 16,6 0 2-16,0-3 4 0,0 3-5 15,-4-2 4-15,4 2 5 0,0 0-3 16,0 0 3-16,0 0-7 0,0 0-2 0,0-2 1 16,0 2-2-16,0 0-5 0,0 0-3 0,-3-3-3 15,3 3-4-15,0 0 6 0,0 0-11 0,0 0 7 16,0 0-8-16,0 0-3 0,0 0-2 15,0 0 4-15,0 0 0 0,0 0-7 16,0 0 1-16,0 0-10 0,0 0-10 0,0 0-10 31,0 0-26-31,0 0-25 0,3 7-31 0,-3-4-112 16,0 0 74-16</inkml:trace>
  <inkml:trace contextRef="#ctx0" brushRef="#br0" timeOffset="791.6">4209 7680 597 0,'0'0'-7'15,"0"0"3"-15,-11 0 6 0,4 0-3 16,7 0 2-16,-3-3 5 0,3 3 6 0,-3-3 12 31,3 3 3-31,0 0 6 0,-6 0 0 0,6 0-6 0,0 0-3 16,-4-2 1-16,4 2-8 0,0 0-1 0,0 0-5 15,0 0-3-15,-7 0-9 0,7 0-16 0,0-2-8 16,0 2-13-16,0 0-7 0,0 0-11 0,0 0-21 16,11 2-125-16,-11-2 69 0</inkml:trace>
  <inkml:trace contextRef="#ctx0" brushRef="#br0" timeOffset="1331.75">4252 7567 542 0,'0'0'-18'0,"-7"-5"3"0,4 3 4 16,0-1 4 0,-2 0 2-16,-1 3 3 0,3-1 7 0,-1-2 7 15,1 1-2-15,3 2-4 0,-6-3 1 16,6 0-4-16,0 3-6 0,-7-2-6 15,7 2-14-15,0 0-8 0,0-4-16 0,0 4-94 16,0 0 48-16</inkml:trace>
  <inkml:trace contextRef="#ctx0" brushRef="#br0" timeOffset="1845.53">4068 7632 450 0,'-6'3'14'0,"-1"-1"-1"0,-3 1 0 15,3 0-1-15,-3-1-2 0,3-2 2 16,-3 2 4 0,7 1 6-16,-3-3 13 0,-1 2 0 0,0-2 4 15,3 0 2-15,-2 0 1 0,6 0 0 16,-10 0 3-16,7-2 1 0,0 4-3 15,3-2-8-15,-8-2-4 0,5 4 1 0,3-2 1 0,0 0-9 16,-6 0 6-16,6 0-8 0,0 0-9 16,0 0 2-16,-7 0-3 0,7 2-2 15,0-2 1-15,0 0 0 0,-6 0-2 0,6 0 1 16,0 0 3-16,-4 3-7 0,4-3-1 16,0 0 8-16,-4 0-14 0,4 0 4 0,0 0 2 15,0 0-3-15,0 0-2 0,0 0 5 16,0 0-3-16,-6 0 2 0,6 0 1 0,0 0-1 15,0 0-8-15,0 0 2 0,0 0 6 16,0 0-5 0,-3 3 5-16,3-3-3 0,0 0-4 0,0 0 4 15,0 0 1-15,0 0 0 0,0 0 5 16,0 0-10-16,0 0 4 0,0 0-3 0,0 0 7 16,0 0-5-16,0 0 0 0,0 0-5 0,0 0 1 15,0 0-7-15,0 0 1 0,0 0-2 16,0 0 0-16,0 0 0 0,0 0-14 0,0 0-7 15,0 0-12-15,0 0-19 16,0 0-21-16,0 0-34 0,0-8-177 0,3 6 188 0</inkml:trace>
  <inkml:trace contextRef="#ctx0" brushRef="#br0" timeOffset="2471.57">4205 7507 841 0,'-4'0'0'0,"4"0"7"0,-6-5 5 16,2 5 8-16,1-2-5 0,0-1 0 16,3 3 3-16,-3-2-4 0,0-1-2 15,3 1 0-15,0-1-3 16,0 3 1-16,3-5-5 0,0 1 1 15,3 1-1-15,1-2-13 0,0 2-15 0,3-3-10 0,-4 2-18 16,7 1-18-16,1 1-34 0,-1-3-140 16,-2 3 236-16</inkml:trace>
  <inkml:trace contextRef="#ctx0" brushRef="#br0" timeOffset="3660.82">4465 7492 728 0,'0'3'9'16,"-3"-1"3"-16,3 1 5 0,-4-1-3 15,4 0 2-15,-3 1-1 0,0-3-4 0,0 3 4 0,3-3 6 32,-4 2 11-32,4-2 2 0,0 3 17 0,0-3-1 15,-4 0 10-15,4 0 2 0,0 0-2 0,0 0-2 0,0 0-2 16,0 0-10-16,0 5-1 0,0-5-7 15,0 0-2-15,0 0-1 0,0 0-4 16,0 0-3-16,0 2 4 0,0-2 1 16,0 0-4-16,0 0 0 0,0 0 0 15,0 0-2-15,0 0-1 0,0 0 0 16,0 0 1-16,0 0-2 0,0 0 1 0,-3 2-6 16,3-2 5-16,0 0-2 0,0 0 0 15,0 0-1-15,0 0 0 0,0 0 3 0,-6 0 1 16,6 3-5-16,0-3 2 0,0 0 2 15,0 0-2-15,0 0 1 0,0 0-1 0,0 0 3 16,0 0-1-16,-7 0 0 16,7 0-5-16,0 0 3 0,0 0-4 0,0 0 0 15,0 0-2-15,-6 0 2 0,6 0-3 0,0 0-2 16,-11 0 2-16,8-3-3 0,3 3-1 16,-7 0-1-16,4-2-3 0,-3 2 0 0,-2-2 0 15,5 2-1-15,3 0-1 16,-10-3 3-16,4 3-5 0,-2-2 0 15,-1 2 2-15,2-3-2 0,1 1 0 0,-2 2-1 16,2-3-1-16,0 3 0 0,-1-3 1 16,1 1 1-16,1 2-2 0,5 0-2 15,-9 0 4-15,6-2-4 0,3-1 0 0,-7 3 3 16,7 0-1-16,-6 0-5 0,6-2 1 16,0 2-1-16,0 0-3 0,-8 0 1 0,5-3-6 0,3 3 1 0,0 0 1 31,0 0 3-31,0 0-5 0,-3-2 1 0,3 2-1 15,-7 0 2-15,7 0-1 0,0 0 0 16,-3 2 2-16,3-2 3 0,0 0-4 16,0 0 3-16,0 0-1 0,0 0 2 0,0 0 3 15,0 0-3-15,0 0 1 0,-6-2-2 16,6 2 3-16,0 0 1 0,0 0-1 0,-5 0 1 0,5 0-4 16,0 0 3-16,0 0-1 0,0 0 1 15,0 0 2-15,0 0 0 0,0 0-2 16,0 0 3-16,0 0-3 0,0 0 3 0,0 0-1 15,0 0 2-15,0 0-4 0,0 0 4 0,0 0 0 16,0 0 0-16,0 0-2 0,0 0 0 16,0 0-1-16,0 0 0 0,0 0 0 0,0 0 1 15,0 0 0-15,0 0 0 0,8-5 1 16,-8 5 0-16,0 0 0 0,0 0 0 0,0 0 1 16,0 0 3-16,0 0-7 0,0 0 5 15,0 0-3-15,0 0-4 0,0 0 1 16,0 0-1-16,0 0-1 0,0 0 0 0,0 0 0 15,0 0 2 1,0 0 0-16,6 0-3 0,-6-3 2 16,0 3-1-16,7 0-2 0,-1 0 2 0,2 3-3 15,-2-6 2-15,1 3 1 0,-4 3 0 16,3-6-3-16,2 3 2 0,1 0 3 0,1 0-1 16,-4 0-1-16,2 3 1 0,2-3-1 15,-1 0-3-15,-1 0 0 0,-2-3-2 16,1 3 2-16,-1 0 0 0,1 0 0 0,0 3-3 0,-4-3 3 15,-3 0-3-15,10 0 1 0,-7 0 3 16,0 0 1-16,1-3-1 0,0 6 2 16,-4-3 0-16,6 0-2 0,-6 0 10 0,0 0-8 15,7-3 2-15,-7 3-3 0,3 3 4 16,-3-3 0-16,3 0-2 0,-3 0-1 0,0 0 3 16,0 0-1-1,7 0 3-15,-7 0-1 0,0 0 2 16,4-3 0-16,-4 3-5 0,0 0 3 0,0 0 2 15,0 0 0-15,0 0-1 0,0 0 2 16,0 0-2-16,0 0 0 0,0 0 2 16,6 3-4-16,-6-3 1 0,0 0-14 0,0 0-14 15,0 0-13-15,0 0-24 0,0 0-17 0,0 0-19 16,0 0-16-16,-10-6-21 0,10 6-29 0,-4-1-259 16,1-4 64-16</inkml:trace>
  <inkml:trace contextRef="#ctx0" brushRef="#br0" timeOffset="4589.63">4108 4478 1156 0,'-3'4'-31'15,"3"1"9"-15,-4-3 11 0,1 4 7 0,3-4 3 16,-3 1 3-16,0 2 8 0,3-3 10 16,-4 0 7-16,4-2 14 0,0 3 8 15,-3 0 7-15,3-3 2 0,-4 2 4 16,4-2 0-1,0 0-3-15,0 0-3 0,0 3-6 0,0-3-3 0,0 0-5 16,0 0-5-16,0 0-3 0,0 0-2 16,-6 1-3-16,6-1-3 0,0 0 1 0,0 0 2 15,0 0-1-15,0 0-2 0,-4 0-4 0,4 0-1 16,-3 4-4 0,0-4 0-16,3 0-1 0,-7-4-1 0,7 4-4 15,-7 0 1-15,7 0-6 0,-3-1-2 0,3 1-14 0,-7 0-23 16,7 0-22-16,0 0-30 0,-3 1-27 15,3-1-11 1,0 0-20-16,13-1-38 0,1-2-294 0,-8 1 19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DB21-3E9F-4844-8431-28F3AF9DA11C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5507-A9F3-44D7-A69C-E9C10E5DA27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256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73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088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48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00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6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252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6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4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8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57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57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25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34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93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iodic_func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mile-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favega.ro/ro/produse/detalii/1154-Capacitatea_de_atractie_a_atomilor_asupra_electronilor_-_Electronegativitate_%28Pauling%29" TargetMode="External"/><Relationship Id="rId2" Type="http://schemas.openxmlformats.org/officeDocument/2006/relationships/hyperlink" Target="https://commons.wikimedia.org/wiki/File:Sin_and_co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Pentoxid_de_fosfor#/media/Fi%C8%99ier:Phosphorus-pentoxide-2D-dimensions.png" TargetMode="External"/><Relationship Id="rId4" Type="http://schemas.openxmlformats.org/officeDocument/2006/relationships/hyperlink" Target="https://youtu.be/61zzefCKUY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369C-64FF-4AD6-99CE-894DD8D4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45129"/>
            <a:ext cx="7039431" cy="1541535"/>
          </a:xfrm>
        </p:spPr>
        <p:txBody>
          <a:bodyPr/>
          <a:lstStyle/>
          <a:p>
            <a:br>
              <a:rPr lang="ro-RO" dirty="0"/>
            </a:br>
            <a:br>
              <a:rPr lang="ro-RO" dirty="0"/>
            </a:br>
            <a:r>
              <a:rPr lang="ro-RO" sz="4000" b="1" dirty="0"/>
              <a:t>Profesor Ardelean Mirela-Lucia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94AD5-6411-40B9-89AF-7DAD2841F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4000" b="1" dirty="0"/>
              <a:t>C.N. Onisifor Ghibu Oradea</a:t>
            </a:r>
          </a:p>
        </p:txBody>
      </p:sp>
    </p:spTree>
    <p:extLst>
      <p:ext uri="{BB962C8B-B14F-4D97-AF65-F5344CB8AC3E}">
        <p14:creationId xmlns:p14="http://schemas.microsoft.com/office/powerpoint/2010/main" val="178870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3B9B-DFB3-4D94-B3BC-CDF4E222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4" y="602304"/>
            <a:ext cx="9601196" cy="1303867"/>
          </a:xfrm>
        </p:spPr>
        <p:txBody>
          <a:bodyPr>
            <a:normAutofit/>
          </a:bodyPr>
          <a:lstStyle/>
          <a:p>
            <a:pPr algn="just"/>
            <a:r>
              <a:rPr lang="ro-RO" sz="2800" b="1" dirty="0"/>
              <a:t>2. </a:t>
            </a:r>
            <a:r>
              <a:rPr lang="ro-RO" sz="2800" b="1" dirty="0">
                <a:solidFill>
                  <a:srgbClr val="FF0000"/>
                </a:solidFill>
              </a:rPr>
              <a:t>Configurații de dublet</a:t>
            </a:r>
            <a:r>
              <a:rPr lang="ro-RO" sz="2800" b="1" dirty="0"/>
              <a:t>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BCDB-F422-48B0-856F-8E27A4FA8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906172"/>
            <a:ext cx="4718304" cy="384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/>
              <a:t>3.</a:t>
            </a:r>
            <a:r>
              <a:rPr lang="ro-RO" sz="2800" b="1" dirty="0">
                <a:solidFill>
                  <a:srgbClr val="FF0000"/>
                </a:solidFill>
              </a:rPr>
              <a:t>Configurații de ocupare totală a substratului d</a:t>
            </a:r>
          </a:p>
          <a:p>
            <a:pPr marL="0" indent="0">
              <a:buNone/>
            </a:pPr>
            <a:endParaRPr lang="ro-RO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454AF-1F05-45A0-BC15-413D532F5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005557"/>
            <a:ext cx="4718304" cy="386489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4. </a:t>
            </a:r>
            <a:r>
              <a:rPr lang="ro-RO" sz="2400" b="1" dirty="0">
                <a:solidFill>
                  <a:srgbClr val="FF0000"/>
                </a:solidFill>
              </a:rPr>
              <a:t>Configurații de semiocupare a substratului d</a:t>
            </a:r>
          </a:p>
          <a:p>
            <a:pPr marL="0" indent="0">
              <a:buNone/>
            </a:pPr>
            <a:endParaRPr lang="ro-RO" sz="2400" b="1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7" y="699718"/>
            <a:ext cx="2473231" cy="120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92" y="4989525"/>
            <a:ext cx="2586926" cy="98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16" y="2863531"/>
            <a:ext cx="2903002" cy="196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0" y="2863531"/>
            <a:ext cx="3682821" cy="20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80D3-823B-4D68-97B3-4D5BEC21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7128"/>
            <a:ext cx="9604246" cy="1628871"/>
          </a:xfrm>
        </p:spPr>
        <p:txBody>
          <a:bodyPr>
            <a:normAutofit/>
          </a:bodyPr>
          <a:lstStyle/>
          <a:p>
            <a:r>
              <a:rPr lang="ro-RO" sz="3200" dirty="0"/>
              <a:t>Exemple de ioni ai metalelor tranziționale</a:t>
            </a:r>
            <a:br>
              <a:rPr lang="ro-RO" sz="3200" dirty="0"/>
            </a:br>
            <a:r>
              <a:rPr lang="ro-RO" sz="3200" dirty="0"/>
              <a:t>Perioada a 4-a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15" y="2564520"/>
            <a:ext cx="8076620" cy="22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693E-CFAA-403D-A374-2F8D4487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Seria activitatii chimice a metalelor - YouTube">
            <a:extLst>
              <a:ext uri="{FF2B5EF4-FFF2-40B4-BE49-F238E27FC236}">
                <a16:creationId xmlns:a16="http://schemas.microsoft.com/office/drawing/2014/main" id="{B6758FC6-0407-47A1-BEC1-CB76C66C0D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715224"/>
            <a:ext cx="9865671" cy="53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4" y="959667"/>
            <a:ext cx="11095022" cy="46444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744832" y="2960483"/>
            <a:ext cx="9053" cy="7604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3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8CDD-C05C-4600-8269-6714D64B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CARACTER AMFOTER</a:t>
            </a:r>
            <a:br>
              <a:rPr lang="ro-RO" sz="2800" dirty="0"/>
            </a:br>
            <a:r>
              <a:rPr lang="ro-RO" sz="2800" dirty="0"/>
              <a:t>=Reacționează </a:t>
            </a:r>
            <a:r>
              <a:rPr lang="ro-RO" sz="2800" b="1" dirty="0">
                <a:solidFill>
                  <a:srgbClr val="FF0000"/>
                </a:solidFill>
              </a:rPr>
              <a:t>ca acizi </a:t>
            </a:r>
            <a:r>
              <a:rPr lang="ro-RO" sz="2800" dirty="0"/>
              <a:t>în mediu bazic </a:t>
            </a:r>
            <a:r>
              <a:rPr lang="ro-RO" sz="2800" b="1" dirty="0">
                <a:solidFill>
                  <a:srgbClr val="0070C0"/>
                </a:solidFill>
              </a:rPr>
              <a:t>și ca baze </a:t>
            </a:r>
            <a:r>
              <a:rPr lang="ro-RO" sz="2800" dirty="0"/>
              <a:t>în mediu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AAC4-12A1-4166-950E-D11E508D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pPr marL="3657600" lvl="8" indent="0">
              <a:buNone/>
            </a:pPr>
            <a:endParaRPr lang="ro-RO" sz="2000" dirty="0"/>
          </a:p>
          <a:p>
            <a:pPr marL="3657600" lvl="8" indent="0">
              <a:buNone/>
            </a:pPr>
            <a:r>
              <a:rPr lang="ro-RO" sz="2000" dirty="0"/>
              <a:t>Obs. Și oxizii și metalele corespunzătoare dau reacții de amfoliți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353901"/>
            <a:ext cx="10098418" cy="25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2480649"/>
            <a:ext cx="10344760" cy="2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4D1-13C8-4C8E-AD1E-D778B77D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FORMAREA IONILOR NEGATIVI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6D9C-10CD-48C3-9B04-3DF3008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560840"/>
            <a:ext cx="10502702" cy="3318936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en-US" dirty="0"/>
              <a:t>                          </a:t>
            </a:r>
            <a:r>
              <a:rPr lang="en-US" b="1" i="1" dirty="0">
                <a:solidFill>
                  <a:srgbClr val="FF0000"/>
                </a:solidFill>
              </a:rPr>
              <a:t>Accept</a:t>
            </a:r>
            <a:r>
              <a:rPr lang="ro-RO" b="1" i="1" dirty="0">
                <a:solidFill>
                  <a:srgbClr val="FF0000"/>
                </a:solidFill>
              </a:rPr>
              <a:t>ă electroni </a:t>
            </a:r>
            <a:r>
              <a:rPr lang="ro-RO" b="1" i="1" dirty="0">
                <a:solidFill>
                  <a:srgbClr val="0070C0"/>
                </a:solidFill>
              </a:rPr>
              <a:t>în blocul p</a:t>
            </a:r>
            <a:endParaRPr lang="en-US" b="1" i="1" dirty="0">
              <a:solidFill>
                <a:srgbClr val="0070C0"/>
              </a:solidFill>
            </a:endParaRPr>
          </a:p>
          <a:p>
            <a:pPr marL="0">
              <a:spcAft>
                <a:spcPts val="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NEMETAL</a:t>
            </a:r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ION NEGATIV</a:t>
            </a:r>
          </a:p>
          <a:p>
            <a:pPr marL="0">
              <a:spcAft>
                <a:spcPts val="0"/>
              </a:spcAft>
            </a:pPr>
            <a:r>
              <a:rPr lang="ro-RO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EX.:  </a:t>
            </a:r>
          </a:p>
          <a:p>
            <a:pPr marL="0">
              <a:spcAft>
                <a:spcPts val="0"/>
              </a:spcAft>
            </a:pPr>
            <a:r>
              <a:rPr lang="ro-RO" u="sng" dirty="0">
                <a:ln w="0"/>
                <a:solidFill>
                  <a:schemeClr val="tx1"/>
                </a:solidFill>
              </a:rPr>
              <a:t>GR. IV A: </a:t>
            </a:r>
            <a:endParaRPr lang="ro-R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772180C-8AE4-4BF3-864E-14DA0D7FB8E5}"/>
              </a:ext>
            </a:extLst>
          </p:cNvPr>
          <p:cNvSpPr/>
          <p:nvPr/>
        </p:nvSpPr>
        <p:spPr>
          <a:xfrm>
            <a:off x="3249638" y="2944368"/>
            <a:ext cx="379827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61" y="3740302"/>
            <a:ext cx="7072939" cy="24632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45616" y="5646656"/>
            <a:ext cx="490194" cy="5079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258639" y="5216793"/>
            <a:ext cx="301658" cy="331824"/>
            <a:chOff x="7258639" y="5216793"/>
            <a:chExt cx="301658" cy="331824"/>
          </a:xfrm>
        </p:grpSpPr>
        <p:sp>
          <p:nvSpPr>
            <p:cNvPr id="7" name="Oval 6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9" name="Arc 8"/>
            <p:cNvSpPr/>
            <p:nvPr/>
          </p:nvSpPr>
          <p:spPr>
            <a:xfrm rot="7985112">
              <a:off x="7300238" y="5253022"/>
              <a:ext cx="206828" cy="2255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74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67" y="4403757"/>
            <a:ext cx="5656005" cy="1472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34" y="2369608"/>
            <a:ext cx="7413687" cy="13103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388F-E65D-4C47-95C0-ECF27D30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8129"/>
            <a:ext cx="9601196" cy="5017739"/>
          </a:xfrm>
        </p:spPr>
        <p:txBody>
          <a:bodyPr/>
          <a:lstStyle/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</a:t>
            </a:r>
            <a:r>
              <a:rPr lang="ro-RO" u="sng" dirty="0"/>
              <a:t>-a A: </a:t>
            </a:r>
          </a:p>
          <a:p>
            <a:endParaRPr lang="ro-RO" dirty="0"/>
          </a:p>
          <a:p>
            <a:endParaRPr lang="ro-RO" dirty="0"/>
          </a:p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VI</a:t>
            </a:r>
            <a:r>
              <a:rPr lang="ro-RO" u="sng" dirty="0"/>
              <a:t>-a A:  </a:t>
            </a:r>
          </a:p>
          <a:p>
            <a:endParaRPr lang="ro-RO" u="sng" dirty="0"/>
          </a:p>
          <a:p>
            <a:endParaRPr lang="ro-RO" u="sng" dirty="0"/>
          </a:p>
          <a:p>
            <a:endParaRPr lang="ro-RO" u="sng" dirty="0"/>
          </a:p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VII</a:t>
            </a:r>
            <a:r>
              <a:rPr lang="ro-RO" u="sng" dirty="0"/>
              <a:t>-a A: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9" y="744718"/>
            <a:ext cx="5541471" cy="144230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757500" y="1040718"/>
            <a:ext cx="763571" cy="759802"/>
            <a:chOff x="7258639" y="5216793"/>
            <a:chExt cx="301658" cy="331824"/>
          </a:xfrm>
        </p:grpSpPr>
        <p:sp>
          <p:nvSpPr>
            <p:cNvPr id="30" name="Oval 29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Arc 32"/>
            <p:cNvSpPr/>
            <p:nvPr/>
          </p:nvSpPr>
          <p:spPr>
            <a:xfrm rot="7985112">
              <a:off x="7300238" y="5253022"/>
              <a:ext cx="206828" cy="2255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20944" y="2637329"/>
            <a:ext cx="1065229" cy="1042605"/>
            <a:chOff x="7258639" y="5216793"/>
            <a:chExt cx="301658" cy="331824"/>
          </a:xfrm>
        </p:grpSpPr>
        <p:sp>
          <p:nvSpPr>
            <p:cNvPr id="36" name="Oval 35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Arc 38"/>
            <p:cNvSpPr/>
            <p:nvPr/>
          </p:nvSpPr>
          <p:spPr>
            <a:xfrm rot="7485941">
              <a:off x="7287908" y="5249445"/>
              <a:ext cx="206828" cy="225578"/>
            </a:xfrm>
            <a:prstGeom prst="arc">
              <a:avLst>
                <a:gd name="adj1" fmla="val 16200000"/>
                <a:gd name="adj2" fmla="val 214397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45292" y="4596505"/>
            <a:ext cx="1065229" cy="1042605"/>
            <a:chOff x="7258639" y="5216793"/>
            <a:chExt cx="301658" cy="331824"/>
          </a:xfrm>
        </p:grpSpPr>
        <p:sp>
          <p:nvSpPr>
            <p:cNvPr id="42" name="Oval 41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Arc 44"/>
            <p:cNvSpPr/>
            <p:nvPr/>
          </p:nvSpPr>
          <p:spPr>
            <a:xfrm rot="7485941">
              <a:off x="7287908" y="5249445"/>
              <a:ext cx="206828" cy="225578"/>
            </a:xfrm>
            <a:prstGeom prst="arc">
              <a:avLst>
                <a:gd name="adj1" fmla="val 16200000"/>
                <a:gd name="adj2" fmla="val 214397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80818" y="892186"/>
            <a:ext cx="515016" cy="461961"/>
            <a:chOff x="7080818" y="892186"/>
            <a:chExt cx="515016" cy="461961"/>
          </a:xfrm>
        </p:grpSpPr>
        <p:sp>
          <p:nvSpPr>
            <p:cNvPr id="2" name="Oval 1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76858" y="2495977"/>
            <a:ext cx="515016" cy="461961"/>
            <a:chOff x="7080818" y="892186"/>
            <a:chExt cx="515016" cy="461961"/>
          </a:xfrm>
        </p:grpSpPr>
        <p:sp>
          <p:nvSpPr>
            <p:cNvPr id="55" name="Oval 54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0778" y="4468181"/>
            <a:ext cx="635159" cy="619439"/>
            <a:chOff x="7080818" y="892186"/>
            <a:chExt cx="515016" cy="461961"/>
          </a:xfrm>
        </p:grpSpPr>
        <p:sp>
          <p:nvSpPr>
            <p:cNvPr id="64" name="Oval 63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Oval 71"/>
          <p:cNvSpPr/>
          <p:nvPr/>
        </p:nvSpPr>
        <p:spPr>
          <a:xfrm>
            <a:off x="4387944" y="4750550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276184" y="4470225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12024" y="446846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793584" y="459834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793584" y="4792935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84987" y="495167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80088" y="494876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853467" y="266736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716208" y="284935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497768" y="273358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497768" y="258667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662134" y="243819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94675" y="243819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930913" y="808708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149353" y="808708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209137" y="107313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84987" y="131317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740469" y="1074084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F0D2-0719-40A3-AFC5-9DC57127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/>
              <a:t>CARACTERUL NEMETALIC</a:t>
            </a:r>
            <a:br>
              <a:rPr lang="ro-RO" sz="3600" dirty="0"/>
            </a:br>
            <a:r>
              <a:rPr lang="ro-RO" sz="3600" dirty="0"/>
              <a:t>= manifestarea caracterului electronegativ în reacții cu: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7FAE-29E6-4A53-BA3D-B60EA3E0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u="sng" dirty="0"/>
              <a:t>A) METALE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24" y="2556932"/>
            <a:ext cx="5223629" cy="36657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28940" y="3120272"/>
            <a:ext cx="1027522" cy="556182"/>
            <a:chOff x="4128940" y="3120272"/>
            <a:chExt cx="1027522" cy="55618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128940" y="3120272"/>
              <a:ext cx="0" cy="55618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8367" y="3667027"/>
              <a:ext cx="100866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156462" y="3120272"/>
              <a:ext cx="0" cy="55618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318995" y="4700251"/>
            <a:ext cx="1291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800" dirty="0">
                <a:solidFill>
                  <a:srgbClr val="FF0000"/>
                </a:solidFill>
                <a:latin typeface="AIGDT" panose="00000400000000000000" pitchFamily="2" charset="2"/>
              </a:rPr>
              <a:t>!!</a:t>
            </a:r>
            <a:endParaRPr lang="en-US" sz="8800" dirty="0">
              <a:solidFill>
                <a:srgbClr val="FF0000"/>
              </a:solidFill>
              <a:latin typeface="AIGD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717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07359-EBF8-4DC6-86F4-6913C6D8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900332"/>
            <a:ext cx="9601196" cy="4736385"/>
          </a:xfrm>
        </p:spPr>
        <p:txBody>
          <a:bodyPr/>
          <a:lstStyle/>
          <a:p>
            <a:r>
              <a:rPr lang="ro-RO" dirty="0"/>
              <a:t>B) alte nemetale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C) substanțe compuse</a:t>
            </a:r>
          </a:p>
          <a:p>
            <a:r>
              <a:rPr lang="ro-RO" dirty="0"/>
              <a:t>1) apa   </a:t>
            </a:r>
          </a:p>
          <a:p>
            <a:endParaRPr lang="ro-R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A9D8E-A60B-4ACC-A7F2-F14219B5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2" y="2325910"/>
            <a:ext cx="3408362" cy="34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56" y="900332"/>
            <a:ext cx="5762484" cy="116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62" y="3578388"/>
            <a:ext cx="5785450" cy="2177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24">
            <a:off x="1933262" y="4075116"/>
            <a:ext cx="2384206" cy="7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C625-5E33-466D-908F-B6F5DB83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Variația proprietăților elementelor SP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27F3C-031E-41ED-9562-CB6518174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8242" y="2930377"/>
            <a:ext cx="3506958" cy="23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42F73-398C-47DE-A26B-94CEBA636DFC}"/>
              </a:ext>
            </a:extLst>
          </p:cNvPr>
          <p:cNvSpPr txBox="1"/>
          <p:nvPr/>
        </p:nvSpPr>
        <p:spPr>
          <a:xfrm>
            <a:off x="3808242" y="5506666"/>
            <a:ext cx="3506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3" tooltip="https://en.wikipedia.org/wiki/Periodic_function"/>
              </a:rPr>
              <a:t>This Photo</a:t>
            </a:r>
            <a:r>
              <a:rPr lang="ro-RO" sz="900"/>
              <a:t> by Unknown Author is licensed under </a:t>
            </a:r>
            <a:r>
              <a:rPr lang="ro-RO" sz="900">
                <a:hlinkClick r:id="rId4" tooltip="https://creativecommons.org/licenses/by-sa/3.0/"/>
              </a:rPr>
              <a:t>CC BY-SA</a:t>
            </a:r>
            <a:endParaRPr lang="ro-RO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1F3D4-460D-401E-A0C7-0921CC2F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88" y="2886561"/>
            <a:ext cx="2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9D40-FFC1-4226-91C7-D790620C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8129"/>
            <a:ext cx="9601196" cy="5017739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o-RO" dirty="0"/>
              <a:t>C2) cu baze tari: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C3) cu sărurile halogenilor cu caracter electronegativ mai slab</a:t>
            </a:r>
          </a:p>
          <a:p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01" y="1973161"/>
            <a:ext cx="2582996" cy="115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19" y="1213694"/>
            <a:ext cx="9228191" cy="860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68" y="3930653"/>
            <a:ext cx="4636097" cy="19452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53006" y="5439266"/>
            <a:ext cx="245097" cy="289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43579" y="5439266"/>
            <a:ext cx="235670" cy="2796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399934" y="3871720"/>
            <a:ext cx="1242276" cy="1954865"/>
            <a:chOff x="7150953" y="3940080"/>
            <a:chExt cx="1242276" cy="1954865"/>
          </a:xfrm>
        </p:grpSpPr>
        <p:sp>
          <p:nvSpPr>
            <p:cNvPr id="11" name="TextBox 10"/>
            <p:cNvSpPr txBox="1"/>
            <p:nvPr/>
          </p:nvSpPr>
          <p:spPr>
            <a:xfrm>
              <a:off x="7150953" y="4009433"/>
              <a:ext cx="5844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4565" y="4083647"/>
              <a:ext cx="738664" cy="1811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ro-RO" b="1" dirty="0">
                  <a:solidFill>
                    <a:srgbClr val="FF0000"/>
                  </a:solidFill>
                </a:rPr>
                <a:t>crește caracterul</a:t>
              </a:r>
            </a:p>
            <a:p>
              <a:r>
                <a:rPr lang="ro-RO" b="1" dirty="0">
                  <a:solidFill>
                    <a:srgbClr val="FF0000"/>
                  </a:solidFill>
                </a:rPr>
                <a:t>electro-negativ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654565" y="3940080"/>
              <a:ext cx="0" cy="1788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67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198C-28B9-48B8-846F-ADA8513E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1858"/>
            <a:ext cx="9601196" cy="5074010"/>
          </a:xfrm>
        </p:spPr>
        <p:txBody>
          <a:bodyPr/>
          <a:lstStyle/>
          <a:p>
            <a:r>
              <a:rPr lang="ro-RO" b="1" u="sng" dirty="0"/>
              <a:t>Obs.:</a:t>
            </a:r>
            <a:r>
              <a:rPr lang="ro-RO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/>
              <a:t>Nemetalele conduc la </a:t>
            </a:r>
            <a:r>
              <a:rPr lang="ro-RO" b="1" dirty="0">
                <a:solidFill>
                  <a:srgbClr val="FF0000"/>
                </a:solidFill>
              </a:rPr>
              <a:t>oxizi acizi</a:t>
            </a:r>
            <a:endParaRPr lang="ro-RO" b="1" u="sng" dirty="0">
              <a:solidFill>
                <a:srgbClr val="FF0000"/>
              </a:solidFill>
            </a:endParaRPr>
          </a:p>
          <a:p>
            <a:endParaRPr lang="ro-RO" dirty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54" y="707010"/>
            <a:ext cx="3128046" cy="12381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95068" y="1036948"/>
            <a:ext cx="0" cy="650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945195"/>
            <a:ext cx="5469614" cy="4179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77" y="2488676"/>
            <a:ext cx="3866798" cy="3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B1F4-9A34-4ED9-8E51-756AB2C4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Tema Rezolvată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6511"/>
            <a:ext cx="6169976" cy="17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C51E-2954-4C16-8252-2289570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877818"/>
            <a:ext cx="10207280" cy="4998050"/>
          </a:xfrm>
        </p:spPr>
        <p:txBody>
          <a:bodyPr/>
          <a:lstStyle/>
          <a:p>
            <a:r>
              <a:rPr lang="ro-RO" dirty="0"/>
              <a:t>2)variația caracterului electronegativ se aplică și oxizilor acizi/acizilor corespunzători nemetalelor</a:t>
            </a:r>
          </a:p>
          <a:p>
            <a:pPr marL="0" indent="0">
              <a:buNone/>
            </a:pPr>
            <a:r>
              <a:rPr lang="ro-RO" b="1" u="sng" dirty="0"/>
              <a:t>a) În perioadă</a:t>
            </a:r>
          </a:p>
          <a:p>
            <a:r>
              <a:rPr lang="ro-RO" b="1" u="sng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7" y="2403834"/>
            <a:ext cx="4483266" cy="31485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61534" y="2894029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6305" y="4271914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6304" y="5552387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30837" y="2894029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14660" y="2894029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2107" y="2905026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0837" y="4271914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14600" y="4264058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62107" y="4264057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1312" y="2464266"/>
            <a:ext cx="50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caracterul electronegativ (</a:t>
            </a:r>
            <a:r>
              <a:rPr lang="ro-RO" b="1" dirty="0">
                <a:solidFill>
                  <a:srgbClr val="FF0000"/>
                </a:solidFill>
              </a:rPr>
              <a:t>nemetalic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67494" y="3853876"/>
            <a:ext cx="389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caracterul acid al oxizilor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4085" y="5170284"/>
            <a:ext cx="390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tăria oxiacidului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5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6202-609D-4097-AD74-3D2DDFBE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1858"/>
            <a:ext cx="9601196" cy="5074010"/>
          </a:xfrm>
        </p:spPr>
        <p:txBody>
          <a:bodyPr/>
          <a:lstStyle/>
          <a:p>
            <a:r>
              <a:rPr lang="ro-RO" dirty="0"/>
              <a:t>2 b</a:t>
            </a:r>
            <a:r>
              <a:rPr lang="ro-RO" b="1" dirty="0"/>
              <a:t>) În grupă</a:t>
            </a:r>
          </a:p>
          <a:p>
            <a:r>
              <a:rPr lang="ro-RO" b="1" dirty="0"/>
              <a:t>Ex.: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85" y="2932228"/>
            <a:ext cx="2166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rgbClr val="FF0000"/>
                </a:solidFill>
              </a:rPr>
              <a:t>scade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caracterul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electro-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negativ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(nemetalic)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2825" y="1480708"/>
            <a:ext cx="0" cy="4395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11704" y="1386108"/>
            <a:ext cx="0" cy="4395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4087" y="2973268"/>
            <a:ext cx="1901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rgbClr val="FF0000"/>
                </a:solidFill>
              </a:rPr>
              <a:t>Scade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Caracterul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acid al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oxizilor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33" y="1112363"/>
            <a:ext cx="4796895" cy="51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>
            <a:normAutofit/>
          </a:bodyPr>
          <a:lstStyle/>
          <a:p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Variația caracterului electrochimic/chimic în SP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 flipV="1">
            <a:off x="6765258" y="1493241"/>
            <a:ext cx="3855218" cy="160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1174494" y="1479678"/>
            <a:ext cx="0" cy="400750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225661" y="2523597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>
            <a:off x="1337606" y="2507604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electropozitiv (metalic)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08B875-C81E-4E5E-AB67-4C5928CC5358}"/>
              </a:ext>
            </a:extLst>
          </p:cNvPr>
          <p:cNvCxnSpPr>
            <a:cxnSpLocks/>
          </p:cNvCxnSpPr>
          <p:nvPr/>
        </p:nvCxnSpPr>
        <p:spPr>
          <a:xfrm rot="10800000">
            <a:off x="11114729" y="2037587"/>
            <a:ext cx="0" cy="42354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D2B898-699A-4B2C-9E7E-C5AF6EB4C288}"/>
              </a:ext>
            </a:extLst>
          </p:cNvPr>
          <p:cNvCxnSpPr>
            <a:cxnSpLocks/>
          </p:cNvCxnSpPr>
          <p:nvPr/>
        </p:nvCxnSpPr>
        <p:spPr>
          <a:xfrm flipH="1">
            <a:off x="1314308" y="1468514"/>
            <a:ext cx="3486444" cy="11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F4B3E35-A651-40A8-B115-7CD9E1FE74DE}"/>
              </a:ext>
            </a:extLst>
          </p:cNvPr>
          <p:cNvSpPr/>
          <p:nvPr/>
        </p:nvSpPr>
        <p:spPr>
          <a:xfrm>
            <a:off x="751546" y="5487185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A0AA7-8961-4209-89EA-4B9226B404BE}"/>
              </a:ext>
            </a:extLst>
          </p:cNvPr>
          <p:cNvSpPr/>
          <p:nvPr/>
        </p:nvSpPr>
        <p:spPr>
          <a:xfrm>
            <a:off x="10691781" y="1212310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E8037-C77E-4608-B2D8-B8F267A67780}"/>
              </a:ext>
            </a:extLst>
          </p:cNvPr>
          <p:cNvSpPr/>
          <p:nvPr/>
        </p:nvSpPr>
        <p:spPr>
          <a:xfrm>
            <a:off x="1409400" y="3112451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..........................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78EE71-DB88-4089-B668-6221A395FC2E}"/>
              </a:ext>
            </a:extLst>
          </p:cNvPr>
          <p:cNvSpPr/>
          <p:nvPr/>
        </p:nvSpPr>
        <p:spPr>
          <a:xfrm>
            <a:off x="6225661" y="3109240"/>
            <a:ext cx="4547966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.................... al oxizilor și ................................</a:t>
            </a:r>
            <a:r>
              <a:rPr lang="ro-R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......</a:t>
            </a:r>
            <a:endParaRPr kumimoji="0" lang="ro-RO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442" y="3039989"/>
            <a:ext cx="117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Bazic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8737" y="3109240"/>
            <a:ext cx="100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Acid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8946" y="3417178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al Acizilor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CD86-6408-422D-828E-947931DC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TEMĂ</a:t>
            </a:r>
            <a:br>
              <a:rPr lang="ro-RO" dirty="0"/>
            </a:br>
            <a:r>
              <a:rPr lang="ro-RO" sz="3600" dirty="0"/>
              <a:t>(rezolvată)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06ED7-1E3E-4738-B970-E2A983DE4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0025" y="526583"/>
            <a:ext cx="2045329" cy="204532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98467"/>
            <a:ext cx="8013289" cy="37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46" y="751439"/>
            <a:ext cx="7340229" cy="55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4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73" y="548640"/>
            <a:ext cx="9290099" cy="57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3" y="438862"/>
            <a:ext cx="8791113" cy="57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92FA8-AA3B-4A5D-B876-64A48D9D4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197" y="872197"/>
            <a:ext cx="5011850" cy="4670474"/>
          </a:xfrm>
        </p:spPr>
        <p:txBody>
          <a:bodyPr/>
          <a:lstStyle/>
          <a:p>
            <a:pPr algn="ctr"/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Proprietăți periodice</a:t>
            </a:r>
          </a:p>
          <a:p>
            <a:pPr algn="ctr"/>
            <a:r>
              <a:rPr lang="ro-R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-depind de configurația electronică </a:t>
            </a:r>
            <a:r>
              <a:rPr lang="ro-RO" b="1" dirty="0"/>
              <a:t>(de Z)</a:t>
            </a:r>
          </a:p>
          <a:p>
            <a:pPr algn="just"/>
            <a:r>
              <a:rPr lang="ro-RO" b="1" dirty="0"/>
              <a:t>-</a:t>
            </a:r>
            <a:r>
              <a:rPr lang="ro-RO" b="1" dirty="0">
                <a:solidFill>
                  <a:srgbClr val="FF0000"/>
                </a:solidFill>
              </a:rPr>
              <a:t>fizice</a:t>
            </a:r>
            <a:r>
              <a:rPr lang="ro-RO" b="1" dirty="0"/>
              <a:t>: Raza atomică, ionică</a:t>
            </a:r>
          </a:p>
          <a:p>
            <a:pPr lvl="2" algn="just"/>
            <a:r>
              <a:rPr lang="ro-RO" b="1" dirty="0"/>
              <a:t> </a:t>
            </a:r>
            <a:r>
              <a:rPr lang="ro-RO" sz="2400" b="1" dirty="0"/>
              <a:t>Energia de ionizare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ro-RO" sz="2400" b="1" dirty="0"/>
              <a:t>Afinitatea pentru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3000" b="1" dirty="0"/>
              <a:t>-</a:t>
            </a:r>
            <a:r>
              <a:rPr lang="ro-RO" b="1" dirty="0">
                <a:solidFill>
                  <a:srgbClr val="C00000"/>
                </a:solidFill>
              </a:rPr>
              <a:t>chimice: </a:t>
            </a:r>
            <a:r>
              <a:rPr lang="ro-RO" b="1" dirty="0">
                <a:solidFill>
                  <a:schemeClr val="tx1"/>
                </a:solidFill>
              </a:rPr>
              <a:t>caracter electrochimic 	/ 			   chimic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sz="2400" b="1" dirty="0">
                <a:solidFill>
                  <a:schemeClr val="tx1"/>
                </a:solidFill>
              </a:rPr>
              <a:t>valența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o-RO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E1946-5D31-46C2-B9E5-4999EACE6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953" y="872197"/>
            <a:ext cx="5011850" cy="4211867"/>
          </a:xfrm>
        </p:spPr>
        <p:txBody>
          <a:bodyPr/>
          <a:lstStyle/>
          <a:p>
            <a:pPr algn="ctr"/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Proprietăți neperiodice</a:t>
            </a:r>
          </a:p>
          <a:p>
            <a:pPr algn="just"/>
            <a:r>
              <a:rPr lang="ro-R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-depind de nucleu:</a:t>
            </a:r>
          </a:p>
          <a:p>
            <a:pPr algn="just"/>
            <a:r>
              <a:rPr lang="ro-RO" b="1" dirty="0">
                <a:solidFill>
                  <a:srgbClr val="FF0000"/>
                </a:solidFill>
              </a:rPr>
              <a:t>-sarcina nucleară</a:t>
            </a:r>
          </a:p>
          <a:p>
            <a:pPr algn="just"/>
            <a:r>
              <a:rPr lang="ro-RO" b="1" dirty="0">
                <a:solidFill>
                  <a:srgbClr val="FF0000"/>
                </a:solidFill>
              </a:rPr>
              <a:t>-masa atomică</a:t>
            </a:r>
          </a:p>
        </p:txBody>
      </p:sp>
    </p:spTree>
    <p:extLst>
      <p:ext uri="{BB962C8B-B14F-4D97-AF65-F5344CB8AC3E}">
        <p14:creationId xmlns:p14="http://schemas.microsoft.com/office/powerpoint/2010/main" val="65174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4" y="1266093"/>
            <a:ext cx="10549418" cy="43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5" y="520506"/>
            <a:ext cx="6312425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5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8" y="548641"/>
            <a:ext cx="10483555" cy="4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08D5-4478-48C5-8A3F-A4197B40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B860-4AE1-4C40-878F-09CFB8F7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1. Manual de chimie pentru clasa a 9-a, Elena Alexandrescu și Viorica Zaharia, Editura Crepuscul, 2004</a:t>
            </a:r>
          </a:p>
          <a:p>
            <a:r>
              <a:rPr lang="ro-RO" dirty="0"/>
              <a:t>2.</a:t>
            </a:r>
            <a:r>
              <a:rPr lang="en-US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File:Sin and cos.png - Wikimedia Commons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3. </a:t>
            </a:r>
            <a:r>
              <a:rPr lang="ro-RO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PLANSE CHIMIE - Capacitatea de atractie a atomilor asupra electronilor - Electronegativitate (Pauling) (alfavega.ro)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4. </a:t>
            </a:r>
            <a:r>
              <a:rPr lang="ro-RO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https://youtu.be/61zzefCKUYc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5. </a:t>
            </a:r>
            <a:r>
              <a:rPr lang="ro-RO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Phosphorus-pentoxide-2D-dimensions - Pentoxid de fosfor – Wikipedia</a:t>
            </a:r>
            <a:endParaRPr lang="ro-RO" dirty="0">
              <a:solidFill>
                <a:schemeClr val="tx1"/>
              </a:solidFill>
            </a:endParaRP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123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/>
          <a:lstStyle/>
          <a:p>
            <a:r>
              <a:rPr lang="ro-RO" dirty="0"/>
              <a:t>Premise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E5C0-8C5B-4A97-AF90-F7359AB22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470" y="1420837"/>
            <a:ext cx="9874346" cy="4412828"/>
          </a:xfrm>
        </p:spPr>
        <p:txBody>
          <a:bodyPr>
            <a:normAutofit lnSpcReduction="10000"/>
          </a:bodyPr>
          <a:lstStyle/>
          <a:p>
            <a:pPr lvl="5"/>
            <a:endParaRPr lang="ro-RO" sz="2400" dirty="0"/>
          </a:p>
          <a:p>
            <a:pPr lvl="6"/>
            <a:r>
              <a:rPr lang="ro-RO" sz="2400" dirty="0"/>
              <a:t>Crește sarcina nucleară (Z)</a:t>
            </a:r>
          </a:p>
          <a:p>
            <a:pPr lvl="6"/>
            <a:r>
              <a:rPr lang="ro-RO" sz="2400" dirty="0"/>
              <a:t>Scade raza atomică</a:t>
            </a:r>
          </a:p>
          <a:p>
            <a:pPr lvl="6"/>
            <a:r>
              <a:rPr lang="ro-RO" sz="2400" dirty="0"/>
              <a:t>Crește atracția nucleului pentru electronii de valență</a:t>
            </a:r>
          </a:p>
          <a:p>
            <a:pPr lvl="6"/>
            <a:r>
              <a:rPr lang="ro-RO" sz="2400" dirty="0"/>
              <a:t>Crește nr. electronilor cedați/scade nr. electronilor acceptați</a:t>
            </a:r>
            <a:r>
              <a:rPr lang="ro-RO" sz="2000" b="1" dirty="0"/>
              <a:t>	</a:t>
            </a:r>
          </a:p>
          <a:p>
            <a:pPr lvl="6"/>
            <a:endParaRPr lang="ro-RO" sz="2000" b="1" dirty="0"/>
          </a:p>
          <a:p>
            <a:pPr lvl="6"/>
            <a:endParaRPr lang="ro-RO" sz="2000" b="1" dirty="0"/>
          </a:p>
          <a:p>
            <a:pPr lvl="1"/>
            <a:r>
              <a:rPr lang="ro-RO" dirty="0"/>
              <a:t>Crește raza atomică			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Scade atracția nucleului pentru electronii de valență</a:t>
            </a:r>
            <a:endParaRPr lang="ro-RO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>
            <a:off x="3516923" y="1420836"/>
            <a:ext cx="77935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2004723" y="1420836"/>
            <a:ext cx="6958" cy="45688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334564" y="1490132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 rot="16200000">
            <a:off x="-781547" y="3494274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Crește caracterul electropozitiv (metalic)</a:t>
            </a:r>
          </a:p>
        </p:txBody>
      </p:sp>
    </p:spTree>
    <p:extLst>
      <p:ext uri="{BB962C8B-B14F-4D97-AF65-F5344CB8AC3E}">
        <p14:creationId xmlns:p14="http://schemas.microsoft.com/office/powerpoint/2010/main" val="3910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E9D8-C730-41B9-B795-BB93D7B4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5991"/>
          </a:xfrm>
        </p:spPr>
        <p:txBody>
          <a:bodyPr>
            <a:normAutofit fontScale="90000"/>
          </a:bodyPr>
          <a:lstStyle/>
          <a:p>
            <a:r>
              <a:rPr lang="ro-R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 electrochimic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89D7-152B-42AE-9972-BABDB5DA4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3" y="1773936"/>
            <a:ext cx="4718304" cy="3310128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FF0000"/>
                </a:solidFill>
              </a:rPr>
              <a:t>ELECTROPOZITIV</a:t>
            </a:r>
          </a:p>
          <a:p>
            <a:pPr algn="ctr"/>
            <a:endParaRPr lang="ro-RO" dirty="0"/>
          </a:p>
          <a:p>
            <a:pPr algn="ctr"/>
            <a:r>
              <a:rPr lang="ro-RO" dirty="0"/>
              <a:t>=</a:t>
            </a:r>
            <a:r>
              <a:rPr lang="ro-RO" b="1" u="sng" dirty="0"/>
              <a:t>PROPRIETATEA</a:t>
            </a:r>
            <a:r>
              <a:rPr lang="ro-RO" dirty="0"/>
              <a:t> UNOR ELEMENTE DE A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CEDA</a:t>
            </a:r>
            <a:r>
              <a:rPr lang="ro-RO" dirty="0"/>
              <a:t> ELECTRONI PT. 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399D7-99C3-4764-A775-69E299BC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73936"/>
            <a:ext cx="4718304" cy="3310128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ELECTRONEGATIV</a:t>
            </a:r>
          </a:p>
          <a:p>
            <a:pPr algn="ctr"/>
            <a:endParaRPr lang="ro-RO" dirty="0"/>
          </a:p>
          <a:p>
            <a:pPr algn="ctr"/>
            <a:r>
              <a:rPr lang="ro-RO" dirty="0"/>
              <a:t>=</a:t>
            </a:r>
            <a:r>
              <a:rPr lang="ro-RO" b="1" u="sng" dirty="0"/>
              <a:t>PROPRIETATEA</a:t>
            </a:r>
            <a:r>
              <a:rPr lang="ro-RO" dirty="0"/>
              <a:t> UNOR ELEMENTE DE A </a:t>
            </a:r>
            <a:r>
              <a:rPr lang="ro-R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</a:t>
            </a:r>
            <a:r>
              <a:rPr lang="ro-RO" dirty="0"/>
              <a:t> ELECTRONI PT ☺</a:t>
            </a:r>
          </a:p>
        </p:txBody>
      </p:sp>
    </p:spTree>
    <p:extLst>
      <p:ext uri="{BB962C8B-B14F-4D97-AF65-F5344CB8AC3E}">
        <p14:creationId xmlns:p14="http://schemas.microsoft.com/office/powerpoint/2010/main" val="146617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0BC2-D2B8-4463-B94A-8F87F6A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396" y="875714"/>
            <a:ext cx="9142826" cy="832600"/>
          </a:xfrm>
        </p:spPr>
        <p:txBody>
          <a:bodyPr/>
          <a:lstStyle/>
          <a:p>
            <a:r>
              <a:rPr lang="ro-RO" b="1" dirty="0"/>
              <a:t>Caracter chimic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9FE6-7F0A-4869-A9CE-2C8916495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3" y="2014390"/>
            <a:ext cx="4718304" cy="3310128"/>
          </a:xfrm>
        </p:spPr>
        <p:txBody>
          <a:bodyPr>
            <a:normAutofit fontScale="92500"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METALIC</a:t>
            </a:r>
          </a:p>
          <a:p>
            <a:pPr algn="just"/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ro-RO" dirty="0">
                <a:solidFill>
                  <a:srgbClr val="C00000"/>
                </a:solidFill>
              </a:rPr>
              <a:t>MANIFESTAREA caracterului electropozitiv în reacții:</a:t>
            </a: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nemetale (oxigen, sulf, halogeni)</a:t>
            </a: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apa=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ro-RO" dirty="0">
                <a:solidFill>
                  <a:schemeClr val="tx1"/>
                </a:solidFill>
              </a:rPr>
              <a:t>oxizi metalici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(bazici)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=</a:t>
            </a:r>
            <a:r>
              <a:rPr lang="en-US" dirty="0">
                <a:solidFill>
                  <a:srgbClr val="C00000"/>
                </a:solidFill>
              </a:rPr>
              <a:t>&gt; </a:t>
            </a:r>
            <a:r>
              <a:rPr lang="en-US" b="1" dirty="0">
                <a:solidFill>
                  <a:srgbClr val="C00000"/>
                </a:solidFill>
              </a:rPr>
              <a:t>BAZE</a:t>
            </a:r>
            <a:endParaRPr lang="ro-RO" b="1" dirty="0">
              <a:solidFill>
                <a:srgbClr val="C00000"/>
              </a:solidFill>
            </a:endParaRP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acizii</a:t>
            </a:r>
          </a:p>
          <a:p>
            <a:pPr marL="457200" lvl="1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1B05A-E239-4C62-9DC1-7EC23928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926" y="2014390"/>
            <a:ext cx="4406939" cy="2957732"/>
          </a:xfrm>
        </p:spPr>
        <p:txBody>
          <a:bodyPr>
            <a:normAutofit fontScale="92500"/>
          </a:bodyPr>
          <a:lstStyle/>
          <a:p>
            <a:pPr algn="ctr"/>
            <a:r>
              <a:rPr lang="ro-RO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NEMETALIC</a:t>
            </a:r>
          </a:p>
          <a:p>
            <a:pPr algn="just"/>
            <a:r>
              <a:rPr lang="ro-RO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=MANIFESTAREA </a:t>
            </a:r>
            <a:r>
              <a:rPr lang="ro-RO" dirty="0">
                <a:solidFill>
                  <a:srgbClr val="4134EA"/>
                </a:solidFill>
              </a:rPr>
              <a:t>caracterului electronegativ în reacții:</a:t>
            </a:r>
          </a:p>
          <a:p>
            <a:pPr algn="just"/>
            <a:r>
              <a:rPr lang="ro-RO" sz="2000" dirty="0">
                <a:solidFill>
                  <a:schemeClr val="tx1"/>
                </a:solidFill>
              </a:rPr>
              <a:t>-cu metale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-cu alte </a:t>
            </a:r>
            <a:r>
              <a:rPr lang="en-US" sz="2000" dirty="0" err="1">
                <a:solidFill>
                  <a:schemeClr val="tx1"/>
                </a:solidFill>
              </a:rPr>
              <a:t>nemetale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-cu </a:t>
            </a:r>
            <a:r>
              <a:rPr lang="en-US" sz="2000" dirty="0" err="1">
                <a:solidFill>
                  <a:schemeClr val="tx1"/>
                </a:solidFill>
              </a:rPr>
              <a:t>unele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substan</a:t>
            </a:r>
            <a:r>
              <a:rPr lang="ro-RO" sz="2000" dirty="0">
                <a:solidFill>
                  <a:schemeClr val="tx1"/>
                </a:solidFill>
              </a:rPr>
              <a:t>ț</a:t>
            </a:r>
            <a:r>
              <a:rPr lang="en-US" sz="2000" dirty="0">
                <a:solidFill>
                  <a:schemeClr val="tx1"/>
                </a:solidFill>
              </a:rPr>
              <a:t>e </a:t>
            </a:r>
            <a:r>
              <a:rPr lang="en-US" sz="2000" dirty="0" err="1">
                <a:solidFill>
                  <a:schemeClr val="tx1"/>
                </a:solidFill>
              </a:rPr>
              <a:t>compuse</a:t>
            </a:r>
            <a:r>
              <a:rPr lang="en-US" sz="2000" dirty="0">
                <a:solidFill>
                  <a:schemeClr val="tx1"/>
                </a:solidFill>
              </a:rPr>
              <a:t> (ex.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 </a:t>
            </a:r>
            <a:r>
              <a:rPr lang="en-US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ACIZI</a:t>
            </a:r>
            <a:endParaRPr lang="ro-RO" b="1" dirty="0">
              <a:solidFill>
                <a:srgbClr val="4134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71207-59E2-4C36-81EE-4FFEAEDBD76B}"/>
              </a:ext>
            </a:extLst>
          </p:cNvPr>
          <p:cNvSpPr/>
          <p:nvPr/>
        </p:nvSpPr>
        <p:spPr>
          <a:xfrm>
            <a:off x="1603717" y="5518052"/>
            <a:ext cx="4107766" cy="46423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cedare de electroni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0D8D2-EEAB-4520-9593-D20E67AE93D4}"/>
              </a:ext>
            </a:extLst>
          </p:cNvPr>
          <p:cNvSpPr/>
          <p:nvPr/>
        </p:nvSpPr>
        <p:spPr>
          <a:xfrm>
            <a:off x="6496926" y="5560256"/>
            <a:ext cx="4555593" cy="46423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acceptare de electroni</a:t>
            </a:r>
          </a:p>
        </p:txBody>
      </p:sp>
    </p:spTree>
    <p:extLst>
      <p:ext uri="{BB962C8B-B14F-4D97-AF65-F5344CB8AC3E}">
        <p14:creationId xmlns:p14="http://schemas.microsoft.com/office/powerpoint/2010/main" val="19474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>
            <a:normAutofit/>
          </a:bodyPr>
          <a:lstStyle/>
          <a:p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Variația caracterului electrochimic/chimic în 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E5C0-8C5B-4A97-AF90-F7359AB22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605" y="1264789"/>
            <a:ext cx="10030865" cy="47837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1"/>
            <a:endParaRPr lang="ro-RO" sz="3800" dirty="0">
              <a:solidFill>
                <a:srgbClr val="C00000"/>
              </a:solidFill>
            </a:endParaRPr>
          </a:p>
          <a:p>
            <a:pPr lvl="1"/>
            <a:r>
              <a:rPr lang="ro-RO" sz="3800" dirty="0">
                <a:solidFill>
                  <a:srgbClr val="C00000"/>
                </a:solidFill>
              </a:rPr>
              <a:t>Scade numărul electronilor de valență (cedați)									             					</a:t>
            </a:r>
          </a:p>
          <a:p>
            <a:pPr lvl="8" algn="r"/>
            <a:r>
              <a:rPr lang="ro-RO" sz="3600" dirty="0">
                <a:solidFill>
                  <a:srgbClr val="0070C0"/>
                </a:solidFill>
              </a:rPr>
              <a:t>Crește nr. electronilor de valență (odată cu grupa)</a:t>
            </a:r>
          </a:p>
          <a:p>
            <a:pPr lvl="8" algn="r"/>
            <a:r>
              <a:rPr lang="ro-RO" sz="3600" dirty="0">
                <a:solidFill>
                  <a:srgbClr val="0070C0"/>
                </a:solidFill>
              </a:rPr>
              <a:t>Scade nr. electronilor primiți până la octet pe u.s.</a:t>
            </a:r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1"/>
            <a:r>
              <a:rPr lang="ro-RO" sz="3600" dirty="0">
                <a:solidFill>
                  <a:srgbClr val="C00000"/>
                </a:solidFill>
              </a:rPr>
              <a:t>Crește raza atomică</a:t>
            </a:r>
          </a:p>
          <a:p>
            <a:pPr lvl="1"/>
            <a:r>
              <a:rPr lang="ro-RO" sz="3600" dirty="0">
                <a:solidFill>
                  <a:srgbClr val="C00000"/>
                </a:solidFill>
              </a:rPr>
              <a:t>Scade atracția nucleului pentru electronii de valență</a:t>
            </a:r>
          </a:p>
          <a:p>
            <a:pPr marL="3657600" lvl="8" indent="0" algn="r">
              <a:buNone/>
            </a:pPr>
            <a:r>
              <a:rPr lang="ro-RO" sz="3800" dirty="0">
                <a:solidFill>
                  <a:srgbClr val="0070C0"/>
                </a:solidFill>
              </a:rPr>
              <a:t>Scade raza atomică</a:t>
            </a:r>
          </a:p>
          <a:p>
            <a:pPr lvl="8" algn="r"/>
            <a:r>
              <a:rPr lang="ro-RO" sz="3800" dirty="0">
                <a:solidFill>
                  <a:srgbClr val="0070C0"/>
                </a:solidFill>
              </a:rPr>
              <a:t>Crește atracția nucleului pentru electronii de valență</a:t>
            </a:r>
          </a:p>
          <a:p>
            <a:pPr marL="2743200" lvl="6" indent="0">
              <a:buNone/>
            </a:pPr>
            <a:r>
              <a:rPr lang="ro-RO" sz="3800" b="1" dirty="0">
                <a:solidFill>
                  <a:srgbClr val="0070C0"/>
                </a:solidFill>
              </a:rPr>
              <a:t>	</a:t>
            </a:r>
          </a:p>
          <a:p>
            <a:pPr marL="2743200" lvl="6" indent="0">
              <a:buNone/>
            </a:pPr>
            <a:endParaRPr lang="ro-RO" sz="2000" b="1" dirty="0"/>
          </a:p>
          <a:p>
            <a:pPr lvl="6"/>
            <a:endParaRPr lang="ro-RO" sz="2000" b="1" dirty="0"/>
          </a:p>
          <a:p>
            <a:pPr lvl="1"/>
            <a:endParaRPr lang="ro-R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 flipV="1">
            <a:off x="6766560" y="1520262"/>
            <a:ext cx="3855218" cy="160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2004723" y="1420836"/>
            <a:ext cx="0" cy="400750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663986" y="3006219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>
            <a:off x="1337606" y="2507604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electropozitiv (metalic)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08B875-C81E-4E5E-AB67-4C5928CC5358}"/>
              </a:ext>
            </a:extLst>
          </p:cNvPr>
          <p:cNvCxnSpPr>
            <a:cxnSpLocks/>
          </p:cNvCxnSpPr>
          <p:nvPr/>
        </p:nvCxnSpPr>
        <p:spPr>
          <a:xfrm rot="10800000">
            <a:off x="11368482" y="1998132"/>
            <a:ext cx="0" cy="42354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D2B898-699A-4B2C-9E7E-C5AF6EB4C288}"/>
              </a:ext>
            </a:extLst>
          </p:cNvPr>
          <p:cNvCxnSpPr>
            <a:cxnSpLocks/>
          </p:cNvCxnSpPr>
          <p:nvPr/>
        </p:nvCxnSpPr>
        <p:spPr>
          <a:xfrm flipH="1">
            <a:off x="2123887" y="1468514"/>
            <a:ext cx="3486444" cy="11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40BC55-33BF-4056-B248-1B7E261DBEC8}"/>
                  </a:ext>
                </a:extLst>
              </p14:cNvPr>
              <p14:cNvContentPartPr/>
              <p14:nvPr/>
            </p14:nvContentPartPr>
            <p14:xfrm>
              <a:off x="1409400" y="1612080"/>
              <a:ext cx="198360" cy="115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40BC55-33BF-4056-B248-1B7E261DBE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0040" y="1602720"/>
                <a:ext cx="217080" cy="1171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D399E5-B170-49AA-B91A-CA7051C28B7E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B3E35-A651-40A8-B115-7CD9E1FE74DE}"/>
              </a:ext>
            </a:extLst>
          </p:cNvPr>
          <p:cNvSpPr/>
          <p:nvPr/>
        </p:nvSpPr>
        <p:spPr>
          <a:xfrm>
            <a:off x="1581775" y="5430831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DBD23-046B-47C4-A7E8-78C59EC01069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A0AA7-8961-4209-89EA-4B9226B404BE}"/>
              </a:ext>
            </a:extLst>
          </p:cNvPr>
          <p:cNvSpPr/>
          <p:nvPr/>
        </p:nvSpPr>
        <p:spPr>
          <a:xfrm>
            <a:off x="10594368" y="1264789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967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SE CHIMIE - Capacitatea de atractie a atomilor asupra electronilor -  Electronegativitate (Pauling)">
            <a:extLst>
              <a:ext uri="{FF2B5EF4-FFF2-40B4-BE49-F238E27FC236}">
                <a16:creationId xmlns:a16="http://schemas.microsoft.com/office/drawing/2014/main" id="{96903954-4E83-4D08-AA46-E1BAE8534C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44" y="805023"/>
            <a:ext cx="4384532" cy="52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8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B71A-C0F6-448B-AC48-3737A5CF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6" y="517898"/>
            <a:ext cx="9601196" cy="607517"/>
          </a:xfrm>
        </p:spPr>
        <p:txBody>
          <a:bodyPr>
            <a:normAutofit/>
          </a:bodyPr>
          <a:lstStyle/>
          <a:p>
            <a:r>
              <a:rPr lang="ro-RO" sz="2800" dirty="0"/>
              <a:t>Formarea ionilor pozitivi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577" y="1125415"/>
            <a:ext cx="53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1.=</a:t>
            </a:r>
            <a:r>
              <a:rPr lang="en-US" sz="2800" b="1" dirty="0"/>
              <a:t>&gt;</a:t>
            </a:r>
            <a:r>
              <a:rPr lang="ro-RO" sz="2800" b="1" dirty="0">
                <a:solidFill>
                  <a:srgbClr val="FF0000"/>
                </a:solidFill>
              </a:rPr>
              <a:t>configurații de octet pe u.s.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0" y="2436862"/>
            <a:ext cx="3282106" cy="165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0" y="4350718"/>
            <a:ext cx="3092119" cy="1509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68" y="4350718"/>
            <a:ext cx="3165162" cy="1509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68" y="2436861"/>
            <a:ext cx="3105006" cy="14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881</TotalTime>
  <Words>670</Words>
  <Application>Microsoft Office PowerPoint</Application>
  <PresentationFormat>Ecran lat</PresentationFormat>
  <Paragraphs>152</Paragraphs>
  <Slides>33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39" baseType="lpstr">
      <vt:lpstr>AIGDT</vt:lpstr>
      <vt:lpstr>Arial</vt:lpstr>
      <vt:lpstr>Calibri</vt:lpstr>
      <vt:lpstr>Garamond</vt:lpstr>
      <vt:lpstr>Wingdings</vt:lpstr>
      <vt:lpstr>Organic</vt:lpstr>
      <vt:lpstr>  Profesor Ardelean Mirela-Lucia </vt:lpstr>
      <vt:lpstr>Variația proprietăților elementelor SP</vt:lpstr>
      <vt:lpstr>Prezentare PowerPoint</vt:lpstr>
      <vt:lpstr>Premise</vt:lpstr>
      <vt:lpstr>Caracter electrochimic </vt:lpstr>
      <vt:lpstr>Caracter chimic</vt:lpstr>
      <vt:lpstr>Variația caracterului electrochimic/chimic în SP</vt:lpstr>
      <vt:lpstr>Prezentare PowerPoint</vt:lpstr>
      <vt:lpstr>Formarea ionilor pozitivi</vt:lpstr>
      <vt:lpstr>2. Configurații de dublet:  </vt:lpstr>
      <vt:lpstr>Exemple de ioni ai metalelor tranziționale Perioada a 4-a</vt:lpstr>
      <vt:lpstr>Prezentare PowerPoint</vt:lpstr>
      <vt:lpstr>Prezentare PowerPoint</vt:lpstr>
      <vt:lpstr>CARACTER AMFOTER =Reacționează ca acizi în mediu bazic și ca baze în mediu acid</vt:lpstr>
      <vt:lpstr>Prezentare PowerPoint</vt:lpstr>
      <vt:lpstr>FORMAREA IONILOR NEGATIVI</vt:lpstr>
      <vt:lpstr>Prezentare PowerPoint</vt:lpstr>
      <vt:lpstr>CARACTERUL NEMETALIC = manifestarea caracterului electronegativ în reacții cu:</vt:lpstr>
      <vt:lpstr>Prezentare PowerPoint</vt:lpstr>
      <vt:lpstr>Prezentare PowerPoint</vt:lpstr>
      <vt:lpstr>Prezentare PowerPoint</vt:lpstr>
      <vt:lpstr>Tema Rezolvată</vt:lpstr>
      <vt:lpstr>Prezentare PowerPoint</vt:lpstr>
      <vt:lpstr>Prezentare PowerPoint</vt:lpstr>
      <vt:lpstr>Variația caracterului electrochimic/chimic în SP</vt:lpstr>
      <vt:lpstr>TEMĂ (rezolvată)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Variația proprietăților elementelor SP</dc:title>
  <dc:creator>FURTOS EUGEN</dc:creator>
  <cp:lastModifiedBy>Hp</cp:lastModifiedBy>
  <cp:revision>77</cp:revision>
  <dcterms:created xsi:type="dcterms:W3CDTF">2020-12-07T22:41:01Z</dcterms:created>
  <dcterms:modified xsi:type="dcterms:W3CDTF">2021-10-28T10:53:13Z</dcterms:modified>
</cp:coreProperties>
</file>