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3"/>
  </p:notesMasterIdLst>
  <p:sldIdLst>
    <p:sldId id="256" r:id="rId2"/>
    <p:sldId id="257" r:id="rId3"/>
    <p:sldId id="281" r:id="rId4"/>
    <p:sldId id="282" r:id="rId5"/>
    <p:sldId id="284" r:id="rId6"/>
    <p:sldId id="268" r:id="rId7"/>
    <p:sldId id="267" r:id="rId8"/>
    <p:sldId id="265" r:id="rId9"/>
    <p:sldId id="285" r:id="rId10"/>
    <p:sldId id="261" r:id="rId11"/>
    <p:sldId id="28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AB300-4B73-46FC-8706-4D27956CEAAE}"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11166-3B6D-4867-BA98-0FDDB6600CCE}" type="slidenum">
              <a:rPr lang="en-US" smtClean="0"/>
              <a:t>‹#›</a:t>
            </a:fld>
            <a:endParaRPr lang="en-US"/>
          </a:p>
        </p:txBody>
      </p:sp>
    </p:spTree>
    <p:extLst>
      <p:ext uri="{BB962C8B-B14F-4D97-AF65-F5344CB8AC3E}">
        <p14:creationId xmlns:p14="http://schemas.microsoft.com/office/powerpoint/2010/main" val="153558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4/5/2021</a:t>
            </a:fld>
            <a:endParaRPr lang="en-US" dirty="0"/>
          </a:p>
        </p:txBody>
      </p:sp>
      <p:sp>
        <p:nvSpPr>
          <p:cNvPr id="5" name="Footer Placeholder 4"/>
          <p:cNvSpPr>
            <a:spLocks noGrp="1"/>
          </p:cNvSpPr>
          <p:nvPr>
            <p:ph type="ftr" sz="quarter" idx="11"/>
          </p:nvPr>
        </p:nvSpPr>
        <p:spPr/>
        <p:txBody>
          <a:bodyPr/>
          <a:lstStyle/>
          <a:p>
            <a:endParaRPr lang="en-US">
              <a:solidFill>
                <a:schemeClr val="tx1">
                  <a:alpha val="60000"/>
                </a:schemeClr>
              </a:solidFill>
            </a:endParaRPr>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3450376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8530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8851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4/5/2021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0513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417D9E-721A-44BB-8863-9873FE64DA75}" type="datetime1">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8099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439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6319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5499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4147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6409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55086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4/5/2021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chemeClr val="tx1">
                  <a:alpha val="60000"/>
                </a:scheme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66446196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20.jpeg"/><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jpeg"/><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ght sources">
            <a:extLst>
              <a:ext uri="{FF2B5EF4-FFF2-40B4-BE49-F238E27FC236}">
                <a16:creationId xmlns:a16="http://schemas.microsoft.com/office/drawing/2014/main" id="{1CCCCC8E-668F-4D34-9B5E-BE43EC8489F6}"/>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12362" r="19624" b="-1"/>
          <a:stretch/>
        </p:blipFill>
        <p:spPr bwMode="auto">
          <a:xfrm>
            <a:off x="20" y="10"/>
            <a:ext cx="12191980" cy="6856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4B3D26-3C5A-4F3D-A500-127A9DE97943}"/>
              </a:ext>
            </a:extLst>
          </p:cNvPr>
          <p:cNvSpPr>
            <a:spLocks noGrp="1"/>
          </p:cNvSpPr>
          <p:nvPr>
            <p:ph type="ctrTitle"/>
          </p:nvPr>
        </p:nvSpPr>
        <p:spPr>
          <a:xfrm>
            <a:off x="838200" y="740211"/>
            <a:ext cx="7530685" cy="3163864"/>
          </a:xfrm>
        </p:spPr>
        <p:txBody>
          <a:bodyPr>
            <a:normAutofit/>
          </a:bodyPr>
          <a:lstStyle/>
          <a:p>
            <a:pPr algn="l"/>
            <a:endParaRPr lang="en-US" sz="5200" dirty="0">
              <a:solidFill>
                <a:srgbClr val="FFFFFF"/>
              </a:solidFill>
            </a:endParaRPr>
          </a:p>
          <a:p>
            <a:pPr algn="l"/>
            <a:r>
              <a:rPr lang="ro-RO" dirty="0">
                <a:solidFill>
                  <a:schemeClr val="bg1"/>
                </a:solidFill>
              </a:rPr>
              <a:t>1. SURSE DE LUMINĂ</a:t>
            </a:r>
            <a:endParaRPr lang="en-US" dirty="0">
              <a:solidFill>
                <a:schemeClr val="bg1"/>
              </a:solidFill>
            </a:endParaRPr>
          </a:p>
        </p:txBody>
      </p:sp>
      <p:sp>
        <p:nvSpPr>
          <p:cNvPr id="3" name="Subtitle 2">
            <a:extLst>
              <a:ext uri="{FF2B5EF4-FFF2-40B4-BE49-F238E27FC236}">
                <a16:creationId xmlns:a16="http://schemas.microsoft.com/office/drawing/2014/main" id="{5487D623-50DA-4A11-84E0-26134B3F42A9}"/>
              </a:ext>
            </a:extLst>
          </p:cNvPr>
          <p:cNvSpPr>
            <a:spLocks noGrp="1"/>
          </p:cNvSpPr>
          <p:nvPr>
            <p:ph type="subTitle" idx="1"/>
          </p:nvPr>
        </p:nvSpPr>
        <p:spPr>
          <a:xfrm>
            <a:off x="838200" y="4074515"/>
            <a:ext cx="7583133" cy="1279124"/>
          </a:xfrm>
        </p:spPr>
        <p:txBody>
          <a:bodyPr>
            <a:normAutofit/>
          </a:bodyPr>
          <a:lstStyle/>
          <a:p>
            <a:pPr algn="l"/>
            <a:r>
              <a:rPr lang="ro-RO" sz="2200" dirty="0">
                <a:solidFill>
                  <a:srgbClr val="FFFFFF"/>
                </a:solidFill>
              </a:rPr>
              <a:t>FENOMENE OPTICE</a:t>
            </a:r>
            <a:endParaRPr lang="en-US" sz="2200" dirty="0">
              <a:solidFill>
                <a:srgbClr val="FFFFFF"/>
              </a:solidFill>
            </a:endParaRPr>
          </a:p>
        </p:txBody>
      </p:sp>
    </p:spTree>
    <p:extLst>
      <p:ext uri="{BB962C8B-B14F-4D97-AF65-F5344CB8AC3E}">
        <p14:creationId xmlns:p14="http://schemas.microsoft.com/office/powerpoint/2010/main" val="121843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rays of light in pine forest – Stan Schaap PHOTOGRAPHY">
            <a:extLst>
              <a:ext uri="{FF2B5EF4-FFF2-40B4-BE49-F238E27FC236}">
                <a16:creationId xmlns:a16="http://schemas.microsoft.com/office/drawing/2014/main" id="{A42C5F92-D27B-43D0-B7B0-FC21675AC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E9B436-F1B0-41DD-A8D6-7F1C6F29C7CE}"/>
              </a:ext>
            </a:extLst>
          </p:cNvPr>
          <p:cNvSpPr txBox="1"/>
          <p:nvPr/>
        </p:nvSpPr>
        <p:spPr>
          <a:xfrm>
            <a:off x="3203326" y="209299"/>
            <a:ext cx="8036174" cy="830997"/>
          </a:xfrm>
          <a:prstGeom prst="rect">
            <a:avLst/>
          </a:prstGeom>
          <a:noFill/>
        </p:spPr>
        <p:txBody>
          <a:bodyPr wrap="none" rtlCol="0">
            <a:spAutoFit/>
          </a:bodyPr>
          <a:lstStyle/>
          <a:p>
            <a:r>
              <a:rPr lang="ro-RO" sz="2400" b="1" dirty="0">
                <a:ln>
                  <a:solidFill>
                    <a:srgbClr val="FFFF00"/>
                  </a:solidFill>
                </a:ln>
                <a:solidFill>
                  <a:schemeClr val="bg1"/>
                </a:solidFill>
                <a:latin typeface="Segoe Print" panose="02000600000000000000" pitchFamily="2" charset="0"/>
              </a:rPr>
              <a:t>	Într-o pădure, de ce putem vedea lumina care </a:t>
            </a:r>
          </a:p>
          <a:p>
            <a:r>
              <a:rPr lang="ro-RO" sz="2400" b="1" dirty="0">
                <a:ln>
                  <a:solidFill>
                    <a:srgbClr val="FFFF00"/>
                  </a:solidFill>
                </a:ln>
                <a:solidFill>
                  <a:schemeClr val="bg1"/>
                </a:solidFill>
                <a:latin typeface="Segoe Print" panose="02000600000000000000" pitchFamily="2" charset="0"/>
              </a:rPr>
              <a:t>pătrunde printre crengile copacilor?</a:t>
            </a:r>
            <a:endParaRPr lang="en-US" sz="2400" b="1" dirty="0">
              <a:ln>
                <a:solidFill>
                  <a:srgbClr val="FFFF00"/>
                </a:solidFill>
              </a:ln>
              <a:solidFill>
                <a:schemeClr val="bg1"/>
              </a:solidFill>
              <a:latin typeface="Segoe Print" panose="02000600000000000000" pitchFamily="2" charset="0"/>
            </a:endParaRPr>
          </a:p>
        </p:txBody>
      </p:sp>
    </p:spTree>
    <p:extLst>
      <p:ext uri="{BB962C8B-B14F-4D97-AF65-F5344CB8AC3E}">
        <p14:creationId xmlns:p14="http://schemas.microsoft.com/office/powerpoint/2010/main" val="125028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6C218-6EA9-4403-BD81-CA10137A09FB}"/>
              </a:ext>
            </a:extLst>
          </p:cNvPr>
          <p:cNvSpPr txBox="1"/>
          <p:nvPr/>
        </p:nvSpPr>
        <p:spPr>
          <a:xfrm>
            <a:off x="1493609" y="256070"/>
            <a:ext cx="9708363" cy="707886"/>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4000" b="1" i="0" u="none" strike="noStrike" kern="1200" cap="none" spc="0" normalizeH="0" baseline="0" noProof="0" dirty="0">
                <a:ln>
                  <a:noFill/>
                </a:ln>
                <a:solidFill>
                  <a:srgbClr val="C00000"/>
                </a:solidFill>
                <a:effectLst/>
                <a:uLnTx/>
                <a:uFillTx/>
                <a:latin typeface="Calibri" panose="020F0502020204030204"/>
                <a:ea typeface="+mn-ea"/>
                <a:cs typeface="+mn-cs"/>
              </a:rPr>
              <a:t>De ce Pământul poate fi văzut de astronauți?</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050" name="Picture 2" descr="Astronaut Looking Down on the Earth - People &amp; Space Background Wallpapers  on Desktop Nexus (Image 2024445)">
            <a:extLst>
              <a:ext uri="{FF2B5EF4-FFF2-40B4-BE49-F238E27FC236}">
                <a16:creationId xmlns:a16="http://schemas.microsoft.com/office/drawing/2014/main" id="{8416149E-2920-454D-8B6D-268CEF0F5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141" y="1252332"/>
            <a:ext cx="8395842" cy="524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5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6C218-6EA9-4403-BD81-CA10137A09FB}"/>
              </a:ext>
            </a:extLst>
          </p:cNvPr>
          <p:cNvSpPr txBox="1"/>
          <p:nvPr/>
        </p:nvSpPr>
        <p:spPr>
          <a:xfrm>
            <a:off x="1400454" y="2491408"/>
            <a:ext cx="9708363" cy="707886"/>
          </a:xfrm>
          <a:prstGeom prst="rect">
            <a:avLst/>
          </a:prstGeom>
          <a:noFill/>
        </p:spPr>
        <p:txBody>
          <a:bodyPr wrap="none" rtlCol="0">
            <a:spAutoFit/>
          </a:bodyPr>
          <a:lstStyle/>
          <a:p>
            <a:pPr algn="just"/>
            <a:r>
              <a:rPr lang="ro-RO" sz="4000" b="1" dirty="0">
                <a:solidFill>
                  <a:srgbClr val="C00000"/>
                </a:solidFill>
              </a:rPr>
              <a:t>De ce Pământul poate fi văzut de astronauți?</a:t>
            </a:r>
            <a:endParaRPr lang="en-US" sz="4000" b="1" dirty="0">
              <a:solidFill>
                <a:srgbClr val="C00000"/>
              </a:solidFill>
            </a:endParaRPr>
          </a:p>
        </p:txBody>
      </p:sp>
      <p:sp>
        <p:nvSpPr>
          <p:cNvPr id="4" name="TextBox 3">
            <a:extLst>
              <a:ext uri="{FF2B5EF4-FFF2-40B4-BE49-F238E27FC236}">
                <a16:creationId xmlns:a16="http://schemas.microsoft.com/office/drawing/2014/main" id="{AE10059C-F267-4623-AE62-4CD68E074499}"/>
              </a:ext>
            </a:extLst>
          </p:cNvPr>
          <p:cNvSpPr txBox="1"/>
          <p:nvPr/>
        </p:nvSpPr>
        <p:spPr>
          <a:xfrm>
            <a:off x="6096000" y="122728"/>
            <a:ext cx="6096000" cy="1477328"/>
          </a:xfrm>
          <a:prstGeom prst="rect">
            <a:avLst/>
          </a:prstGeom>
          <a:noFill/>
        </p:spPr>
        <p:txBody>
          <a:bodyPr wrap="square">
            <a:spAutoFit/>
          </a:bodyPr>
          <a:lstStyle/>
          <a:p>
            <a:pPr algn="just"/>
            <a:r>
              <a:rPr lang="en-US" b="1" i="1" dirty="0">
                <a:solidFill>
                  <a:srgbClr val="111111"/>
                </a:solidFill>
                <a:effectLst/>
              </a:rPr>
              <a:t>„Cred </a:t>
            </a:r>
            <a:r>
              <a:rPr lang="en-US" b="1" i="1" dirty="0" err="1">
                <a:solidFill>
                  <a:srgbClr val="111111"/>
                </a:solidFill>
                <a:effectLst/>
              </a:rPr>
              <a:t>că</a:t>
            </a:r>
            <a:r>
              <a:rPr lang="en-US" b="1" i="1" dirty="0">
                <a:solidFill>
                  <a:srgbClr val="111111"/>
                </a:solidFill>
                <a:effectLst/>
              </a:rPr>
              <a:t> </a:t>
            </a:r>
            <a:r>
              <a:rPr lang="en-US" b="1" i="1" dirty="0" err="1">
                <a:solidFill>
                  <a:srgbClr val="111111"/>
                </a:solidFill>
                <a:effectLst/>
              </a:rPr>
              <a:t>te</a:t>
            </a:r>
            <a:r>
              <a:rPr lang="en-US" b="1" i="1" dirty="0">
                <a:solidFill>
                  <a:srgbClr val="111111"/>
                </a:solidFill>
                <a:effectLst/>
              </a:rPr>
              <a:t> face o </a:t>
            </a:r>
            <a:r>
              <a:rPr lang="en-US" b="1" i="1" dirty="0" err="1">
                <a:solidFill>
                  <a:srgbClr val="111111"/>
                </a:solidFill>
                <a:effectLst/>
              </a:rPr>
              <a:t>persoană</a:t>
            </a:r>
            <a:r>
              <a:rPr lang="en-US" b="1" i="1" dirty="0">
                <a:solidFill>
                  <a:srgbClr val="111111"/>
                </a:solidFill>
                <a:effectLst/>
              </a:rPr>
              <a:t> </a:t>
            </a:r>
            <a:r>
              <a:rPr lang="en-US" b="1" i="1" dirty="0" err="1">
                <a:solidFill>
                  <a:srgbClr val="111111"/>
                </a:solidFill>
                <a:effectLst/>
              </a:rPr>
              <a:t>mai</a:t>
            </a:r>
            <a:r>
              <a:rPr lang="en-US" b="1" i="1" dirty="0">
                <a:solidFill>
                  <a:srgbClr val="111111"/>
                </a:solidFill>
                <a:effectLst/>
              </a:rPr>
              <a:t> </a:t>
            </a:r>
            <a:r>
              <a:rPr lang="en-US" b="1" i="1" dirty="0" err="1">
                <a:solidFill>
                  <a:srgbClr val="111111"/>
                </a:solidFill>
                <a:effectLst/>
              </a:rPr>
              <a:t>empatică</a:t>
            </a:r>
            <a:r>
              <a:rPr lang="en-US" b="1" i="1" dirty="0">
                <a:solidFill>
                  <a:srgbClr val="111111"/>
                </a:solidFill>
                <a:effectLst/>
              </a:rPr>
              <a:t>”</a:t>
            </a:r>
            <a:r>
              <a:rPr lang="ro-RO" b="1" i="1" dirty="0">
                <a:solidFill>
                  <a:srgbClr val="111111"/>
                </a:solidFill>
                <a:effectLst/>
              </a:rPr>
              <a:t>.</a:t>
            </a:r>
            <a:r>
              <a:rPr lang="en-US" b="1" i="1" dirty="0">
                <a:solidFill>
                  <a:srgbClr val="111111"/>
                </a:solidFill>
                <a:effectLst/>
              </a:rPr>
              <a:t> „Mai </a:t>
            </a:r>
            <a:r>
              <a:rPr lang="en-US" b="1" i="1" dirty="0" err="1">
                <a:solidFill>
                  <a:srgbClr val="111111"/>
                </a:solidFill>
                <a:effectLst/>
              </a:rPr>
              <a:t>mult</a:t>
            </a:r>
            <a:r>
              <a:rPr lang="en-US" b="1" i="1" dirty="0">
                <a:solidFill>
                  <a:srgbClr val="111111"/>
                </a:solidFill>
                <a:effectLst/>
              </a:rPr>
              <a:t> </a:t>
            </a:r>
            <a:r>
              <a:rPr lang="en-US" b="1" i="1" dirty="0" err="1">
                <a:solidFill>
                  <a:srgbClr val="111111"/>
                </a:solidFill>
                <a:effectLst/>
              </a:rPr>
              <a:t>în</a:t>
            </a:r>
            <a:r>
              <a:rPr lang="en-US" b="1" i="1" dirty="0">
                <a:solidFill>
                  <a:srgbClr val="111111"/>
                </a:solidFill>
                <a:effectLst/>
              </a:rPr>
              <a:t> </a:t>
            </a:r>
            <a:r>
              <a:rPr lang="en-US" b="1" i="1" dirty="0" err="1">
                <a:solidFill>
                  <a:srgbClr val="111111"/>
                </a:solidFill>
                <a:effectLst/>
              </a:rPr>
              <a:t>legătură</a:t>
            </a:r>
            <a:r>
              <a:rPr lang="en-US" b="1" i="1" dirty="0">
                <a:solidFill>
                  <a:srgbClr val="111111"/>
                </a:solidFill>
                <a:effectLst/>
              </a:rPr>
              <a:t> cu </a:t>
            </a:r>
            <a:r>
              <a:rPr lang="en-US" b="1" i="1" dirty="0" err="1">
                <a:solidFill>
                  <a:srgbClr val="111111"/>
                </a:solidFill>
                <a:effectLst/>
              </a:rPr>
              <a:t>umanitatea</a:t>
            </a:r>
            <a:r>
              <a:rPr lang="en-US" b="1" i="1" dirty="0">
                <a:solidFill>
                  <a:srgbClr val="111111"/>
                </a:solidFill>
                <a:effectLst/>
              </a:rPr>
              <a:t> </a:t>
            </a:r>
            <a:r>
              <a:rPr lang="en-US" b="1" i="1" dirty="0" err="1">
                <a:solidFill>
                  <a:srgbClr val="111111"/>
                </a:solidFill>
                <a:effectLst/>
              </a:rPr>
              <a:t>și</a:t>
            </a:r>
            <a:r>
              <a:rPr lang="en-US" b="1" i="1" dirty="0">
                <a:solidFill>
                  <a:srgbClr val="111111"/>
                </a:solidFill>
                <a:effectLst/>
              </a:rPr>
              <a:t> cine </a:t>
            </a:r>
            <a:r>
              <a:rPr lang="en-US" b="1" i="1" dirty="0" err="1">
                <a:solidFill>
                  <a:srgbClr val="111111"/>
                </a:solidFill>
                <a:effectLst/>
              </a:rPr>
              <a:t>suntem</a:t>
            </a:r>
            <a:r>
              <a:rPr lang="en-US" b="1" i="1" dirty="0">
                <a:solidFill>
                  <a:srgbClr val="111111"/>
                </a:solidFill>
                <a:effectLst/>
              </a:rPr>
              <a:t> </a:t>
            </a:r>
            <a:r>
              <a:rPr lang="en-US" b="1" i="1" dirty="0" err="1">
                <a:solidFill>
                  <a:srgbClr val="111111"/>
                </a:solidFill>
                <a:effectLst/>
              </a:rPr>
              <a:t>și</a:t>
            </a:r>
            <a:r>
              <a:rPr lang="en-US" b="1" i="1" dirty="0">
                <a:solidFill>
                  <a:srgbClr val="111111"/>
                </a:solidFill>
                <a:effectLst/>
              </a:rPr>
              <a:t> </a:t>
            </a:r>
            <a:r>
              <a:rPr lang="en-US" b="1" i="1" dirty="0" err="1">
                <a:solidFill>
                  <a:srgbClr val="111111"/>
                </a:solidFill>
                <a:effectLst/>
              </a:rPr>
              <a:t>ce</a:t>
            </a:r>
            <a:r>
              <a:rPr lang="en-US" b="1" i="1" dirty="0">
                <a:solidFill>
                  <a:srgbClr val="111111"/>
                </a:solidFill>
                <a:effectLst/>
              </a:rPr>
              <a:t> </a:t>
            </a:r>
            <a:r>
              <a:rPr lang="en-US" b="1" i="1" dirty="0" err="1">
                <a:solidFill>
                  <a:srgbClr val="111111"/>
                </a:solidFill>
                <a:effectLst/>
              </a:rPr>
              <a:t>ar</a:t>
            </a:r>
            <a:r>
              <a:rPr lang="en-US" b="1" i="1" dirty="0">
                <a:solidFill>
                  <a:srgbClr val="111111"/>
                </a:solidFill>
                <a:effectLst/>
              </a:rPr>
              <a:t> </a:t>
            </a:r>
            <a:r>
              <a:rPr lang="en-US" b="1" i="1" dirty="0" err="1">
                <a:solidFill>
                  <a:srgbClr val="111111"/>
                </a:solidFill>
                <a:effectLst/>
              </a:rPr>
              <a:t>trebui</a:t>
            </a:r>
            <a:r>
              <a:rPr lang="en-US" b="1" i="1" dirty="0">
                <a:solidFill>
                  <a:srgbClr val="111111"/>
                </a:solidFill>
                <a:effectLst/>
              </a:rPr>
              <a:t> </a:t>
            </a:r>
            <a:r>
              <a:rPr lang="en-US" b="1" i="1" dirty="0" err="1">
                <a:solidFill>
                  <a:srgbClr val="111111"/>
                </a:solidFill>
                <a:effectLst/>
              </a:rPr>
              <a:t>să</a:t>
            </a:r>
            <a:r>
              <a:rPr lang="en-US" b="1" i="1" dirty="0">
                <a:solidFill>
                  <a:srgbClr val="111111"/>
                </a:solidFill>
                <a:effectLst/>
              </a:rPr>
              <a:t> </a:t>
            </a:r>
            <a:r>
              <a:rPr lang="en-US" b="1" i="1" dirty="0" err="1">
                <a:solidFill>
                  <a:srgbClr val="111111"/>
                </a:solidFill>
                <a:effectLst/>
              </a:rPr>
              <a:t>facem</a:t>
            </a:r>
            <a:r>
              <a:rPr lang="en-US" b="1" i="1" dirty="0">
                <a:solidFill>
                  <a:srgbClr val="111111"/>
                </a:solidFill>
                <a:effectLst/>
              </a:rPr>
              <a:t> nu </a:t>
            </a:r>
            <a:r>
              <a:rPr lang="en-US" b="1" i="1" dirty="0" err="1">
                <a:solidFill>
                  <a:srgbClr val="111111"/>
                </a:solidFill>
                <a:effectLst/>
              </a:rPr>
              <a:t>numai</a:t>
            </a:r>
            <a:r>
              <a:rPr lang="en-US" b="1" i="1" dirty="0">
                <a:solidFill>
                  <a:srgbClr val="111111"/>
                </a:solidFill>
                <a:effectLst/>
              </a:rPr>
              <a:t> </a:t>
            </a:r>
            <a:r>
              <a:rPr lang="en-US" b="1" i="1" dirty="0" err="1">
                <a:solidFill>
                  <a:srgbClr val="111111"/>
                </a:solidFill>
                <a:effectLst/>
              </a:rPr>
              <a:t>pentru</a:t>
            </a:r>
            <a:r>
              <a:rPr lang="en-US" b="1" i="1" dirty="0">
                <a:solidFill>
                  <a:srgbClr val="111111"/>
                </a:solidFill>
                <a:effectLst/>
              </a:rPr>
              <a:t> a </a:t>
            </a:r>
            <a:r>
              <a:rPr lang="en-US" b="1" i="1" dirty="0" err="1">
                <a:solidFill>
                  <a:srgbClr val="111111"/>
                </a:solidFill>
                <a:effectLst/>
              </a:rPr>
              <a:t>avea</a:t>
            </a:r>
            <a:r>
              <a:rPr lang="en-US" b="1" i="1" dirty="0">
                <a:solidFill>
                  <a:srgbClr val="111111"/>
                </a:solidFill>
                <a:effectLst/>
              </a:rPr>
              <a:t> </a:t>
            </a:r>
            <a:r>
              <a:rPr lang="en-US" b="1" i="1" dirty="0" err="1">
                <a:solidFill>
                  <a:srgbClr val="111111"/>
                </a:solidFill>
                <a:effectLst/>
              </a:rPr>
              <a:t>grijă</a:t>
            </a:r>
            <a:r>
              <a:rPr lang="en-US" b="1" i="1" dirty="0">
                <a:solidFill>
                  <a:srgbClr val="111111"/>
                </a:solidFill>
                <a:effectLst/>
              </a:rPr>
              <a:t> de </a:t>
            </a:r>
            <a:r>
              <a:rPr lang="en-US" b="1" i="1" dirty="0" err="1">
                <a:solidFill>
                  <a:srgbClr val="111111"/>
                </a:solidFill>
                <a:effectLst/>
              </a:rPr>
              <a:t>planetă</a:t>
            </a:r>
            <a:r>
              <a:rPr lang="en-US" b="1" i="1" dirty="0">
                <a:solidFill>
                  <a:srgbClr val="111111"/>
                </a:solidFill>
                <a:effectLst/>
              </a:rPr>
              <a:t>, ci </a:t>
            </a:r>
            <a:r>
              <a:rPr lang="en-US" b="1" i="1" dirty="0" err="1">
                <a:solidFill>
                  <a:srgbClr val="111111"/>
                </a:solidFill>
                <a:effectLst/>
              </a:rPr>
              <a:t>și</a:t>
            </a:r>
            <a:r>
              <a:rPr lang="en-US" b="1" i="1" dirty="0">
                <a:solidFill>
                  <a:srgbClr val="111111"/>
                </a:solidFill>
                <a:effectLst/>
              </a:rPr>
              <a:t> </a:t>
            </a:r>
            <a:r>
              <a:rPr lang="en-US" b="1" i="1" dirty="0" err="1">
                <a:solidFill>
                  <a:srgbClr val="111111"/>
                </a:solidFill>
                <a:effectLst/>
              </a:rPr>
              <a:t>pentru</a:t>
            </a:r>
            <a:r>
              <a:rPr lang="en-US" b="1" i="1" dirty="0">
                <a:solidFill>
                  <a:srgbClr val="111111"/>
                </a:solidFill>
                <a:effectLst/>
              </a:rPr>
              <a:t> a </a:t>
            </a:r>
            <a:r>
              <a:rPr lang="en-US" b="1" i="1" dirty="0" err="1">
                <a:solidFill>
                  <a:srgbClr val="111111"/>
                </a:solidFill>
                <a:effectLst/>
              </a:rPr>
              <a:t>rezolva</a:t>
            </a:r>
            <a:r>
              <a:rPr lang="en-US" b="1" i="1" dirty="0">
                <a:solidFill>
                  <a:srgbClr val="111111"/>
                </a:solidFill>
                <a:effectLst/>
              </a:rPr>
              <a:t> </a:t>
            </a:r>
            <a:r>
              <a:rPr lang="en-US" b="1" i="1" dirty="0" err="1">
                <a:solidFill>
                  <a:srgbClr val="111111"/>
                </a:solidFill>
                <a:effectLst/>
              </a:rPr>
              <a:t>problemele</a:t>
            </a:r>
            <a:r>
              <a:rPr lang="en-US" b="1" i="1" dirty="0">
                <a:solidFill>
                  <a:srgbClr val="111111"/>
                </a:solidFill>
                <a:effectLst/>
              </a:rPr>
              <a:t> </a:t>
            </a:r>
            <a:r>
              <a:rPr lang="en-US" b="1" i="1" dirty="0" err="1">
                <a:solidFill>
                  <a:srgbClr val="111111"/>
                </a:solidFill>
                <a:effectLst/>
              </a:rPr>
              <a:t>noastre</a:t>
            </a:r>
            <a:r>
              <a:rPr lang="en-US" b="1" i="1" dirty="0">
                <a:solidFill>
                  <a:srgbClr val="111111"/>
                </a:solidFill>
                <a:effectLst/>
              </a:rPr>
              <a:t> </a:t>
            </a:r>
            <a:r>
              <a:rPr lang="en-US" b="1" i="1" dirty="0" err="1">
                <a:solidFill>
                  <a:srgbClr val="111111"/>
                </a:solidFill>
                <a:effectLst/>
              </a:rPr>
              <a:t>comune</a:t>
            </a:r>
            <a:r>
              <a:rPr lang="en-US" b="1" i="1" dirty="0">
                <a:solidFill>
                  <a:srgbClr val="111111"/>
                </a:solidFill>
                <a:effectLst/>
              </a:rPr>
              <a:t>, care </a:t>
            </a:r>
            <a:r>
              <a:rPr lang="en-US" b="1" i="1" dirty="0" err="1">
                <a:solidFill>
                  <a:srgbClr val="111111"/>
                </a:solidFill>
                <a:effectLst/>
              </a:rPr>
              <a:t>în</a:t>
            </a:r>
            <a:r>
              <a:rPr lang="en-US" b="1" i="1" dirty="0">
                <a:solidFill>
                  <a:srgbClr val="111111"/>
                </a:solidFill>
                <a:effectLst/>
              </a:rPr>
              <a:t> mod </a:t>
            </a:r>
            <a:r>
              <a:rPr lang="en-US" b="1" i="1" dirty="0" err="1">
                <a:solidFill>
                  <a:srgbClr val="111111"/>
                </a:solidFill>
                <a:effectLst/>
              </a:rPr>
              <a:t>clar</a:t>
            </a:r>
            <a:r>
              <a:rPr lang="en-US" b="1" i="1" dirty="0">
                <a:solidFill>
                  <a:srgbClr val="111111"/>
                </a:solidFill>
                <a:effectLst/>
              </a:rPr>
              <a:t> sunt </a:t>
            </a:r>
            <a:r>
              <a:rPr lang="en-US" b="1" i="1" dirty="0" err="1">
                <a:solidFill>
                  <a:srgbClr val="111111"/>
                </a:solidFill>
                <a:effectLst/>
              </a:rPr>
              <a:t>multe</a:t>
            </a:r>
            <a:r>
              <a:rPr lang="en-US" b="1" i="1" dirty="0">
                <a:solidFill>
                  <a:srgbClr val="111111"/>
                </a:solidFill>
                <a:effectLst/>
              </a:rPr>
              <a:t>”.</a:t>
            </a:r>
            <a:r>
              <a:rPr lang="ro-RO" b="1" i="1" dirty="0">
                <a:solidFill>
                  <a:srgbClr val="111111"/>
                </a:solidFill>
                <a:effectLst/>
              </a:rPr>
              <a:t> Scott Kelly, astronaut.</a:t>
            </a:r>
            <a:endParaRPr lang="en-US" b="1" i="1" dirty="0"/>
          </a:p>
        </p:txBody>
      </p:sp>
      <p:pic>
        <p:nvPicPr>
          <p:cNvPr id="2050" name="Picture 2" descr="Astronaut Looking Down on the Earth - People &amp; Space Background Wallpapers  on Desktop Nexus (Image 2024445)">
            <a:extLst>
              <a:ext uri="{FF2B5EF4-FFF2-40B4-BE49-F238E27FC236}">
                <a16:creationId xmlns:a16="http://schemas.microsoft.com/office/drawing/2014/main" id="{8416149E-2920-454D-8B6D-268CEF0F5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666" y="3571462"/>
            <a:ext cx="428625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8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A00D1A2A-7363-4EC1-A261-A928DA11B09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058417"/>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tars Are Suns, Suns Are Bright—So, Why Is the Night Sky Dark? | Everyday  Einstein">
            <a:extLst>
              <a:ext uri="{FF2B5EF4-FFF2-40B4-BE49-F238E27FC236}">
                <a16:creationId xmlns:a16="http://schemas.microsoft.com/office/drawing/2014/main" id="{E06A5D9C-ECE7-47AD-90ED-DF192BA93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034" y="2201489"/>
            <a:ext cx="2475904" cy="18569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in de Андрій em GIFS AND GIFS - DIVERSOS | Fenômenos naturais, Maldivas,  Lugares bonitos">
            <a:extLst>
              <a:ext uri="{FF2B5EF4-FFF2-40B4-BE49-F238E27FC236}">
                <a16:creationId xmlns:a16="http://schemas.microsoft.com/office/drawing/2014/main" id="{9CAD8F4E-5BD2-48B7-A085-5B6476E78C7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21467" y="2013442"/>
            <a:ext cx="3070533" cy="20449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Volcano Gif, Download Free Clip Art, Free Clip Art on Clipart Library">
            <a:extLst>
              <a:ext uri="{FF2B5EF4-FFF2-40B4-BE49-F238E27FC236}">
                <a16:creationId xmlns:a16="http://schemas.microsoft.com/office/drawing/2014/main" id="{9B32F584-3734-4F9D-A334-2A3ADABD32F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75866" y="2013442"/>
            <a:ext cx="3061483" cy="2044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B03B3-3B1B-4635-9B7C-970C9CC8D00D}"/>
              </a:ext>
            </a:extLst>
          </p:cNvPr>
          <p:cNvSpPr txBox="1"/>
          <p:nvPr/>
        </p:nvSpPr>
        <p:spPr>
          <a:xfrm>
            <a:off x="177687" y="1772892"/>
            <a:ext cx="3816626" cy="1200329"/>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36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a:t>
            </a:r>
          </a:p>
          <a:p>
            <a:pPr marL="0" marR="0" lvl="0" indent="0" algn="ctr" defTabSz="457200" rtl="0" eaLnBrk="1" fontAlgn="auto" latinLnBrk="0" hangingPunct="1">
              <a:lnSpc>
                <a:spcPct val="100000"/>
              </a:lnSpc>
              <a:spcBef>
                <a:spcPts val="0"/>
              </a:spcBef>
              <a:spcAft>
                <a:spcPts val="0"/>
              </a:spcAft>
              <a:buClrTx/>
              <a:buSzTx/>
              <a:buFontTx/>
              <a:buNone/>
              <a:tabLst/>
              <a:defRPr/>
            </a:pPr>
            <a:r>
              <a:rPr lang="ro-RO" sz="3600" b="1" dirty="0">
                <a:solidFill>
                  <a:srgbClr val="36AFCE">
                    <a:lumMod val="50000"/>
                  </a:srgbClr>
                </a:solidFill>
                <a:latin typeface="Calibri" panose="020F0502020204030204"/>
              </a:rPr>
              <a:t>PRIMARĂ</a:t>
            </a:r>
            <a:endParaRPr kumimoji="0" lang="en-US" sz="36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1FB01D0-73CA-4249-A6CB-5C8214C1361C}"/>
              </a:ext>
            </a:extLst>
          </p:cNvPr>
          <p:cNvGrpSpPr/>
          <p:nvPr/>
        </p:nvGrpSpPr>
        <p:grpSpPr>
          <a:xfrm>
            <a:off x="0" y="100508"/>
            <a:ext cx="4284000" cy="3328492"/>
            <a:chOff x="0" y="206525"/>
            <a:chExt cx="4284000" cy="3328492"/>
          </a:xfrm>
        </p:grpSpPr>
        <p:pic>
          <p:nvPicPr>
            <p:cNvPr id="4098" name="Picture 2" descr="Băiatul stătea la masă, făcându-și temele pe surse de lumină, cu mama lui ajutându-l.">
              <a:extLst>
                <a:ext uri="{FF2B5EF4-FFF2-40B4-BE49-F238E27FC236}">
                  <a16:creationId xmlns:a16="http://schemas.microsoft.com/office/drawing/2014/main" id="{1B9EEEB5-7885-4AF8-BEB7-6963506B6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74830"/>
              <a:ext cx="4284000" cy="28601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9223C7-B4CE-4E27-9E0D-C0D2A3791955}"/>
                </a:ext>
              </a:extLst>
            </p:cNvPr>
            <p:cNvSpPr txBox="1"/>
            <p:nvPr/>
          </p:nvSpPr>
          <p:spPr>
            <a:xfrm>
              <a:off x="160800" y="206525"/>
              <a:ext cx="3962400" cy="523220"/>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naturale</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042B29A2-C3ED-4958-849B-69C1EB73CF1F}"/>
              </a:ext>
            </a:extLst>
          </p:cNvPr>
          <p:cNvGrpSpPr/>
          <p:nvPr/>
        </p:nvGrpSpPr>
        <p:grpSpPr>
          <a:xfrm>
            <a:off x="0" y="3741712"/>
            <a:ext cx="4284000" cy="3116288"/>
            <a:chOff x="0" y="3741712"/>
            <a:chExt cx="4284000" cy="3116288"/>
          </a:xfrm>
        </p:grpSpPr>
        <p:pic>
          <p:nvPicPr>
            <p:cNvPr id="3" name="Picture 2" descr="Băiat care citește sub coperți cu lumina de la o torță - un exemplu de lumină artificială.">
              <a:extLst>
                <a:ext uri="{FF2B5EF4-FFF2-40B4-BE49-F238E27FC236}">
                  <a16:creationId xmlns:a16="http://schemas.microsoft.com/office/drawing/2014/main" id="{48A1D5DE-442A-464E-8AA6-1E70E09FC9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3322"/>
              <a:ext cx="4284000" cy="28546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115DB2-E0F0-493B-BB4E-5EE28711E010}"/>
                </a:ext>
              </a:extLst>
            </p:cNvPr>
            <p:cNvSpPr txBox="1"/>
            <p:nvPr/>
          </p:nvSpPr>
          <p:spPr>
            <a:xfrm>
              <a:off x="80400" y="3741712"/>
              <a:ext cx="4123200" cy="523220"/>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artificiale</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pic>
        <p:nvPicPr>
          <p:cNvPr id="12" name="Picture 10" descr="Light-term-up – Luminescent larvae turn termite mounds green">
            <a:extLst>
              <a:ext uri="{FF2B5EF4-FFF2-40B4-BE49-F238E27FC236}">
                <a16:creationId xmlns:a16="http://schemas.microsoft.com/office/drawing/2014/main" id="{991CA5BE-55C7-4F8D-B5ED-300EA6A1D3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9443" y="7738"/>
            <a:ext cx="3392557" cy="2261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ainbow Pastel">
            <a:extLst>
              <a:ext uri="{FF2B5EF4-FFF2-40B4-BE49-F238E27FC236}">
                <a16:creationId xmlns:a16="http://schemas.microsoft.com/office/drawing/2014/main" id="{DBBCF18F-3520-4428-99A8-2623CA0E854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82533" y="7738"/>
            <a:ext cx="3986666" cy="22405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irefly. : gifs">
            <a:extLst>
              <a:ext uri="{FF2B5EF4-FFF2-40B4-BE49-F238E27FC236}">
                <a16:creationId xmlns:a16="http://schemas.microsoft.com/office/drawing/2014/main" id="{BE0FF7D8-F00E-4D08-A449-B2B21DC194D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83158" y="7737"/>
            <a:ext cx="3530244" cy="22405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8FD02F4-52F6-4CA1-AA98-85DB6E6E18B2}"/>
              </a:ext>
            </a:extLst>
          </p:cNvPr>
          <p:cNvGrpSpPr/>
          <p:nvPr/>
        </p:nvGrpSpPr>
        <p:grpSpPr>
          <a:xfrm>
            <a:off x="3685450" y="4339976"/>
            <a:ext cx="4583749" cy="2380008"/>
            <a:chOff x="4870240" y="4230469"/>
            <a:chExt cx="4583749" cy="2380008"/>
          </a:xfrm>
        </p:grpSpPr>
        <p:pic>
          <p:nvPicPr>
            <p:cNvPr id="10244" name="Picture 4" descr="Best and Worst Light Sources For Your Eyes">
              <a:extLst>
                <a:ext uri="{FF2B5EF4-FFF2-40B4-BE49-F238E27FC236}">
                  <a16:creationId xmlns:a16="http://schemas.microsoft.com/office/drawing/2014/main" id="{7AA28C94-4C41-4D34-B103-61D3AA5F66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0240" y="4230469"/>
              <a:ext cx="3570012" cy="238000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uide to Buying Halogen Light Bulbs - The Lightbulb Co. UK">
              <a:extLst>
                <a:ext uri="{FF2B5EF4-FFF2-40B4-BE49-F238E27FC236}">
                  <a16:creationId xmlns:a16="http://schemas.microsoft.com/office/drawing/2014/main" id="{0AC0E37E-A88F-4BFC-A023-66C3AC9AD7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6176" r="34288"/>
            <a:stretch/>
          </p:blipFill>
          <p:spPr bwMode="auto">
            <a:xfrm>
              <a:off x="8474575" y="4591473"/>
              <a:ext cx="979414" cy="16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696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536DA4-C438-4DE6-AF25-6048520E2D01}"/>
              </a:ext>
            </a:extLst>
          </p:cNvPr>
          <p:cNvSpPr txBox="1"/>
          <p:nvPr/>
        </p:nvSpPr>
        <p:spPr>
          <a:xfrm>
            <a:off x="326452" y="220662"/>
            <a:ext cx="4391322" cy="1754326"/>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36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SECUNDARE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36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CORPURI LUMINATE </a:t>
            </a:r>
            <a:endParaRPr kumimoji="0" lang="en-US" sz="36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pic>
        <p:nvPicPr>
          <p:cNvPr id="3" name="Picture 2" descr="Cresent Moon In Conjunction With Venus And The Evening Star Photograph by  Scott Lenhart">
            <a:extLst>
              <a:ext uri="{FF2B5EF4-FFF2-40B4-BE49-F238E27FC236}">
                <a16:creationId xmlns:a16="http://schemas.microsoft.com/office/drawing/2014/main" id="{E61A32FA-7C8C-40FB-9DFC-99B3FEBCF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573" y="220662"/>
            <a:ext cx="3987734" cy="264519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7EAB85-76D0-4EEE-B95A-6CC5A37F3189}"/>
              </a:ext>
            </a:extLst>
          </p:cNvPr>
          <p:cNvGrpSpPr/>
          <p:nvPr/>
        </p:nvGrpSpPr>
        <p:grpSpPr>
          <a:xfrm>
            <a:off x="326452" y="3167390"/>
            <a:ext cx="5639453" cy="3690610"/>
            <a:chOff x="326452" y="3167390"/>
            <a:chExt cx="5639453" cy="3690610"/>
          </a:xfrm>
        </p:grpSpPr>
        <p:sp>
          <p:nvSpPr>
            <p:cNvPr id="4" name="TextBox 3">
              <a:extLst>
                <a:ext uri="{FF2B5EF4-FFF2-40B4-BE49-F238E27FC236}">
                  <a16:creationId xmlns:a16="http://schemas.microsoft.com/office/drawing/2014/main" id="{6B8A20F3-EDD7-4BD9-84DC-F2692C081C73}"/>
                </a:ext>
              </a:extLst>
            </p:cNvPr>
            <p:cNvSpPr txBox="1"/>
            <p:nvPr/>
          </p:nvSpPr>
          <p:spPr>
            <a:xfrm>
              <a:off x="326452" y="4359792"/>
              <a:ext cx="3291391" cy="523220"/>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696F6C1-BE15-4E82-9872-A17F0B8BC37A}"/>
                </a:ext>
              </a:extLst>
            </p:cNvPr>
            <p:cNvSpPr txBox="1"/>
            <p:nvPr/>
          </p:nvSpPr>
          <p:spPr>
            <a:xfrm>
              <a:off x="3617843" y="3167390"/>
              <a:ext cx="2321558" cy="523220"/>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sz="2800" b="1" dirty="0">
                  <a:solidFill>
                    <a:srgbClr val="36AFCE">
                      <a:lumMod val="50000"/>
                    </a:srgbClr>
                  </a:solidFill>
                  <a:latin typeface="Calibri" panose="020F0502020204030204"/>
                </a:rPr>
                <a:t>PRIMARE</a:t>
              </a: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4FC6890-AAF0-4575-883E-467A57B10BA9}"/>
                </a:ext>
              </a:extLst>
            </p:cNvPr>
            <p:cNvSpPr txBox="1"/>
            <p:nvPr/>
          </p:nvSpPr>
          <p:spPr>
            <a:xfrm>
              <a:off x="3644347" y="5473005"/>
              <a:ext cx="2321558" cy="1384995"/>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RO" sz="2800" b="1" dirty="0">
                  <a:solidFill>
                    <a:srgbClr val="36AFCE">
                      <a:lumMod val="50000"/>
                    </a:srgbClr>
                  </a:solidFill>
                  <a:latin typeface="Calibri" panose="020F0502020204030204"/>
                </a:rPr>
                <a:t>SECUNDARE</a:t>
              </a:r>
            </a:p>
            <a:p>
              <a:pPr marL="0" marR="0" lvl="0" indent="0" algn="ctr" defTabSz="457200" rtl="0" eaLnBrk="1" fontAlgn="auto" latinLnBrk="0" hangingPunct="1">
                <a:lnSpc>
                  <a:spcPct val="100000"/>
                </a:lnSpc>
                <a:spcBef>
                  <a:spcPts val="0"/>
                </a:spcBef>
                <a:spcAft>
                  <a:spcPts val="0"/>
                </a:spcAft>
                <a:buClrTx/>
                <a:buSzTx/>
                <a:buFontTx/>
                <a:buNone/>
                <a:tabLst/>
                <a:defRPr/>
              </a:pPr>
              <a:r>
                <a:rPr lang="ro-RO" sz="2800" b="1" dirty="0">
                  <a:solidFill>
                    <a:srgbClr val="36AFCE">
                      <a:lumMod val="50000"/>
                    </a:srgbClr>
                  </a:solidFill>
                  <a:latin typeface="Calibri" panose="020F0502020204030204"/>
                </a:rPr>
                <a:t>(c</a:t>
              </a: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orpurile luminate)  </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0B20E63-380A-4BBF-860F-ED3417A6F78E}"/>
              </a:ext>
            </a:extLst>
          </p:cNvPr>
          <p:cNvPicPr>
            <a:picLocks noChangeAspect="1"/>
          </p:cNvPicPr>
          <p:nvPr/>
        </p:nvPicPr>
        <p:blipFill>
          <a:blip r:embed="rId3"/>
          <a:stretch>
            <a:fillRect/>
          </a:stretch>
        </p:blipFill>
        <p:spPr>
          <a:xfrm>
            <a:off x="9718506" y="2715293"/>
            <a:ext cx="2444445" cy="2313493"/>
          </a:xfrm>
          <a:prstGeom prst="rect">
            <a:avLst/>
          </a:prstGeom>
        </p:spPr>
      </p:pic>
      <p:pic>
        <p:nvPicPr>
          <p:cNvPr id="9" name="Picture 8">
            <a:extLst>
              <a:ext uri="{FF2B5EF4-FFF2-40B4-BE49-F238E27FC236}">
                <a16:creationId xmlns:a16="http://schemas.microsoft.com/office/drawing/2014/main" id="{0E3408DF-33FC-49D2-BF1B-B9716EE40A4F}"/>
              </a:ext>
            </a:extLst>
          </p:cNvPr>
          <p:cNvPicPr>
            <a:picLocks noChangeAspect="1"/>
          </p:cNvPicPr>
          <p:nvPr/>
        </p:nvPicPr>
        <p:blipFill>
          <a:blip r:embed="rId4"/>
          <a:stretch>
            <a:fillRect/>
          </a:stretch>
        </p:blipFill>
        <p:spPr>
          <a:xfrm>
            <a:off x="10392993" y="4694222"/>
            <a:ext cx="1095469" cy="2163778"/>
          </a:xfrm>
          <a:prstGeom prst="rect">
            <a:avLst/>
          </a:prstGeom>
        </p:spPr>
      </p:pic>
      <p:sp>
        <p:nvSpPr>
          <p:cNvPr id="10" name="TextBox 9">
            <a:extLst>
              <a:ext uri="{FF2B5EF4-FFF2-40B4-BE49-F238E27FC236}">
                <a16:creationId xmlns:a16="http://schemas.microsoft.com/office/drawing/2014/main" id="{5FA1722A-8BBC-42BF-BF8A-7C89C71FD0C1}"/>
              </a:ext>
            </a:extLst>
          </p:cNvPr>
          <p:cNvSpPr txBox="1"/>
          <p:nvPr/>
        </p:nvSpPr>
        <p:spPr>
          <a:xfrm>
            <a:off x="5912897" y="3167390"/>
            <a:ext cx="3883243" cy="523220"/>
          </a:xfrm>
          <a:prstGeom prst="rect">
            <a:avLst/>
          </a:prstGeom>
          <a:noFill/>
        </p:spPr>
        <p:txBody>
          <a:bodyPr wrap="none" rtlCol="0">
            <a:spAutoFit/>
          </a:bodyPr>
          <a:lstStyle/>
          <a:p>
            <a:pPr marL="457200" indent="-457200">
              <a:buFont typeface="Arial" panose="020B0604020202020204" pitchFamily="34" charset="0"/>
              <a:buChar char="•"/>
            </a:pPr>
            <a:r>
              <a:rPr lang="ro-RO" sz="2800" b="1" dirty="0">
                <a:solidFill>
                  <a:schemeClr val="accent5">
                    <a:lumMod val="75000"/>
                  </a:schemeClr>
                </a:solidFill>
              </a:rPr>
              <a:t>produc și emit lumina</a:t>
            </a:r>
            <a:endParaRPr lang="en-US" sz="2800" b="1" dirty="0">
              <a:solidFill>
                <a:schemeClr val="accent5">
                  <a:lumMod val="75000"/>
                </a:schemeClr>
              </a:solidFill>
            </a:endParaRPr>
          </a:p>
        </p:txBody>
      </p:sp>
      <p:sp>
        <p:nvSpPr>
          <p:cNvPr id="11" name="TextBox 10">
            <a:extLst>
              <a:ext uri="{FF2B5EF4-FFF2-40B4-BE49-F238E27FC236}">
                <a16:creationId xmlns:a16="http://schemas.microsoft.com/office/drawing/2014/main" id="{2556C4DD-EDB5-400B-B185-A10B75658744}"/>
              </a:ext>
            </a:extLst>
          </p:cNvPr>
          <p:cNvSpPr txBox="1"/>
          <p:nvPr/>
        </p:nvSpPr>
        <p:spPr>
          <a:xfrm>
            <a:off x="5939401" y="5617328"/>
            <a:ext cx="4731680" cy="954107"/>
          </a:xfrm>
          <a:prstGeom prst="rect">
            <a:avLst/>
          </a:prstGeom>
          <a:noFill/>
        </p:spPr>
        <p:txBody>
          <a:bodyPr wrap="none" rtlCol="0">
            <a:spAutoFit/>
          </a:bodyPr>
          <a:lstStyle/>
          <a:p>
            <a:pPr marL="457200" indent="-457200">
              <a:buFont typeface="Arial" panose="020B0604020202020204" pitchFamily="34" charset="0"/>
              <a:buChar char="•"/>
            </a:pPr>
            <a:r>
              <a:rPr lang="ro-RO" sz="2800" b="1" dirty="0">
                <a:solidFill>
                  <a:schemeClr val="accent5">
                    <a:lumMod val="75000"/>
                  </a:schemeClr>
                </a:solidFill>
              </a:rPr>
              <a:t>primesc și împrăștie lumina</a:t>
            </a:r>
          </a:p>
          <a:p>
            <a:r>
              <a:rPr lang="ro-RO" sz="2800" b="1" dirty="0">
                <a:solidFill>
                  <a:schemeClr val="accent5">
                    <a:lumMod val="75000"/>
                  </a:schemeClr>
                </a:solidFill>
              </a:rPr>
              <a:t>                         (o parte)</a:t>
            </a:r>
            <a:endParaRPr lang="en-US" sz="2800" b="1" dirty="0">
              <a:solidFill>
                <a:schemeClr val="accent5">
                  <a:lumMod val="75000"/>
                </a:schemeClr>
              </a:solidFill>
            </a:endParaRPr>
          </a:p>
        </p:txBody>
      </p:sp>
    </p:spTree>
    <p:extLst>
      <p:ext uri="{BB962C8B-B14F-4D97-AF65-F5344CB8AC3E}">
        <p14:creationId xmlns:p14="http://schemas.microsoft.com/office/powerpoint/2010/main" val="40002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1B2A8-BA07-435C-9B10-0B7EB9DBD0E1}"/>
              </a:ext>
            </a:extLst>
          </p:cNvPr>
          <p:cNvPicPr>
            <a:picLocks noChangeAspect="1"/>
          </p:cNvPicPr>
          <p:nvPr/>
        </p:nvPicPr>
        <p:blipFill>
          <a:blip r:embed="rId2"/>
          <a:stretch>
            <a:fillRect/>
          </a:stretch>
        </p:blipFill>
        <p:spPr>
          <a:xfrm>
            <a:off x="4029171" y="408238"/>
            <a:ext cx="6219614" cy="2833703"/>
          </a:xfrm>
          <a:prstGeom prst="rect">
            <a:avLst/>
          </a:prstGeom>
        </p:spPr>
      </p:pic>
      <p:pic>
        <p:nvPicPr>
          <p:cNvPr id="3" name="Picture 2">
            <a:extLst>
              <a:ext uri="{FF2B5EF4-FFF2-40B4-BE49-F238E27FC236}">
                <a16:creationId xmlns:a16="http://schemas.microsoft.com/office/drawing/2014/main" id="{4C153ED4-4F9E-4FD3-B61C-263064FBED46}"/>
              </a:ext>
            </a:extLst>
          </p:cNvPr>
          <p:cNvPicPr>
            <a:picLocks noChangeAspect="1"/>
          </p:cNvPicPr>
          <p:nvPr/>
        </p:nvPicPr>
        <p:blipFill>
          <a:blip r:embed="rId3"/>
          <a:stretch>
            <a:fillRect/>
          </a:stretch>
        </p:blipFill>
        <p:spPr>
          <a:xfrm>
            <a:off x="149667" y="512291"/>
            <a:ext cx="2911585" cy="2755608"/>
          </a:xfrm>
          <a:prstGeom prst="rect">
            <a:avLst/>
          </a:prstGeom>
        </p:spPr>
      </p:pic>
      <p:pic>
        <p:nvPicPr>
          <p:cNvPr id="4" name="Picture 3">
            <a:extLst>
              <a:ext uri="{FF2B5EF4-FFF2-40B4-BE49-F238E27FC236}">
                <a16:creationId xmlns:a16="http://schemas.microsoft.com/office/drawing/2014/main" id="{BD8F5B62-8C03-4FC2-A94C-4E4ADA28A566}"/>
              </a:ext>
            </a:extLst>
          </p:cNvPr>
          <p:cNvPicPr>
            <a:picLocks noChangeAspect="1"/>
          </p:cNvPicPr>
          <p:nvPr/>
        </p:nvPicPr>
        <p:blipFill>
          <a:blip r:embed="rId4"/>
          <a:stretch>
            <a:fillRect/>
          </a:stretch>
        </p:blipFill>
        <p:spPr>
          <a:xfrm>
            <a:off x="10307471" y="-10929"/>
            <a:ext cx="1734862" cy="3426712"/>
          </a:xfrm>
          <a:prstGeom prst="rect">
            <a:avLst/>
          </a:prstGeom>
        </p:spPr>
      </p:pic>
      <p:pic>
        <p:nvPicPr>
          <p:cNvPr id="5" name="Picture 6" descr="Avertisment pentru cel mai bun indicator laser: în calitate de asociat Amazon câștig din achizițiile eligibile.  Există linkuri afiliate în această postare.  Aceasta înseamnă că, fără niciun cost pentru dvs., voi primi un comision dacă achiziționați prin intermediul linkului meu.  Voi promova doar produsele și serviciile în care am încredere și recomand 100%.  Puteți citi politica mea completă de divulgare pentru mai multe informații.  Vă mulțumesc că mi-ați sprijinit afacerea în acest fel.">
            <a:extLst>
              <a:ext uri="{FF2B5EF4-FFF2-40B4-BE49-F238E27FC236}">
                <a16:creationId xmlns:a16="http://schemas.microsoft.com/office/drawing/2014/main" id="{ADECFFD4-0001-400A-A1C8-4F0842307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394" y="-30566"/>
            <a:ext cx="2310433" cy="17343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A359F9-F2BD-461F-843D-47C7831D0495}"/>
              </a:ext>
            </a:extLst>
          </p:cNvPr>
          <p:cNvSpPr txBox="1"/>
          <p:nvPr/>
        </p:nvSpPr>
        <p:spPr>
          <a:xfrm>
            <a:off x="0" y="-10929"/>
            <a:ext cx="5155096" cy="954107"/>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utilizate în laboratorul de fizică...  </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7508C6C-28BE-4297-BCEB-AF20DA8CB451}"/>
              </a:ext>
            </a:extLst>
          </p:cNvPr>
          <p:cNvGrpSpPr/>
          <p:nvPr/>
        </p:nvGrpSpPr>
        <p:grpSpPr>
          <a:xfrm>
            <a:off x="0" y="3415783"/>
            <a:ext cx="12176028" cy="3432536"/>
            <a:chOff x="0" y="3415783"/>
            <a:chExt cx="12176028" cy="3432536"/>
          </a:xfrm>
        </p:grpSpPr>
        <p:pic>
          <p:nvPicPr>
            <p:cNvPr id="9" name="Picture 4" descr="Forensic Light Sources- West Technology Forensics">
              <a:extLst>
                <a:ext uri="{FF2B5EF4-FFF2-40B4-BE49-F238E27FC236}">
                  <a16:creationId xmlns:a16="http://schemas.microsoft.com/office/drawing/2014/main" id="{75137989-D991-4394-9E2E-E99F30353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252" y="3415783"/>
              <a:ext cx="9114776" cy="34325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8B29F1-75CB-46D7-9383-04AA24893574}"/>
                </a:ext>
              </a:extLst>
            </p:cNvPr>
            <p:cNvSpPr txBox="1"/>
            <p:nvPr/>
          </p:nvSpPr>
          <p:spPr>
            <a:xfrm>
              <a:off x="0" y="3415783"/>
              <a:ext cx="5155096" cy="954107"/>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SURSE DE LUMINĂ utilizate în alte  laboratoare...  </a:t>
              </a:r>
              <a:endParaRPr kumimoji="0" lang="en-US" sz="28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pic>
        <p:nvPicPr>
          <p:cNvPr id="10" name="Picture 9" descr="Imagini pentru radiatie laser pericol">
            <a:extLst>
              <a:ext uri="{FF2B5EF4-FFF2-40B4-BE49-F238E27FC236}">
                <a16:creationId xmlns:a16="http://schemas.microsoft.com/office/drawing/2014/main" id="{C3ED8072-FD35-4190-957E-DE4E63390ADF}"/>
              </a:ext>
            </a:extLst>
          </p:cNvPr>
          <p:cNvPicPr/>
          <p:nvPr/>
        </p:nvPicPr>
        <p:blipFill rotWithShape="1">
          <a:blip r:embed="rId7">
            <a:extLst>
              <a:ext uri="{28A0092B-C50C-407E-A947-70E740481C1C}">
                <a14:useLocalDpi xmlns:a14="http://schemas.microsoft.com/office/drawing/2010/main" val="0"/>
              </a:ext>
            </a:extLst>
          </a:blip>
          <a:srcRect l="17893" t="5909" r="16778" b="5351"/>
          <a:stretch/>
        </p:blipFill>
        <p:spPr bwMode="auto">
          <a:xfrm>
            <a:off x="6452294" y="9681"/>
            <a:ext cx="1293100" cy="1974574"/>
          </a:xfrm>
          <a:prstGeom prst="rect">
            <a:avLst/>
          </a:prstGeom>
          <a:noFill/>
          <a:ln>
            <a:noFill/>
          </a:ln>
        </p:spPr>
      </p:pic>
    </p:spTree>
    <p:extLst>
      <p:ext uri="{BB962C8B-B14F-4D97-AF65-F5344CB8AC3E}">
        <p14:creationId xmlns:p14="http://schemas.microsoft.com/office/powerpoint/2010/main" val="385551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rojector in the Club Stock Footage Video (100% Royalty-free) 269416 |  Shutterstock">
            <a:extLst>
              <a:ext uri="{FF2B5EF4-FFF2-40B4-BE49-F238E27FC236}">
                <a16:creationId xmlns:a16="http://schemas.microsoft.com/office/drawing/2014/main" id="{54C023B4-8AEA-42F5-BDA5-338FD99B3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986"/>
            <a:ext cx="8115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 makes Sun's light travel as parallel beams towards earth? - Physics  Stack Exchange">
            <a:extLst>
              <a:ext uri="{FF2B5EF4-FFF2-40B4-BE49-F238E27FC236}">
                <a16:creationId xmlns:a16="http://schemas.microsoft.com/office/drawing/2014/main" id="{B24EFC51-1D9F-48E1-9994-1A99AE3D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76450"/>
            <a:ext cx="6096000" cy="47815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p 30 Ciencia Divertida GIFs | Find the best GIF on Gfycat">
            <a:extLst>
              <a:ext uri="{FF2B5EF4-FFF2-40B4-BE49-F238E27FC236}">
                <a16:creationId xmlns:a16="http://schemas.microsoft.com/office/drawing/2014/main" id="{1DDFF242-75C7-42AD-9019-ED674D5DE2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5372082"/>
            <a:ext cx="2476500" cy="1390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1A496D-8EB2-47F3-A4CE-55277E3394B0}"/>
              </a:ext>
            </a:extLst>
          </p:cNvPr>
          <p:cNvSpPr txBox="1"/>
          <p:nvPr/>
        </p:nvSpPr>
        <p:spPr>
          <a:xfrm>
            <a:off x="325973" y="95268"/>
            <a:ext cx="3967726" cy="584775"/>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FASCICUL  DE LUMINĂ  </a:t>
            </a:r>
            <a:endParaRPr kumimoji="0" lang="en-US" sz="32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EAE76844-532E-410C-BEC0-08FAD8B3AEBF}"/>
              </a:ext>
            </a:extLst>
          </p:cNvPr>
          <p:cNvGrpSpPr/>
          <p:nvPr/>
        </p:nvGrpSpPr>
        <p:grpSpPr>
          <a:xfrm>
            <a:off x="6447381" y="68229"/>
            <a:ext cx="5540721" cy="2692142"/>
            <a:chOff x="6447381" y="68229"/>
            <a:chExt cx="5540721" cy="2692142"/>
          </a:xfrm>
        </p:grpSpPr>
        <p:pic>
          <p:nvPicPr>
            <p:cNvPr id="10" name="Picture 9">
              <a:extLst>
                <a:ext uri="{FF2B5EF4-FFF2-40B4-BE49-F238E27FC236}">
                  <a16:creationId xmlns:a16="http://schemas.microsoft.com/office/drawing/2014/main" id="{F9E66205-2268-43EF-A5B5-649770240E3B}"/>
                </a:ext>
              </a:extLst>
            </p:cNvPr>
            <p:cNvPicPr>
              <a:picLocks noChangeAspect="1"/>
            </p:cNvPicPr>
            <p:nvPr/>
          </p:nvPicPr>
          <p:blipFill>
            <a:blip r:embed="rId5"/>
            <a:stretch>
              <a:fillRect/>
            </a:stretch>
          </p:blipFill>
          <p:spPr>
            <a:xfrm>
              <a:off x="6447381" y="542272"/>
              <a:ext cx="5540721" cy="2218099"/>
            </a:xfrm>
            <a:prstGeom prst="rect">
              <a:avLst/>
            </a:prstGeom>
          </p:spPr>
        </p:pic>
        <p:sp>
          <p:nvSpPr>
            <p:cNvPr id="9" name="TextBox 8">
              <a:extLst>
                <a:ext uri="{FF2B5EF4-FFF2-40B4-BE49-F238E27FC236}">
                  <a16:creationId xmlns:a16="http://schemas.microsoft.com/office/drawing/2014/main" id="{BB9B50BA-9F47-45F7-B214-96A423E454AA}"/>
                </a:ext>
              </a:extLst>
            </p:cNvPr>
            <p:cNvSpPr txBox="1"/>
            <p:nvPr/>
          </p:nvSpPr>
          <p:spPr>
            <a:xfrm>
              <a:off x="7713383" y="68229"/>
              <a:ext cx="3629135" cy="523220"/>
            </a:xfrm>
            <a:prstGeom prst="rect">
              <a:avLst/>
            </a:prstGeom>
            <a:solidFill>
              <a:schemeClr val="bg1"/>
            </a:solidFill>
            <a:ln>
              <a:solidFill>
                <a:schemeClr val="accent3">
                  <a:lumMod val="50000"/>
                </a:schemeClr>
              </a:solidFill>
            </a:ln>
          </p:spPr>
          <p:txBody>
            <a:bodyPr wrap="none" rtlCol="0">
              <a:spAutoFit/>
            </a:bodyPr>
            <a:lstStyle/>
            <a:p>
              <a:pPr algn="ctr"/>
              <a:r>
                <a:rPr lang="ro-RO" sz="2800" b="1" dirty="0">
                  <a:solidFill>
                    <a:schemeClr val="accent3">
                      <a:lumMod val="50000"/>
                    </a:schemeClr>
                  </a:solidFill>
                </a:rPr>
                <a:t>EXPERIMENT TYNDALL </a:t>
              </a:r>
              <a:endParaRPr lang="en-US" sz="2800" b="1" dirty="0">
                <a:solidFill>
                  <a:schemeClr val="accent3">
                    <a:lumMod val="50000"/>
                  </a:schemeClr>
                </a:solidFill>
              </a:endParaRPr>
            </a:p>
          </p:txBody>
        </p:sp>
      </p:grpSp>
      <p:sp>
        <p:nvSpPr>
          <p:cNvPr id="5" name="TextBox 4">
            <a:extLst>
              <a:ext uri="{FF2B5EF4-FFF2-40B4-BE49-F238E27FC236}">
                <a16:creationId xmlns:a16="http://schemas.microsoft.com/office/drawing/2014/main" id="{D8C7FE0D-686E-4E82-96EB-C0FF3FD40D5F}"/>
              </a:ext>
            </a:extLst>
          </p:cNvPr>
          <p:cNvSpPr txBox="1"/>
          <p:nvPr/>
        </p:nvSpPr>
        <p:spPr>
          <a:xfrm>
            <a:off x="0" y="739553"/>
            <a:ext cx="7598555" cy="461665"/>
          </a:xfrm>
          <a:prstGeom prst="rect">
            <a:avLst/>
          </a:prstGeom>
          <a:noFill/>
        </p:spPr>
        <p:txBody>
          <a:bodyPr wrap="none" rtlCol="0">
            <a:spAutoFit/>
          </a:bodyPr>
          <a:lstStyle/>
          <a:p>
            <a:r>
              <a:rPr lang="ro-RO" sz="2400" b="1" dirty="0">
                <a:solidFill>
                  <a:srgbClr val="FFFF00"/>
                </a:solidFill>
                <a:latin typeface="Segoe Print" panose="02000600000000000000" pitchFamily="2" charset="0"/>
              </a:rPr>
              <a:t>Cum putem vizualiza drumul urmat de lumină?</a:t>
            </a:r>
            <a:endParaRPr lang="en-US" sz="2400" b="1" dirty="0">
              <a:solidFill>
                <a:srgbClr val="FFFF00"/>
              </a:solidFill>
              <a:latin typeface="Segoe Print" panose="02000600000000000000" pitchFamily="2" charset="0"/>
            </a:endParaRPr>
          </a:p>
        </p:txBody>
      </p:sp>
      <p:sp>
        <p:nvSpPr>
          <p:cNvPr id="11" name="TextBox 10">
            <a:extLst>
              <a:ext uri="{FF2B5EF4-FFF2-40B4-BE49-F238E27FC236}">
                <a16:creationId xmlns:a16="http://schemas.microsoft.com/office/drawing/2014/main" id="{5F7A326A-6995-4EDD-A7C8-FBFE0B30D6DA}"/>
              </a:ext>
            </a:extLst>
          </p:cNvPr>
          <p:cNvSpPr txBox="1"/>
          <p:nvPr/>
        </p:nvSpPr>
        <p:spPr>
          <a:xfrm>
            <a:off x="0" y="4867234"/>
            <a:ext cx="2556534" cy="584775"/>
          </a:xfrm>
          <a:prstGeom prst="rect">
            <a:avLst/>
          </a:prstGeom>
          <a:noFill/>
        </p:spPr>
        <p:txBody>
          <a:bodyPr wrap="none" rtlCol="0">
            <a:spAutoFit/>
          </a:bodyPr>
          <a:lstStyle/>
          <a:p>
            <a:r>
              <a:rPr lang="ro-RO" sz="3200" b="1" dirty="0">
                <a:solidFill>
                  <a:schemeClr val="accent1">
                    <a:lumMod val="75000"/>
                  </a:schemeClr>
                </a:solidFill>
              </a:rPr>
              <a:t>Experiment 1.</a:t>
            </a:r>
            <a:endParaRPr lang="en-US" sz="3200" b="1" dirty="0">
              <a:solidFill>
                <a:schemeClr val="accent1">
                  <a:lumMod val="75000"/>
                </a:schemeClr>
              </a:solidFill>
            </a:endParaRPr>
          </a:p>
        </p:txBody>
      </p:sp>
    </p:spTree>
    <p:extLst>
      <p:ext uri="{BB962C8B-B14F-4D97-AF65-F5344CB8AC3E}">
        <p14:creationId xmlns:p14="http://schemas.microsoft.com/office/powerpoint/2010/main" val="40134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BFC8B-7103-4173-8C84-68E1BA69B45F}"/>
              </a:ext>
            </a:extLst>
          </p:cNvPr>
          <p:cNvPicPr>
            <a:picLocks noChangeAspect="1"/>
          </p:cNvPicPr>
          <p:nvPr/>
        </p:nvPicPr>
        <p:blipFill rotWithShape="1">
          <a:blip r:embed="rId2"/>
          <a:srcRect t="10646"/>
          <a:stretch/>
        </p:blipFill>
        <p:spPr>
          <a:xfrm>
            <a:off x="1141655" y="67737"/>
            <a:ext cx="10809838" cy="2402612"/>
          </a:xfrm>
          <a:prstGeom prst="rect">
            <a:avLst/>
          </a:prstGeom>
        </p:spPr>
      </p:pic>
      <p:grpSp>
        <p:nvGrpSpPr>
          <p:cNvPr id="8" name="Group 7">
            <a:extLst>
              <a:ext uri="{FF2B5EF4-FFF2-40B4-BE49-F238E27FC236}">
                <a16:creationId xmlns:a16="http://schemas.microsoft.com/office/drawing/2014/main" id="{92305B80-EC0F-49CF-9CF4-EC6B891DC803}"/>
              </a:ext>
            </a:extLst>
          </p:cNvPr>
          <p:cNvGrpSpPr/>
          <p:nvPr/>
        </p:nvGrpSpPr>
        <p:grpSpPr>
          <a:xfrm>
            <a:off x="3386759" y="1840273"/>
            <a:ext cx="8572500" cy="4227443"/>
            <a:chOff x="3506029" y="1828800"/>
            <a:chExt cx="8572500" cy="4227443"/>
          </a:xfrm>
        </p:grpSpPr>
        <p:pic>
          <p:nvPicPr>
            <p:cNvPr id="9" name="Picture 2" descr="Light Ray Box Photograph by Andrew Lambert Photography">
              <a:extLst>
                <a:ext uri="{FF2B5EF4-FFF2-40B4-BE49-F238E27FC236}">
                  <a16:creationId xmlns:a16="http://schemas.microsoft.com/office/drawing/2014/main" id="{8BAF9479-8431-4913-B965-B097EBDE0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74" b="9733"/>
            <a:stretch/>
          </p:blipFill>
          <p:spPr bwMode="auto">
            <a:xfrm>
              <a:off x="3506029" y="1828800"/>
              <a:ext cx="8572500" cy="4227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1A63A5D-028E-4079-B966-00753919FCD2}"/>
                </a:ext>
              </a:extLst>
            </p:cNvPr>
            <p:cNvSpPr txBox="1"/>
            <p:nvPr/>
          </p:nvSpPr>
          <p:spPr>
            <a:xfrm>
              <a:off x="4956313" y="3357746"/>
              <a:ext cx="1232453" cy="584775"/>
            </a:xfrm>
            <a:prstGeom prst="rect">
              <a:avLst/>
            </a:prstGeom>
            <a:noFill/>
          </p:spPr>
          <p:txBody>
            <a:bodyPr wrap="square" rtlCol="0">
              <a:spAutoFit/>
            </a:bodyPr>
            <a:lstStyle/>
            <a:p>
              <a:pPr algn="ctr"/>
              <a:r>
                <a:rPr lang="ro-RO" sz="3200" b="1" dirty="0">
                  <a:solidFill>
                    <a:schemeClr val="bg1"/>
                  </a:solidFill>
                </a:rPr>
                <a:t>fantă</a:t>
              </a:r>
              <a:endParaRPr lang="en-US" sz="3200" b="1" dirty="0">
                <a:solidFill>
                  <a:schemeClr val="bg1"/>
                </a:solidFill>
              </a:endParaRPr>
            </a:p>
          </p:txBody>
        </p:sp>
        <p:sp>
          <p:nvSpPr>
            <p:cNvPr id="11" name="TextBox 10">
              <a:extLst>
                <a:ext uri="{FF2B5EF4-FFF2-40B4-BE49-F238E27FC236}">
                  <a16:creationId xmlns:a16="http://schemas.microsoft.com/office/drawing/2014/main" id="{3496A672-29EE-46B5-BE65-54A573C52695}"/>
                </a:ext>
              </a:extLst>
            </p:cNvPr>
            <p:cNvSpPr txBox="1"/>
            <p:nvPr/>
          </p:nvSpPr>
          <p:spPr>
            <a:xfrm>
              <a:off x="6665844" y="4992709"/>
              <a:ext cx="2676939" cy="584775"/>
            </a:xfrm>
            <a:prstGeom prst="rect">
              <a:avLst/>
            </a:prstGeom>
            <a:noFill/>
          </p:spPr>
          <p:txBody>
            <a:bodyPr wrap="square" rtlCol="0">
              <a:spAutoFit/>
            </a:bodyPr>
            <a:lstStyle/>
            <a:p>
              <a:pPr algn="ctr"/>
              <a:r>
                <a:rPr lang="ro-RO" sz="3200" b="1" dirty="0">
                  <a:solidFill>
                    <a:schemeClr val="accent3">
                      <a:lumMod val="50000"/>
                    </a:schemeClr>
                  </a:solidFill>
                </a:rPr>
                <a:t>rază de lumină</a:t>
              </a:r>
              <a:endParaRPr lang="en-US" sz="3200" b="1" dirty="0">
                <a:solidFill>
                  <a:schemeClr val="accent3">
                    <a:lumMod val="50000"/>
                  </a:schemeClr>
                </a:solidFill>
              </a:endParaRPr>
            </a:p>
          </p:txBody>
        </p:sp>
      </p:grpSp>
      <p:grpSp>
        <p:nvGrpSpPr>
          <p:cNvPr id="14" name="Group 13">
            <a:extLst>
              <a:ext uri="{FF2B5EF4-FFF2-40B4-BE49-F238E27FC236}">
                <a16:creationId xmlns:a16="http://schemas.microsoft.com/office/drawing/2014/main" id="{E877EC40-42FD-4D4D-B571-1745975E5E2A}"/>
              </a:ext>
            </a:extLst>
          </p:cNvPr>
          <p:cNvGrpSpPr/>
          <p:nvPr/>
        </p:nvGrpSpPr>
        <p:grpSpPr>
          <a:xfrm>
            <a:off x="3386759" y="1747802"/>
            <a:ext cx="5441674" cy="4319914"/>
            <a:chOff x="-725142" y="1840273"/>
            <a:chExt cx="5441674" cy="4319914"/>
          </a:xfrm>
        </p:grpSpPr>
        <p:grpSp>
          <p:nvGrpSpPr>
            <p:cNvPr id="12" name="Group 11">
              <a:extLst>
                <a:ext uri="{FF2B5EF4-FFF2-40B4-BE49-F238E27FC236}">
                  <a16:creationId xmlns:a16="http://schemas.microsoft.com/office/drawing/2014/main" id="{23EA4303-1BBA-4D8F-B24E-A508E60DB746}"/>
                </a:ext>
              </a:extLst>
            </p:cNvPr>
            <p:cNvGrpSpPr/>
            <p:nvPr/>
          </p:nvGrpSpPr>
          <p:grpSpPr>
            <a:xfrm>
              <a:off x="-725142" y="1840273"/>
              <a:ext cx="5441674" cy="4319914"/>
              <a:chOff x="247650" y="1747802"/>
              <a:chExt cx="5441674" cy="4319914"/>
            </a:xfrm>
          </p:grpSpPr>
          <p:pic>
            <p:nvPicPr>
              <p:cNvPr id="11266" name="Picture 2" descr="Lascells LED Ray Box | School Science Equipment">
                <a:extLst>
                  <a:ext uri="{FF2B5EF4-FFF2-40B4-BE49-F238E27FC236}">
                    <a16:creationId xmlns:a16="http://schemas.microsoft.com/office/drawing/2014/main" id="{EAEC71FB-555E-4AAE-B243-E9566A94F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2" t="12205" b="12205"/>
              <a:stretch/>
            </p:blipFill>
            <p:spPr bwMode="auto">
              <a:xfrm>
                <a:off x="247650" y="1747802"/>
                <a:ext cx="5441674" cy="43199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CF632C-0ACC-4726-A5A1-150D5C2E2915}"/>
                  </a:ext>
                </a:extLst>
              </p:cNvPr>
              <p:cNvSpPr txBox="1"/>
              <p:nvPr/>
            </p:nvSpPr>
            <p:spPr>
              <a:xfrm>
                <a:off x="1350239" y="5189530"/>
                <a:ext cx="3422944" cy="584775"/>
              </a:xfrm>
              <a:prstGeom prst="rect">
                <a:avLst/>
              </a:prstGeom>
              <a:noFill/>
            </p:spPr>
            <p:txBody>
              <a:bodyPr wrap="square" rtlCol="0">
                <a:spAutoFit/>
              </a:bodyPr>
              <a:lstStyle/>
              <a:p>
                <a:pPr algn="ctr"/>
                <a:r>
                  <a:rPr lang="ro-RO" sz="3200" b="1" dirty="0">
                    <a:solidFill>
                      <a:schemeClr val="accent3">
                        <a:lumMod val="50000"/>
                      </a:schemeClr>
                    </a:solidFill>
                  </a:rPr>
                  <a:t>fascicul de lumină</a:t>
                </a:r>
                <a:endParaRPr lang="en-US" sz="3200" b="1" dirty="0">
                  <a:solidFill>
                    <a:schemeClr val="accent3">
                      <a:lumMod val="50000"/>
                    </a:schemeClr>
                  </a:solidFill>
                </a:endParaRPr>
              </a:p>
            </p:txBody>
          </p:sp>
        </p:grpSp>
        <p:sp>
          <p:nvSpPr>
            <p:cNvPr id="15" name="TextBox 14">
              <a:extLst>
                <a:ext uri="{FF2B5EF4-FFF2-40B4-BE49-F238E27FC236}">
                  <a16:creationId xmlns:a16="http://schemas.microsoft.com/office/drawing/2014/main" id="{6DED32C0-062F-401B-8701-1AD38DE3DD2C}"/>
                </a:ext>
              </a:extLst>
            </p:cNvPr>
            <p:cNvSpPr txBox="1"/>
            <p:nvPr/>
          </p:nvSpPr>
          <p:spPr>
            <a:xfrm>
              <a:off x="1995695" y="3391870"/>
              <a:ext cx="1232453" cy="584775"/>
            </a:xfrm>
            <a:prstGeom prst="rect">
              <a:avLst/>
            </a:prstGeom>
            <a:noFill/>
          </p:spPr>
          <p:txBody>
            <a:bodyPr wrap="square" rtlCol="0">
              <a:spAutoFit/>
            </a:bodyPr>
            <a:lstStyle/>
            <a:p>
              <a:pPr algn="ctr"/>
              <a:r>
                <a:rPr lang="ro-RO" sz="3200" b="1" dirty="0">
                  <a:solidFill>
                    <a:schemeClr val="bg1"/>
                  </a:solidFill>
                </a:rPr>
                <a:t>fantă</a:t>
              </a:r>
              <a:endParaRPr lang="en-US" sz="3200" b="1" dirty="0">
                <a:solidFill>
                  <a:schemeClr val="bg1"/>
                </a:solidFill>
              </a:endParaRPr>
            </a:p>
          </p:txBody>
        </p:sp>
      </p:grpSp>
      <p:sp>
        <p:nvSpPr>
          <p:cNvPr id="16" name="TextBox 15">
            <a:extLst>
              <a:ext uri="{FF2B5EF4-FFF2-40B4-BE49-F238E27FC236}">
                <a16:creationId xmlns:a16="http://schemas.microsoft.com/office/drawing/2014/main" id="{41CFF337-BD65-495C-94E2-949457818EA7}"/>
              </a:ext>
            </a:extLst>
          </p:cNvPr>
          <p:cNvSpPr txBox="1"/>
          <p:nvPr/>
        </p:nvSpPr>
        <p:spPr>
          <a:xfrm>
            <a:off x="132522" y="6125619"/>
            <a:ext cx="3967726" cy="584775"/>
          </a:xfrm>
          <a:prstGeom prst="rect">
            <a:avLst/>
          </a:prstGeom>
          <a:solidFill>
            <a:srgbClr val="FFFF00"/>
          </a:solidFill>
          <a:ln>
            <a:solidFill>
              <a:schemeClr val="accent3">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32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rPr>
              <a:t>RAZA  DE LUMINĂ  </a:t>
            </a:r>
            <a:endParaRPr kumimoji="0" lang="en-US" sz="3200" b="1" i="0" u="none" strike="noStrike" kern="1200" cap="none" spc="0" normalizeH="0" baseline="0" noProof="0" dirty="0">
              <a:ln>
                <a:noFill/>
              </a:ln>
              <a:solidFill>
                <a:srgbClr val="36AFCE">
                  <a:lumMod val="50000"/>
                </a:srgb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CA9E2A4-D9AF-4225-818C-6D72C8B71A0C}"/>
              </a:ext>
            </a:extLst>
          </p:cNvPr>
          <p:cNvGrpSpPr/>
          <p:nvPr/>
        </p:nvGrpSpPr>
        <p:grpSpPr>
          <a:xfrm>
            <a:off x="4607532" y="6036778"/>
            <a:ext cx="7351727" cy="878186"/>
            <a:chOff x="4607532" y="6036778"/>
            <a:chExt cx="7351727" cy="878186"/>
          </a:xfrm>
        </p:grpSpPr>
        <p:pic>
          <p:nvPicPr>
            <p:cNvPr id="7" name="Picture 6">
              <a:extLst>
                <a:ext uri="{FF2B5EF4-FFF2-40B4-BE49-F238E27FC236}">
                  <a16:creationId xmlns:a16="http://schemas.microsoft.com/office/drawing/2014/main" id="{1EE199E3-B522-4982-844F-06C015C2D489}"/>
                </a:ext>
              </a:extLst>
            </p:cNvPr>
            <p:cNvPicPr>
              <a:picLocks noChangeAspect="1"/>
            </p:cNvPicPr>
            <p:nvPr/>
          </p:nvPicPr>
          <p:blipFill>
            <a:blip r:embed="rId5"/>
            <a:stretch>
              <a:fillRect/>
            </a:stretch>
          </p:blipFill>
          <p:spPr>
            <a:xfrm>
              <a:off x="6346110" y="6036778"/>
              <a:ext cx="5613149" cy="878186"/>
            </a:xfrm>
            <a:prstGeom prst="rect">
              <a:avLst/>
            </a:prstGeom>
          </p:spPr>
        </p:pic>
        <p:sp>
          <p:nvSpPr>
            <p:cNvPr id="2" name="TextBox 1">
              <a:extLst>
                <a:ext uri="{FF2B5EF4-FFF2-40B4-BE49-F238E27FC236}">
                  <a16:creationId xmlns:a16="http://schemas.microsoft.com/office/drawing/2014/main" id="{02CCB9AE-B9D7-4C2F-8F6C-B6AE73EE5EF3}"/>
                </a:ext>
              </a:extLst>
            </p:cNvPr>
            <p:cNvSpPr txBox="1"/>
            <p:nvPr/>
          </p:nvSpPr>
          <p:spPr>
            <a:xfrm>
              <a:off x="4607532" y="6258388"/>
              <a:ext cx="1707455" cy="369332"/>
            </a:xfrm>
            <a:prstGeom prst="rect">
              <a:avLst/>
            </a:prstGeom>
            <a:noFill/>
          </p:spPr>
          <p:txBody>
            <a:bodyPr wrap="none" rtlCol="0">
              <a:spAutoFit/>
            </a:bodyPr>
            <a:lstStyle/>
            <a:p>
              <a:r>
                <a:rPr lang="ro-RO" b="1" dirty="0"/>
                <a:t>REPREZENTARE:</a:t>
              </a:r>
              <a:endParaRPr lang="en-US" b="1" dirty="0"/>
            </a:p>
          </p:txBody>
        </p:sp>
      </p:grpSp>
    </p:spTree>
    <p:extLst>
      <p:ext uri="{BB962C8B-B14F-4D97-AF65-F5344CB8AC3E}">
        <p14:creationId xmlns:p14="http://schemas.microsoft.com/office/powerpoint/2010/main" val="17488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A9678-8580-433C-9EEF-B6A4BB55D74C}"/>
              </a:ext>
            </a:extLst>
          </p:cNvPr>
          <p:cNvPicPr>
            <a:picLocks noChangeAspect="1"/>
          </p:cNvPicPr>
          <p:nvPr/>
        </p:nvPicPr>
        <p:blipFill>
          <a:blip r:embed="rId2"/>
          <a:stretch>
            <a:fillRect/>
          </a:stretch>
        </p:blipFill>
        <p:spPr>
          <a:xfrm>
            <a:off x="4458000" y="4736799"/>
            <a:ext cx="3276000" cy="1896631"/>
          </a:xfrm>
          <a:prstGeom prst="rect">
            <a:avLst/>
          </a:prstGeom>
        </p:spPr>
      </p:pic>
      <p:pic>
        <p:nvPicPr>
          <p:cNvPr id="9" name="Picture 8">
            <a:extLst>
              <a:ext uri="{FF2B5EF4-FFF2-40B4-BE49-F238E27FC236}">
                <a16:creationId xmlns:a16="http://schemas.microsoft.com/office/drawing/2014/main" id="{C0F15930-B26D-45D2-8EED-1300B670AD6D}"/>
              </a:ext>
            </a:extLst>
          </p:cNvPr>
          <p:cNvPicPr>
            <a:picLocks noChangeAspect="1"/>
          </p:cNvPicPr>
          <p:nvPr/>
        </p:nvPicPr>
        <p:blipFill>
          <a:blip r:embed="rId3"/>
          <a:stretch>
            <a:fillRect/>
          </a:stretch>
        </p:blipFill>
        <p:spPr>
          <a:xfrm>
            <a:off x="4458000" y="2736464"/>
            <a:ext cx="3276000" cy="1922870"/>
          </a:xfrm>
          <a:prstGeom prst="rect">
            <a:avLst/>
          </a:prstGeom>
        </p:spPr>
      </p:pic>
      <p:pic>
        <p:nvPicPr>
          <p:cNvPr id="13" name="Picture 12">
            <a:extLst>
              <a:ext uri="{FF2B5EF4-FFF2-40B4-BE49-F238E27FC236}">
                <a16:creationId xmlns:a16="http://schemas.microsoft.com/office/drawing/2014/main" id="{3CAECA35-AF45-4BE4-8A7E-9D7E49A04B34}"/>
              </a:ext>
            </a:extLst>
          </p:cNvPr>
          <p:cNvPicPr>
            <a:picLocks noChangeAspect="1"/>
          </p:cNvPicPr>
          <p:nvPr/>
        </p:nvPicPr>
        <p:blipFill>
          <a:blip r:embed="rId4"/>
          <a:stretch>
            <a:fillRect/>
          </a:stretch>
        </p:blipFill>
        <p:spPr>
          <a:xfrm>
            <a:off x="4456646" y="784057"/>
            <a:ext cx="3277354" cy="1901228"/>
          </a:xfrm>
          <a:prstGeom prst="rect">
            <a:avLst/>
          </a:prstGeom>
        </p:spPr>
      </p:pic>
      <p:pic>
        <p:nvPicPr>
          <p:cNvPr id="9218" name="Picture 2" descr="Fascicul de lumină convergent.">
            <a:extLst>
              <a:ext uri="{FF2B5EF4-FFF2-40B4-BE49-F238E27FC236}">
                <a16:creationId xmlns:a16="http://schemas.microsoft.com/office/drawing/2014/main" id="{D57E0E9E-7280-4E6C-A740-08D8F02966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1" b="23507"/>
          <a:stretch/>
        </p:blipFill>
        <p:spPr bwMode="auto">
          <a:xfrm>
            <a:off x="323656" y="2755848"/>
            <a:ext cx="4032000" cy="19426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ascicul de lumină divergent.">
            <a:extLst>
              <a:ext uri="{FF2B5EF4-FFF2-40B4-BE49-F238E27FC236}">
                <a16:creationId xmlns:a16="http://schemas.microsoft.com/office/drawing/2014/main" id="{A770D0B9-3B05-4A30-B730-95C82ABC3C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099" b="11039"/>
          <a:stretch/>
        </p:blipFill>
        <p:spPr bwMode="auto">
          <a:xfrm>
            <a:off x="323656" y="4736799"/>
            <a:ext cx="4032000" cy="187984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ascicul de lumină paralel.">
            <a:extLst>
              <a:ext uri="{FF2B5EF4-FFF2-40B4-BE49-F238E27FC236}">
                <a16:creationId xmlns:a16="http://schemas.microsoft.com/office/drawing/2014/main" id="{67FA37C5-D089-45EC-8A00-81437F0B97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0" t="26083" r="5099" b="5793"/>
          <a:stretch/>
        </p:blipFill>
        <p:spPr bwMode="auto">
          <a:xfrm>
            <a:off x="323656" y="885611"/>
            <a:ext cx="4032000" cy="16981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E9588C7-251B-4EE0-8612-F5CA35FEE25C}"/>
              </a:ext>
            </a:extLst>
          </p:cNvPr>
          <p:cNvGrpSpPr/>
          <p:nvPr/>
        </p:nvGrpSpPr>
        <p:grpSpPr>
          <a:xfrm>
            <a:off x="8040921" y="981528"/>
            <a:ext cx="3353461" cy="1754936"/>
            <a:chOff x="8022611" y="346808"/>
            <a:chExt cx="3353461" cy="1754936"/>
          </a:xfrm>
        </p:grpSpPr>
        <p:pic>
          <p:nvPicPr>
            <p:cNvPr id="11" name="Picture 10">
              <a:extLst>
                <a:ext uri="{FF2B5EF4-FFF2-40B4-BE49-F238E27FC236}">
                  <a16:creationId xmlns:a16="http://schemas.microsoft.com/office/drawing/2014/main" id="{6D14C740-3BF5-4244-9499-6636F930760E}"/>
                </a:ext>
              </a:extLst>
            </p:cNvPr>
            <p:cNvPicPr>
              <a:picLocks noChangeAspect="1"/>
            </p:cNvPicPr>
            <p:nvPr/>
          </p:nvPicPr>
          <p:blipFill>
            <a:blip r:embed="rId8"/>
            <a:stretch>
              <a:fillRect/>
            </a:stretch>
          </p:blipFill>
          <p:spPr>
            <a:xfrm>
              <a:off x="8143985" y="725617"/>
              <a:ext cx="3232087" cy="1376127"/>
            </a:xfrm>
            <a:prstGeom prst="rect">
              <a:avLst/>
            </a:prstGeom>
          </p:spPr>
        </p:pic>
        <p:sp>
          <p:nvSpPr>
            <p:cNvPr id="16" name="TextBox 15">
              <a:extLst>
                <a:ext uri="{FF2B5EF4-FFF2-40B4-BE49-F238E27FC236}">
                  <a16:creationId xmlns:a16="http://schemas.microsoft.com/office/drawing/2014/main" id="{FCCEC290-E27F-446F-A1DF-33FFB8F7D92F}"/>
                </a:ext>
              </a:extLst>
            </p:cNvPr>
            <p:cNvSpPr txBox="1"/>
            <p:nvPr/>
          </p:nvSpPr>
          <p:spPr>
            <a:xfrm>
              <a:off x="8022611" y="346808"/>
              <a:ext cx="2438424" cy="523220"/>
            </a:xfrm>
            <a:prstGeom prst="rect">
              <a:avLst/>
            </a:prstGeom>
            <a:noFill/>
          </p:spPr>
          <p:txBody>
            <a:bodyPr wrap="none" rtlCol="0">
              <a:spAutoFit/>
            </a:bodyPr>
            <a:lstStyle/>
            <a:p>
              <a:pPr algn="ctr"/>
              <a:r>
                <a:rPr lang="ro-RO" sz="2800" b="1" dirty="0">
                  <a:solidFill>
                    <a:schemeClr val="accent3">
                      <a:lumMod val="75000"/>
                    </a:schemeClr>
                  </a:solidFill>
                </a:rPr>
                <a:t>Fascicul paralel</a:t>
              </a:r>
              <a:endParaRPr lang="en-US" sz="2800" b="1" dirty="0">
                <a:solidFill>
                  <a:schemeClr val="accent3">
                    <a:lumMod val="75000"/>
                  </a:schemeClr>
                </a:solidFill>
              </a:endParaRPr>
            </a:p>
          </p:txBody>
        </p:sp>
      </p:grpSp>
      <p:grpSp>
        <p:nvGrpSpPr>
          <p:cNvPr id="18" name="Group 17">
            <a:extLst>
              <a:ext uri="{FF2B5EF4-FFF2-40B4-BE49-F238E27FC236}">
                <a16:creationId xmlns:a16="http://schemas.microsoft.com/office/drawing/2014/main" id="{198DB837-9BE1-464F-B437-FD82F7A8D80D}"/>
              </a:ext>
            </a:extLst>
          </p:cNvPr>
          <p:cNvGrpSpPr/>
          <p:nvPr/>
        </p:nvGrpSpPr>
        <p:grpSpPr>
          <a:xfrm>
            <a:off x="8022611" y="2937299"/>
            <a:ext cx="3552637" cy="1601523"/>
            <a:chOff x="8022611" y="2301728"/>
            <a:chExt cx="3552637" cy="1601523"/>
          </a:xfrm>
        </p:grpSpPr>
        <p:pic>
          <p:nvPicPr>
            <p:cNvPr id="7" name="Picture 6">
              <a:extLst>
                <a:ext uri="{FF2B5EF4-FFF2-40B4-BE49-F238E27FC236}">
                  <a16:creationId xmlns:a16="http://schemas.microsoft.com/office/drawing/2014/main" id="{17E25CFC-2794-45ED-90B3-9E83ADD16159}"/>
                </a:ext>
              </a:extLst>
            </p:cNvPr>
            <p:cNvPicPr>
              <a:picLocks noChangeAspect="1"/>
            </p:cNvPicPr>
            <p:nvPr/>
          </p:nvPicPr>
          <p:blipFill>
            <a:blip r:embed="rId9"/>
            <a:stretch>
              <a:fillRect/>
            </a:stretch>
          </p:blipFill>
          <p:spPr>
            <a:xfrm>
              <a:off x="8153038" y="2762514"/>
              <a:ext cx="3422210" cy="1140737"/>
            </a:xfrm>
            <a:prstGeom prst="rect">
              <a:avLst/>
            </a:prstGeom>
          </p:spPr>
        </p:pic>
        <p:sp>
          <p:nvSpPr>
            <p:cNvPr id="20" name="TextBox 19">
              <a:extLst>
                <a:ext uri="{FF2B5EF4-FFF2-40B4-BE49-F238E27FC236}">
                  <a16:creationId xmlns:a16="http://schemas.microsoft.com/office/drawing/2014/main" id="{65D4E394-7D69-49FB-A881-1B26632F65CA}"/>
                </a:ext>
              </a:extLst>
            </p:cNvPr>
            <p:cNvSpPr txBox="1"/>
            <p:nvPr/>
          </p:nvSpPr>
          <p:spPr>
            <a:xfrm>
              <a:off x="8022611" y="2301728"/>
              <a:ext cx="3162148" cy="523220"/>
            </a:xfrm>
            <a:prstGeom prst="rect">
              <a:avLst/>
            </a:prstGeom>
            <a:noFill/>
          </p:spPr>
          <p:txBody>
            <a:bodyPr wrap="none" rtlCol="0">
              <a:spAutoFit/>
            </a:bodyPr>
            <a:lstStyle/>
            <a:p>
              <a:pPr algn="ctr"/>
              <a:r>
                <a:rPr lang="ro-RO" sz="2800" b="1" dirty="0">
                  <a:solidFill>
                    <a:schemeClr val="accent3">
                      <a:lumMod val="75000"/>
                    </a:schemeClr>
                  </a:solidFill>
                </a:rPr>
                <a:t>Fascicul convergent</a:t>
              </a:r>
              <a:endParaRPr lang="en-US" sz="2800" b="1" dirty="0">
                <a:solidFill>
                  <a:schemeClr val="accent3">
                    <a:lumMod val="75000"/>
                  </a:schemeClr>
                </a:solidFill>
              </a:endParaRPr>
            </a:p>
          </p:txBody>
        </p:sp>
      </p:grpSp>
      <p:grpSp>
        <p:nvGrpSpPr>
          <p:cNvPr id="19" name="Group 18">
            <a:extLst>
              <a:ext uri="{FF2B5EF4-FFF2-40B4-BE49-F238E27FC236}">
                <a16:creationId xmlns:a16="http://schemas.microsoft.com/office/drawing/2014/main" id="{BAABD29A-5A51-4A97-8D2F-C678A2AD2CBD}"/>
              </a:ext>
            </a:extLst>
          </p:cNvPr>
          <p:cNvGrpSpPr/>
          <p:nvPr/>
        </p:nvGrpSpPr>
        <p:grpSpPr>
          <a:xfrm>
            <a:off x="8070229" y="4746738"/>
            <a:ext cx="3505019" cy="1583729"/>
            <a:chOff x="8070229" y="4364037"/>
            <a:chExt cx="3505019" cy="1583729"/>
          </a:xfrm>
        </p:grpSpPr>
        <p:pic>
          <p:nvPicPr>
            <p:cNvPr id="3" name="Picture 2">
              <a:extLst>
                <a:ext uri="{FF2B5EF4-FFF2-40B4-BE49-F238E27FC236}">
                  <a16:creationId xmlns:a16="http://schemas.microsoft.com/office/drawing/2014/main" id="{52A2A909-C49B-4EBD-B026-480C85DD54E7}"/>
                </a:ext>
              </a:extLst>
            </p:cNvPr>
            <p:cNvPicPr>
              <a:picLocks noChangeAspect="1"/>
            </p:cNvPicPr>
            <p:nvPr/>
          </p:nvPicPr>
          <p:blipFill>
            <a:blip r:embed="rId10"/>
            <a:stretch>
              <a:fillRect/>
            </a:stretch>
          </p:blipFill>
          <p:spPr>
            <a:xfrm>
              <a:off x="8143985" y="4779869"/>
              <a:ext cx="3431263" cy="1167897"/>
            </a:xfrm>
            <a:prstGeom prst="rect">
              <a:avLst/>
            </a:prstGeom>
          </p:spPr>
        </p:pic>
        <p:sp>
          <p:nvSpPr>
            <p:cNvPr id="21" name="TextBox 20">
              <a:extLst>
                <a:ext uri="{FF2B5EF4-FFF2-40B4-BE49-F238E27FC236}">
                  <a16:creationId xmlns:a16="http://schemas.microsoft.com/office/drawing/2014/main" id="{2FB07BD8-A6CB-445C-8782-ED08B9C67F68}"/>
                </a:ext>
              </a:extLst>
            </p:cNvPr>
            <p:cNvSpPr txBox="1"/>
            <p:nvPr/>
          </p:nvSpPr>
          <p:spPr>
            <a:xfrm>
              <a:off x="8070229" y="4364037"/>
              <a:ext cx="2825903" cy="523220"/>
            </a:xfrm>
            <a:prstGeom prst="rect">
              <a:avLst/>
            </a:prstGeom>
            <a:noFill/>
          </p:spPr>
          <p:txBody>
            <a:bodyPr wrap="none" rtlCol="0">
              <a:spAutoFit/>
            </a:bodyPr>
            <a:lstStyle/>
            <a:p>
              <a:pPr algn="ctr"/>
              <a:r>
                <a:rPr lang="ro-RO" sz="2800" b="1" dirty="0">
                  <a:solidFill>
                    <a:schemeClr val="accent3">
                      <a:lumMod val="75000"/>
                    </a:schemeClr>
                  </a:solidFill>
                </a:rPr>
                <a:t>Fascicul divergent</a:t>
              </a:r>
              <a:endParaRPr lang="en-US" sz="2800" b="1" dirty="0">
                <a:solidFill>
                  <a:schemeClr val="accent3">
                    <a:lumMod val="75000"/>
                  </a:schemeClr>
                </a:solidFill>
              </a:endParaRPr>
            </a:p>
          </p:txBody>
        </p:sp>
      </p:grpSp>
      <p:sp>
        <p:nvSpPr>
          <p:cNvPr id="22" name="TextBox 21">
            <a:extLst>
              <a:ext uri="{FF2B5EF4-FFF2-40B4-BE49-F238E27FC236}">
                <a16:creationId xmlns:a16="http://schemas.microsoft.com/office/drawing/2014/main" id="{FE090E1E-B43E-4386-B132-656E0A0D2E69}"/>
              </a:ext>
            </a:extLst>
          </p:cNvPr>
          <p:cNvSpPr txBox="1"/>
          <p:nvPr/>
        </p:nvSpPr>
        <p:spPr>
          <a:xfrm>
            <a:off x="222666" y="241354"/>
            <a:ext cx="2556534" cy="584775"/>
          </a:xfrm>
          <a:prstGeom prst="rect">
            <a:avLst/>
          </a:prstGeom>
          <a:solidFill>
            <a:schemeClr val="bg1"/>
          </a:solidFill>
        </p:spPr>
        <p:txBody>
          <a:bodyPr wrap="none" rtlCol="0">
            <a:spAutoFit/>
          </a:bodyPr>
          <a:lstStyle/>
          <a:p>
            <a:r>
              <a:rPr lang="ro-RO" sz="3200" b="1" dirty="0">
                <a:solidFill>
                  <a:schemeClr val="accent1">
                    <a:lumMod val="75000"/>
                  </a:schemeClr>
                </a:solidFill>
              </a:rPr>
              <a:t>Experiment 2.</a:t>
            </a:r>
            <a:endParaRPr lang="en-US" sz="3200" b="1" dirty="0">
              <a:solidFill>
                <a:schemeClr val="accent1">
                  <a:lumMod val="75000"/>
                </a:schemeClr>
              </a:solidFill>
            </a:endParaRPr>
          </a:p>
        </p:txBody>
      </p:sp>
    </p:spTree>
    <p:extLst>
      <p:ext uri="{BB962C8B-B14F-4D97-AF65-F5344CB8AC3E}">
        <p14:creationId xmlns:p14="http://schemas.microsoft.com/office/powerpoint/2010/main" val="34212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1FDCFD-0D48-4589-ACD3-CF63147BA5E4}"/>
              </a:ext>
            </a:extLst>
          </p:cNvPr>
          <p:cNvPicPr>
            <a:picLocks noChangeAspect="1"/>
          </p:cNvPicPr>
          <p:nvPr/>
        </p:nvPicPr>
        <p:blipFill>
          <a:blip r:embed="rId2"/>
          <a:stretch>
            <a:fillRect/>
          </a:stretch>
        </p:blipFill>
        <p:spPr>
          <a:xfrm>
            <a:off x="0" y="3776807"/>
            <a:ext cx="11980305" cy="907824"/>
          </a:xfrm>
          <a:prstGeom prst="rect">
            <a:avLst/>
          </a:prstGeom>
        </p:spPr>
      </p:pic>
      <p:pic>
        <p:nvPicPr>
          <p:cNvPr id="9" name="Picture 8">
            <a:extLst>
              <a:ext uri="{FF2B5EF4-FFF2-40B4-BE49-F238E27FC236}">
                <a16:creationId xmlns:a16="http://schemas.microsoft.com/office/drawing/2014/main" id="{F697ABFC-B46F-45EA-B3F7-7F805079BA6E}"/>
              </a:ext>
            </a:extLst>
          </p:cNvPr>
          <p:cNvPicPr>
            <a:picLocks noChangeAspect="1"/>
          </p:cNvPicPr>
          <p:nvPr/>
        </p:nvPicPr>
        <p:blipFill>
          <a:blip r:embed="rId3"/>
          <a:stretch>
            <a:fillRect/>
          </a:stretch>
        </p:blipFill>
        <p:spPr>
          <a:xfrm>
            <a:off x="1263155" y="1223316"/>
            <a:ext cx="6442919" cy="2205684"/>
          </a:xfrm>
          <a:prstGeom prst="rect">
            <a:avLst/>
          </a:prstGeom>
        </p:spPr>
      </p:pic>
      <p:sp>
        <p:nvSpPr>
          <p:cNvPr id="6" name="TextBox 5">
            <a:extLst>
              <a:ext uri="{FF2B5EF4-FFF2-40B4-BE49-F238E27FC236}">
                <a16:creationId xmlns:a16="http://schemas.microsoft.com/office/drawing/2014/main" id="{E0E03202-3E6C-44CD-A9BE-8E6E50E7940C}"/>
              </a:ext>
            </a:extLst>
          </p:cNvPr>
          <p:cNvSpPr txBox="1"/>
          <p:nvPr/>
        </p:nvSpPr>
        <p:spPr>
          <a:xfrm>
            <a:off x="0" y="5032438"/>
            <a:ext cx="1217025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B74919">
                    <a:lumMod val="75000"/>
                  </a:srgbClr>
                </a:solidFill>
                <a:effectLst/>
                <a:uLnTx/>
                <a:uFillTx/>
                <a:latin typeface="Calibri" panose="020F0502020204030204"/>
                <a:ea typeface="+mn-ea"/>
                <a:cs typeface="+mn-cs"/>
              </a:rPr>
              <a:t>Fasciculele de lumină care se propagă de la distanțe foarte mari sunt considerate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2800" b="1" i="0" u="none" strike="noStrike" kern="1200" cap="none" spc="0" normalizeH="0" baseline="0" noProof="0" dirty="0">
                <a:ln>
                  <a:noFill/>
                </a:ln>
                <a:solidFill>
                  <a:srgbClr val="B74919">
                    <a:lumMod val="75000"/>
                  </a:srgbClr>
                </a:solidFill>
                <a:effectLst/>
                <a:uLnTx/>
                <a:uFillTx/>
                <a:latin typeface="Calibri" panose="020F0502020204030204"/>
                <a:ea typeface="+mn-ea"/>
                <a:cs typeface="+mn-cs"/>
              </a:rPr>
              <a:t>fascicule de lumină paralelă.</a:t>
            </a:r>
            <a:endParaRPr kumimoji="0" lang="en-US" sz="2800" b="1" i="0" u="none" strike="noStrike" kern="1200" cap="none" spc="0" normalizeH="0" baseline="0" noProof="0" dirty="0">
              <a:ln>
                <a:noFill/>
              </a:ln>
              <a:solidFill>
                <a:srgbClr val="B74919">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867A12F-B514-4AF9-874F-41B0DC1F7C9B}"/>
              </a:ext>
            </a:extLst>
          </p:cNvPr>
          <p:cNvSpPr txBox="1"/>
          <p:nvPr/>
        </p:nvSpPr>
        <p:spPr>
          <a:xfrm>
            <a:off x="106753" y="131628"/>
            <a:ext cx="6937412" cy="523220"/>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2800" b="0" i="1" u="none" strike="noStrike" kern="1200" cap="none" spc="0" normalizeH="0" baseline="0" noProof="0" dirty="0">
                <a:ln>
                  <a:noFill/>
                </a:ln>
                <a:solidFill>
                  <a:prstClr val="black"/>
                </a:solidFill>
                <a:effectLst/>
                <a:uLnTx/>
                <a:uFillTx/>
                <a:latin typeface="Calibri" panose="020F0502020204030204"/>
                <a:ea typeface="+mn-ea"/>
                <a:cs typeface="+mn-cs"/>
              </a:rPr>
              <a:t>Ce diferență observați între cele două imagini?</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0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716</TotalTime>
  <Words>219</Words>
  <Application>Microsoft Office PowerPoint</Application>
  <PresentationFormat>Widescreen</PresentationFormat>
  <Paragraphs>40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Segoe Print</vt:lpstr>
      <vt:lpstr>Office Theme</vt:lpstr>
      <vt:lpstr> 1. SURSE DE LUMINĂ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SURSE DE LUMINĂ</dc:title>
  <dc:creator>Berchez Daniela</dc:creator>
  <cp:lastModifiedBy>Berchez Daniela</cp:lastModifiedBy>
  <cp:revision>48</cp:revision>
  <dcterms:created xsi:type="dcterms:W3CDTF">2021-03-13T06:24:06Z</dcterms:created>
  <dcterms:modified xsi:type="dcterms:W3CDTF">2021-04-05T07:46:44Z</dcterms:modified>
</cp:coreProperties>
</file>