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Faceți clic pentru editarea stilului de subtitlu al coordonatorului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B2AD-34D6-4093-8772-DC8079B6D005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are 15"/>
          <p:cNvGrpSpPr/>
          <p:nvPr/>
        </p:nvGrpSpPr>
        <p:grpSpPr>
          <a:xfrm>
            <a:off x="714348" y="714356"/>
            <a:ext cx="8480591" cy="779324"/>
            <a:chOff x="714348" y="714356"/>
            <a:chExt cx="8480591" cy="779324"/>
          </a:xfrm>
        </p:grpSpPr>
        <p:sp>
          <p:nvSpPr>
            <p:cNvPr id="4" name="CasetăText 3"/>
            <p:cNvSpPr txBox="1"/>
            <p:nvPr/>
          </p:nvSpPr>
          <p:spPr>
            <a:xfrm>
              <a:off x="714348" y="785794"/>
              <a:ext cx="848059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sz="2000" dirty="0" smtClean="0"/>
                <a:t>Sa se </a:t>
              </a:r>
              <a:r>
                <a:rPr lang="en-US" sz="2000" dirty="0" err="1" smtClean="0"/>
                <a:t>afle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greutateta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unei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bucati</a:t>
              </a:r>
              <a:r>
                <a:rPr lang="en-US" sz="2000" dirty="0" smtClean="0"/>
                <a:t> de </a:t>
              </a:r>
              <a:r>
                <a:rPr lang="en-US" sz="2000" dirty="0" err="1" smtClean="0"/>
                <a:t>tabla</a:t>
              </a:r>
              <a:r>
                <a:rPr lang="en-US" sz="2000" dirty="0" smtClean="0"/>
                <a:t> de </a:t>
              </a:r>
              <a:r>
                <a:rPr lang="en-US" sz="2000" dirty="0" err="1" smtClean="0"/>
                <a:t>fier</a:t>
              </a:r>
              <a:r>
                <a:rPr lang="en-US" sz="2000" dirty="0" smtClean="0"/>
                <a:t> (                                  )  </a:t>
              </a:r>
              <a:r>
                <a:rPr lang="en-US" sz="2000" dirty="0" err="1" smtClean="0"/>
                <a:t>avand</a:t>
              </a:r>
              <a:r>
                <a:rPr lang="en-US" sz="2000" dirty="0" smtClean="0"/>
                <a:t> </a:t>
              </a:r>
            </a:p>
            <a:p>
              <a:pPr marL="342900" indent="-342900"/>
              <a:r>
                <a:rPr lang="en-US" sz="2000" dirty="0" err="1" smtClean="0"/>
                <a:t>dimensiunile</a:t>
              </a:r>
              <a:r>
                <a:rPr lang="en-US" sz="2000" dirty="0" smtClean="0"/>
                <a:t> : L=2m, l=1,5m, h=2mm.</a:t>
              </a:r>
              <a:endParaRPr lang="ro-RO" sz="2000" dirty="0"/>
            </a:p>
          </p:txBody>
        </p:sp>
        <p:graphicFrame>
          <p:nvGraphicFramePr>
            <p:cNvPr id="5" name="Obiect 4"/>
            <p:cNvGraphicFramePr>
              <a:graphicFrameLocks noChangeAspect="1"/>
            </p:cNvGraphicFramePr>
            <p:nvPr/>
          </p:nvGraphicFramePr>
          <p:xfrm>
            <a:off x="6327790" y="714356"/>
            <a:ext cx="1744672" cy="428628"/>
          </p:xfrm>
          <a:graphic>
            <a:graphicData uri="http://schemas.openxmlformats.org/presentationml/2006/ole">
              <p:oleObj spid="_x0000_s1026" name="Ecuaţie" r:id="rId3" imgW="774360" imgH="203040" progId="Equation.3">
                <p:embed/>
              </p:oleObj>
            </a:graphicData>
          </a:graphic>
        </p:graphicFrame>
      </p:grpSp>
      <p:grpSp>
        <p:nvGrpSpPr>
          <p:cNvPr id="15" name="Grupare 14"/>
          <p:cNvGrpSpPr/>
          <p:nvPr/>
        </p:nvGrpSpPr>
        <p:grpSpPr>
          <a:xfrm>
            <a:off x="714348" y="1857364"/>
            <a:ext cx="8281113" cy="779324"/>
            <a:chOff x="714348" y="1857364"/>
            <a:chExt cx="8281113" cy="779324"/>
          </a:xfrm>
        </p:grpSpPr>
        <p:sp>
          <p:nvSpPr>
            <p:cNvPr id="6" name="CasetăText 5"/>
            <p:cNvSpPr txBox="1"/>
            <p:nvPr/>
          </p:nvSpPr>
          <p:spPr>
            <a:xfrm>
              <a:off x="714348" y="1928802"/>
              <a:ext cx="828111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2. Sa se </a:t>
              </a:r>
              <a:r>
                <a:rPr lang="en-US" sz="2000" dirty="0" err="1" smtClean="0"/>
                <a:t>afle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volumul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unei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bucati</a:t>
              </a:r>
              <a:r>
                <a:rPr lang="en-US" sz="2000" dirty="0" smtClean="0"/>
                <a:t> de brad care are </a:t>
              </a:r>
              <a:r>
                <a:rPr lang="en-US" sz="2000" dirty="0" err="1" smtClean="0"/>
                <a:t>densitatea</a:t>
              </a:r>
              <a:r>
                <a:rPr lang="en-US" sz="2000" dirty="0" smtClean="0"/>
                <a:t> </a:t>
              </a:r>
              <a:r>
                <a:rPr lang="en-US" sz="2000" dirty="0" smtClean="0"/>
                <a:t>                               </a:t>
              </a:r>
            </a:p>
            <a:p>
              <a:r>
                <a:rPr lang="en-US" sz="2000" dirty="0" err="1" smtClean="0"/>
                <a:t>si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greutatea</a:t>
              </a:r>
              <a:r>
                <a:rPr lang="en-US" sz="2000" dirty="0" smtClean="0"/>
                <a:t> de 176,4N.</a:t>
              </a:r>
              <a:endParaRPr lang="ro-RO" sz="2000" dirty="0"/>
            </a:p>
          </p:txBody>
        </p:sp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7156480" y="1857364"/>
            <a:ext cx="1630362" cy="428625"/>
          </p:xfrm>
          <a:graphic>
            <a:graphicData uri="http://schemas.openxmlformats.org/presentationml/2006/ole">
              <p:oleObj spid="_x0000_s1027" name="Ecuaţie" r:id="rId4" imgW="723600" imgH="203040" progId="Equation.3">
                <p:embed/>
              </p:oleObj>
            </a:graphicData>
          </a:graphic>
        </p:graphicFrame>
      </p:grpSp>
      <p:grpSp>
        <p:nvGrpSpPr>
          <p:cNvPr id="10" name="Grupare 9"/>
          <p:cNvGrpSpPr/>
          <p:nvPr/>
        </p:nvGrpSpPr>
        <p:grpSpPr>
          <a:xfrm>
            <a:off x="725708" y="2857496"/>
            <a:ext cx="8752589" cy="779324"/>
            <a:chOff x="642910" y="2857496"/>
            <a:chExt cx="8752589" cy="779324"/>
          </a:xfrm>
        </p:grpSpPr>
        <p:sp>
          <p:nvSpPr>
            <p:cNvPr id="8" name="CasetăText 7"/>
            <p:cNvSpPr txBox="1"/>
            <p:nvPr/>
          </p:nvSpPr>
          <p:spPr>
            <a:xfrm>
              <a:off x="642910" y="2928934"/>
              <a:ext cx="875258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3. Din </a:t>
              </a:r>
              <a:r>
                <a:rPr lang="en-US" sz="2000" dirty="0" err="1" smtClean="0"/>
                <a:t>fonta</a:t>
              </a:r>
              <a:r>
                <a:rPr lang="en-US" sz="2000" dirty="0" smtClean="0"/>
                <a:t>,  </a:t>
              </a:r>
              <a:r>
                <a:rPr lang="en-US" sz="2000" dirty="0" err="1" smtClean="0"/>
                <a:t>este</a:t>
              </a:r>
              <a:r>
                <a:rPr lang="en-US" sz="2000" dirty="0" smtClean="0"/>
                <a:t>  </a:t>
              </a:r>
              <a:r>
                <a:rPr lang="en-US" sz="2000" dirty="0" err="1" smtClean="0"/>
                <a:t>turnat</a:t>
              </a:r>
              <a:r>
                <a:rPr lang="en-US" sz="2000" dirty="0" smtClean="0"/>
                <a:t> un </a:t>
              </a:r>
              <a:r>
                <a:rPr lang="en-US" sz="2000" dirty="0" err="1" smtClean="0"/>
                <a:t>paralelipiped</a:t>
              </a:r>
              <a:r>
                <a:rPr lang="en-US" sz="2000" dirty="0" smtClean="0"/>
                <a:t> cu aria  de               </a:t>
              </a:r>
              <a:r>
                <a:rPr lang="en-US" sz="2000" dirty="0" err="1" smtClean="0"/>
                <a:t>si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inaltimea</a:t>
              </a:r>
              <a:r>
                <a:rPr lang="en-US" sz="2000" dirty="0" smtClean="0"/>
                <a:t> de 0,2m. </a:t>
              </a:r>
            </a:p>
            <a:p>
              <a:r>
                <a:rPr lang="en-US" sz="2000" dirty="0" smtClean="0"/>
                <a:t>Sa se </a:t>
              </a:r>
              <a:r>
                <a:rPr lang="en-US" sz="2000" dirty="0" err="1" smtClean="0"/>
                <a:t>afle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densitatea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fontei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daca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greutatea</a:t>
              </a:r>
              <a:r>
                <a:rPr lang="en-US" sz="2000" dirty="0" smtClean="0"/>
                <a:t>  </a:t>
              </a:r>
              <a:r>
                <a:rPr lang="en-US" sz="2000" dirty="0" err="1" smtClean="0"/>
                <a:t>paralelipipedului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este</a:t>
              </a:r>
              <a:r>
                <a:rPr lang="en-US" sz="2000" dirty="0" smtClean="0"/>
                <a:t> de 2862 N.  </a:t>
              </a:r>
              <a:endParaRPr lang="ro-RO" sz="2000" dirty="0"/>
            </a:p>
          </p:txBody>
        </p:sp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6175144" y="2857496"/>
            <a:ext cx="742950" cy="428625"/>
          </p:xfrm>
          <a:graphic>
            <a:graphicData uri="http://schemas.openxmlformats.org/presentationml/2006/ole">
              <p:oleObj spid="_x0000_s1028" name="Ecuaţie" r:id="rId5" imgW="330120" imgH="203040" progId="Equation.3">
                <p:embed/>
              </p:oleObj>
            </a:graphicData>
          </a:graphic>
        </p:graphicFrame>
      </p:grpSp>
      <p:grpSp>
        <p:nvGrpSpPr>
          <p:cNvPr id="14" name="Grupare 13"/>
          <p:cNvGrpSpPr/>
          <p:nvPr/>
        </p:nvGrpSpPr>
        <p:grpSpPr>
          <a:xfrm>
            <a:off x="714348" y="4143380"/>
            <a:ext cx="6793270" cy="707886"/>
            <a:chOff x="714348" y="4143380"/>
            <a:chExt cx="6793270" cy="707886"/>
          </a:xfrm>
        </p:grpSpPr>
        <p:sp>
          <p:nvSpPr>
            <p:cNvPr id="11" name="CasetăText 10"/>
            <p:cNvSpPr txBox="1"/>
            <p:nvPr/>
          </p:nvSpPr>
          <p:spPr>
            <a:xfrm>
              <a:off x="714348" y="4143380"/>
              <a:ext cx="679327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4. O camera </a:t>
              </a:r>
              <a:r>
                <a:rPr lang="en-US" sz="2000" dirty="0" err="1" smtClean="0"/>
                <a:t>paralelipipedica</a:t>
              </a:r>
              <a:r>
                <a:rPr lang="en-US" sz="2000" dirty="0" smtClean="0"/>
                <a:t> are </a:t>
              </a:r>
              <a:r>
                <a:rPr lang="en-US" sz="2000" dirty="0" err="1" smtClean="0"/>
                <a:t>dimensiunile</a:t>
              </a:r>
              <a:r>
                <a:rPr lang="en-US" sz="2000" dirty="0" smtClean="0"/>
                <a:t> 5m x 6m x 4m .</a:t>
              </a:r>
            </a:p>
            <a:p>
              <a:r>
                <a:rPr lang="en-US" sz="2000" dirty="0" smtClean="0"/>
                <a:t>Sa se </a:t>
              </a:r>
              <a:r>
                <a:rPr lang="en-US" sz="2000" dirty="0" err="1" smtClean="0"/>
                <a:t>calculeze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greutatea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aerului</a:t>
              </a:r>
              <a:r>
                <a:rPr lang="en-US" sz="2000" dirty="0" smtClean="0"/>
                <a:t> din camera. (                             ) </a:t>
              </a:r>
              <a:endParaRPr lang="ro-RO" sz="2000" dirty="0"/>
            </a:p>
          </p:txBody>
        </p:sp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5656281" y="4357688"/>
            <a:ext cx="1487487" cy="428625"/>
          </p:xfrm>
          <a:graphic>
            <a:graphicData uri="http://schemas.openxmlformats.org/presentationml/2006/ole">
              <p:oleObj spid="_x0000_s1029" name="Ecuaţie" r:id="rId6" imgW="660240" imgH="203040" progId="Equation.3">
                <p:embed/>
              </p:oleObj>
            </a:graphicData>
          </a:graphic>
        </p:graphicFrame>
      </p:grpSp>
      <p:sp>
        <p:nvSpPr>
          <p:cNvPr id="17" name="CasetăText 16"/>
          <p:cNvSpPr txBox="1"/>
          <p:nvPr/>
        </p:nvSpPr>
        <p:spPr>
          <a:xfrm>
            <a:off x="714348" y="5286388"/>
            <a:ext cx="84542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5. O </a:t>
            </a:r>
            <a:r>
              <a:rPr lang="en-US" sz="2000" dirty="0" err="1" smtClean="0"/>
              <a:t>placa</a:t>
            </a:r>
            <a:r>
              <a:rPr lang="en-US" sz="2000" dirty="0" smtClean="0"/>
              <a:t> de </a:t>
            </a:r>
            <a:r>
              <a:rPr lang="en-US" sz="2000" dirty="0" err="1" smtClean="0"/>
              <a:t>marmura</a:t>
            </a:r>
            <a:r>
              <a:rPr lang="en-US" sz="2000" dirty="0" smtClean="0"/>
              <a:t> are </a:t>
            </a:r>
            <a:r>
              <a:rPr lang="en-US" sz="2000" dirty="0" err="1" smtClean="0"/>
              <a:t>dimansiunile</a:t>
            </a:r>
            <a:r>
              <a:rPr lang="en-US" sz="2000" dirty="0" smtClean="0"/>
              <a:t> 70cm x 40cm x 4cm. Sa se </a:t>
            </a:r>
            <a:r>
              <a:rPr lang="en-US" sz="2000" dirty="0" err="1" smtClean="0"/>
              <a:t>calculeze</a:t>
            </a:r>
            <a:r>
              <a:rPr lang="en-US" sz="2000" dirty="0" smtClean="0"/>
              <a:t> cu </a:t>
            </a:r>
          </a:p>
          <a:p>
            <a:r>
              <a:rPr lang="en-US" sz="2000" dirty="0" smtClean="0"/>
              <a:t>cat </a:t>
            </a:r>
            <a:r>
              <a:rPr lang="en-US" sz="2000" dirty="0" err="1" smtClean="0"/>
              <a:t>este</a:t>
            </a:r>
            <a:r>
              <a:rPr lang="en-US" sz="2000" dirty="0" smtClean="0"/>
              <a:t> </a:t>
            </a:r>
            <a:r>
              <a:rPr lang="en-US" sz="2000" dirty="0" err="1" smtClean="0"/>
              <a:t>mai</a:t>
            </a:r>
            <a:r>
              <a:rPr lang="en-US" sz="2000" dirty="0" smtClean="0"/>
              <a:t> mare </a:t>
            </a:r>
            <a:r>
              <a:rPr lang="en-US" sz="2000" dirty="0" err="1" smtClean="0"/>
              <a:t>greutatea</a:t>
            </a:r>
            <a:r>
              <a:rPr lang="en-US" sz="2000" dirty="0" smtClean="0"/>
              <a:t> </a:t>
            </a:r>
            <a:r>
              <a:rPr lang="en-US" sz="2000" dirty="0" err="1" smtClean="0"/>
              <a:t>acesteia</a:t>
            </a:r>
            <a:r>
              <a:rPr lang="en-US" sz="2000" dirty="0" smtClean="0"/>
              <a:t> </a:t>
            </a:r>
            <a:r>
              <a:rPr lang="en-US" sz="2000" dirty="0" err="1" smtClean="0"/>
              <a:t>dacat</a:t>
            </a:r>
            <a:r>
              <a:rPr lang="en-US" sz="2000" dirty="0" smtClean="0"/>
              <a:t> a </a:t>
            </a:r>
            <a:r>
              <a:rPr lang="en-US" sz="2000" dirty="0" err="1" smtClean="0"/>
              <a:t>unei</a:t>
            </a:r>
            <a:r>
              <a:rPr lang="en-US" sz="2000" dirty="0" smtClean="0"/>
              <a:t> </a:t>
            </a:r>
            <a:r>
              <a:rPr lang="en-US" sz="2000" dirty="0" err="1" smtClean="0"/>
              <a:t>placi</a:t>
            </a:r>
            <a:r>
              <a:rPr lang="en-US" sz="2000" dirty="0" smtClean="0"/>
              <a:t> de </a:t>
            </a:r>
            <a:r>
              <a:rPr lang="en-US" sz="2000" dirty="0" err="1" smtClean="0"/>
              <a:t>stejar</a:t>
            </a:r>
            <a:r>
              <a:rPr lang="en-US" sz="2000" dirty="0" smtClean="0"/>
              <a:t>  cu </a:t>
            </a:r>
            <a:r>
              <a:rPr lang="en-US" sz="2000" dirty="0" err="1" smtClean="0"/>
              <a:t>aceleasi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Dimensiune</a:t>
            </a:r>
            <a:r>
              <a:rPr lang="en-US" sz="2000" dirty="0" smtClean="0"/>
              <a:t>.(                               ,                           )</a:t>
            </a:r>
            <a:endParaRPr lang="ro-RO" sz="2000" dirty="0"/>
          </a:p>
        </p:txBody>
      </p:sp>
      <p:graphicFrame>
        <p:nvGraphicFramePr>
          <p:cNvPr id="18" name="Obiect 17"/>
          <p:cNvGraphicFramePr>
            <a:graphicFrameLocks noChangeAspect="1"/>
          </p:cNvGraphicFramePr>
          <p:nvPr/>
        </p:nvGraphicFramePr>
        <p:xfrm>
          <a:off x="2278056" y="5857892"/>
          <a:ext cx="1643074" cy="428628"/>
        </p:xfrm>
        <a:graphic>
          <a:graphicData uri="http://schemas.openxmlformats.org/presentationml/2006/ole">
            <p:oleObj spid="_x0000_s1030" name="Ecuaţie" r:id="rId7" imgW="901440" imgH="2156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992568" y="5857895"/>
          <a:ext cx="1365250" cy="428625"/>
        </p:xfrm>
        <a:graphic>
          <a:graphicData uri="http://schemas.openxmlformats.org/presentationml/2006/ole">
            <p:oleObj spid="_x0000_s1031" name="Ecuaţie" r:id="rId8" imgW="74916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/>
          <p:cNvSpPr txBox="1"/>
          <p:nvPr/>
        </p:nvSpPr>
        <p:spPr>
          <a:xfrm>
            <a:off x="571472" y="500042"/>
            <a:ext cx="81849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6. Care </a:t>
            </a:r>
            <a:r>
              <a:rPr lang="en-US" sz="2000" dirty="0" err="1" smtClean="0"/>
              <a:t>este</a:t>
            </a:r>
            <a:r>
              <a:rPr lang="en-US" sz="2000" dirty="0" smtClean="0"/>
              <a:t> </a:t>
            </a:r>
            <a:r>
              <a:rPr lang="en-US" sz="2000" dirty="0" err="1" smtClean="0"/>
              <a:t>densitatea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greutatea</a:t>
            </a:r>
            <a:r>
              <a:rPr lang="en-US" sz="2000" dirty="0" smtClean="0"/>
              <a:t> </a:t>
            </a:r>
            <a:r>
              <a:rPr lang="en-US" sz="2000" dirty="0" err="1" smtClean="0"/>
              <a:t>unui</a:t>
            </a:r>
            <a:r>
              <a:rPr lang="en-US" sz="2000" dirty="0" smtClean="0"/>
              <a:t> cub cu </a:t>
            </a:r>
            <a:r>
              <a:rPr lang="en-US" sz="2000" dirty="0" err="1" smtClean="0"/>
              <a:t>latura</a:t>
            </a:r>
            <a:r>
              <a:rPr lang="en-US" sz="2000" dirty="0" smtClean="0"/>
              <a:t> de 5cm, </a:t>
            </a:r>
            <a:r>
              <a:rPr lang="en-US" sz="2000" dirty="0" err="1" smtClean="0"/>
              <a:t>daca</a:t>
            </a:r>
            <a:r>
              <a:rPr lang="en-US" sz="2000" dirty="0" smtClean="0"/>
              <a:t> </a:t>
            </a:r>
            <a:r>
              <a:rPr lang="en-US" sz="2000" dirty="0" err="1" smtClean="0"/>
              <a:t>masa</a:t>
            </a:r>
            <a:r>
              <a:rPr lang="en-US" sz="2000" dirty="0" smtClean="0"/>
              <a:t> </a:t>
            </a:r>
            <a:r>
              <a:rPr lang="en-US" sz="2000" dirty="0" err="1" smtClean="0"/>
              <a:t>lui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este</a:t>
            </a:r>
            <a:r>
              <a:rPr lang="en-US" sz="2000" dirty="0" smtClean="0"/>
              <a:t> de 0.975kg?</a:t>
            </a:r>
            <a:endParaRPr lang="ro-RO" sz="2000" dirty="0"/>
          </a:p>
        </p:txBody>
      </p:sp>
      <p:sp>
        <p:nvSpPr>
          <p:cNvPr id="3" name="CasetăText 2"/>
          <p:cNvSpPr txBox="1"/>
          <p:nvPr/>
        </p:nvSpPr>
        <p:spPr>
          <a:xfrm>
            <a:off x="571472" y="1643050"/>
            <a:ext cx="81194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7. Care </a:t>
            </a:r>
            <a:r>
              <a:rPr lang="en-US" sz="2000" dirty="0" err="1" smtClean="0"/>
              <a:t>este</a:t>
            </a:r>
            <a:r>
              <a:rPr lang="en-US" sz="2000" dirty="0" smtClean="0"/>
              <a:t> </a:t>
            </a:r>
            <a:r>
              <a:rPr lang="en-US" sz="2000" dirty="0" err="1" smtClean="0"/>
              <a:t>masa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greutatea</a:t>
            </a:r>
            <a:r>
              <a:rPr lang="en-US" sz="2000" dirty="0" smtClean="0"/>
              <a:t> </a:t>
            </a:r>
            <a:r>
              <a:rPr lang="en-US" sz="2000" dirty="0" err="1" smtClean="0"/>
              <a:t>unei</a:t>
            </a:r>
            <a:r>
              <a:rPr lang="en-US" sz="2000" dirty="0" smtClean="0"/>
              <a:t> </a:t>
            </a:r>
            <a:r>
              <a:rPr lang="en-US" sz="2000" dirty="0" err="1" smtClean="0"/>
              <a:t>alice</a:t>
            </a:r>
            <a:r>
              <a:rPr lang="en-US" sz="2000" dirty="0" smtClean="0"/>
              <a:t> de plumb , </a:t>
            </a:r>
            <a:r>
              <a:rPr lang="en-US" sz="2000" dirty="0" err="1" smtClean="0"/>
              <a:t>stiind</a:t>
            </a:r>
            <a:r>
              <a:rPr lang="en-US" sz="2000" dirty="0" smtClean="0"/>
              <a:t> ca 100 de </a:t>
            </a:r>
            <a:r>
              <a:rPr lang="en-US" sz="2000" dirty="0" err="1" smtClean="0"/>
              <a:t>alice</a:t>
            </a:r>
            <a:r>
              <a:rPr lang="en-US" sz="2000" dirty="0" smtClean="0"/>
              <a:t> au </a:t>
            </a:r>
          </a:p>
          <a:p>
            <a:r>
              <a:rPr lang="en-US" sz="2000" dirty="0" err="1" smtClean="0"/>
              <a:t>volumul</a:t>
            </a:r>
            <a:r>
              <a:rPr lang="en-US" sz="2000" dirty="0" smtClean="0"/>
              <a:t> de                         , </a:t>
            </a:r>
            <a:r>
              <a:rPr lang="en-US" sz="2000" dirty="0" err="1" smtClean="0"/>
              <a:t>iar</a:t>
            </a:r>
            <a:r>
              <a:rPr lang="en-US" sz="2000" dirty="0" smtClean="0"/>
              <a:t> </a:t>
            </a:r>
            <a:r>
              <a:rPr lang="en-US" sz="2000" dirty="0" err="1" smtClean="0"/>
              <a:t>densitatea</a:t>
            </a:r>
            <a:r>
              <a:rPr lang="en-US" sz="2000" dirty="0" smtClean="0"/>
              <a:t> </a:t>
            </a:r>
            <a:r>
              <a:rPr lang="en-US" sz="2000" dirty="0" err="1" smtClean="0"/>
              <a:t>plmbului</a:t>
            </a:r>
            <a:r>
              <a:rPr lang="en-US" sz="2000" dirty="0" smtClean="0"/>
              <a:t> </a:t>
            </a:r>
            <a:r>
              <a:rPr lang="en-US" sz="2000" dirty="0" err="1" smtClean="0"/>
              <a:t>este</a:t>
            </a:r>
            <a:r>
              <a:rPr lang="en-US" sz="2000" dirty="0" smtClean="0"/>
              <a:t>                                   ?</a:t>
            </a:r>
            <a:endParaRPr lang="ro-RO" sz="2000" dirty="0"/>
          </a:p>
        </p:txBody>
      </p:sp>
      <p:graphicFrame>
        <p:nvGraphicFramePr>
          <p:cNvPr id="4" name="Obiect 3"/>
          <p:cNvGraphicFramePr>
            <a:graphicFrameLocks noChangeAspect="1"/>
          </p:cNvGraphicFramePr>
          <p:nvPr/>
        </p:nvGraphicFramePr>
        <p:xfrm>
          <a:off x="2000232" y="1941513"/>
          <a:ext cx="1173163" cy="401637"/>
        </p:xfrm>
        <a:graphic>
          <a:graphicData uri="http://schemas.openxmlformats.org/presentationml/2006/ole">
            <p:oleObj spid="_x0000_s14338" name="Ecuaţie" r:id="rId3" imgW="520560" imgH="190440" progId="Equation.3">
              <p:embed/>
            </p:oleObj>
          </a:graphicData>
        </a:graphic>
      </p:graphicFrame>
      <p:graphicFrame>
        <p:nvGraphicFramePr>
          <p:cNvPr id="5" name="Obiect 4"/>
          <p:cNvGraphicFramePr>
            <a:graphicFrameLocks noChangeAspect="1"/>
          </p:cNvGraphicFramePr>
          <p:nvPr/>
        </p:nvGraphicFramePr>
        <p:xfrm>
          <a:off x="6372225" y="1928813"/>
          <a:ext cx="1858963" cy="428625"/>
        </p:xfrm>
        <a:graphic>
          <a:graphicData uri="http://schemas.openxmlformats.org/presentationml/2006/ole">
            <p:oleObj spid="_x0000_s14339" name="Ecuaţie" r:id="rId4" imgW="825480" imgH="203040" progId="Equation.3">
              <p:embed/>
            </p:oleObj>
          </a:graphicData>
        </a:graphic>
      </p:graphicFrame>
      <p:sp>
        <p:nvSpPr>
          <p:cNvPr id="7" name="CasetăText 6"/>
          <p:cNvSpPr txBox="1"/>
          <p:nvPr/>
        </p:nvSpPr>
        <p:spPr>
          <a:xfrm>
            <a:off x="642910" y="3071810"/>
            <a:ext cx="7471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8. Care </a:t>
            </a:r>
            <a:r>
              <a:rPr lang="en-US" sz="2000" dirty="0" err="1" smtClean="0"/>
              <a:t>este</a:t>
            </a:r>
            <a:r>
              <a:rPr lang="en-US" sz="2000" dirty="0" smtClean="0"/>
              <a:t> </a:t>
            </a:r>
            <a:r>
              <a:rPr lang="en-US" sz="2000" dirty="0" err="1" smtClean="0"/>
              <a:t>greutatea</a:t>
            </a:r>
            <a:r>
              <a:rPr lang="en-US" sz="2000" dirty="0" smtClean="0"/>
              <a:t> </a:t>
            </a:r>
            <a:r>
              <a:rPr lang="en-US" sz="2000" dirty="0" err="1" smtClean="0"/>
              <a:t>unui</a:t>
            </a:r>
            <a:r>
              <a:rPr lang="en-US" sz="2000" dirty="0" smtClean="0"/>
              <a:t> cub de </a:t>
            </a:r>
            <a:r>
              <a:rPr lang="en-US" sz="2000" dirty="0" err="1" smtClean="0"/>
              <a:t>aluminiu</a:t>
            </a:r>
            <a:r>
              <a:rPr lang="en-US" sz="2000" dirty="0" smtClean="0"/>
              <a:t> care are </a:t>
            </a:r>
            <a:r>
              <a:rPr lang="en-US" sz="2000" dirty="0" err="1" smtClean="0"/>
              <a:t>latura</a:t>
            </a:r>
            <a:r>
              <a:rPr lang="en-US" sz="2000" dirty="0" smtClean="0"/>
              <a:t> de 19cm ? </a:t>
            </a:r>
          </a:p>
          <a:p>
            <a:r>
              <a:rPr lang="en-US" sz="2000" dirty="0" smtClean="0"/>
              <a:t> (                           )</a:t>
            </a:r>
            <a:endParaRPr lang="ro-RO" sz="2000" dirty="0"/>
          </a:p>
        </p:txBody>
      </p:sp>
      <p:graphicFrame>
        <p:nvGraphicFramePr>
          <p:cNvPr id="8" name="Obiect 7"/>
          <p:cNvGraphicFramePr>
            <a:graphicFrameLocks noChangeAspect="1"/>
          </p:cNvGraphicFramePr>
          <p:nvPr/>
        </p:nvGraphicFramePr>
        <p:xfrm>
          <a:off x="857224" y="3286124"/>
          <a:ext cx="1573212" cy="428625"/>
        </p:xfrm>
        <a:graphic>
          <a:graphicData uri="http://schemas.openxmlformats.org/presentationml/2006/ole">
            <p:oleObj spid="_x0000_s14340" name="Ecuaţie" r:id="rId5" imgW="698400" imgH="203040" progId="Equation.3">
              <p:embed/>
            </p:oleObj>
          </a:graphicData>
        </a:graphic>
      </p:graphicFrame>
      <p:sp>
        <p:nvSpPr>
          <p:cNvPr id="9" name="CasetăText 8"/>
          <p:cNvSpPr txBox="1"/>
          <p:nvPr/>
        </p:nvSpPr>
        <p:spPr>
          <a:xfrm>
            <a:off x="642910" y="4214818"/>
            <a:ext cx="83082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9. Un vas </a:t>
            </a:r>
            <a:r>
              <a:rPr lang="en-US" sz="2000" dirty="0" err="1" smtClean="0"/>
              <a:t>paralelipipedic</a:t>
            </a:r>
            <a:r>
              <a:rPr lang="en-US" sz="2000" dirty="0" smtClean="0"/>
              <a:t> are </a:t>
            </a:r>
            <a:r>
              <a:rPr lang="en-US" sz="2000" dirty="0" err="1" smtClean="0"/>
              <a:t>lungimea</a:t>
            </a:r>
            <a:r>
              <a:rPr lang="en-US" sz="2000" dirty="0" smtClean="0"/>
              <a:t> L=10cm, </a:t>
            </a:r>
            <a:r>
              <a:rPr lang="en-US" sz="2000" dirty="0" err="1" smtClean="0"/>
              <a:t>latimea</a:t>
            </a:r>
            <a:r>
              <a:rPr lang="en-US" sz="2000" dirty="0" smtClean="0"/>
              <a:t> l=8cm, </a:t>
            </a:r>
          </a:p>
          <a:p>
            <a:r>
              <a:rPr lang="en-US" sz="2000" dirty="0" err="1" smtClean="0"/>
              <a:t>inaltimea</a:t>
            </a:r>
            <a:r>
              <a:rPr lang="en-US" sz="2000" dirty="0" smtClean="0"/>
              <a:t> h=2cm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masa</a:t>
            </a:r>
            <a:r>
              <a:rPr lang="en-US" sz="2000" dirty="0" smtClean="0"/>
              <a:t> de m=240g.  Sa se </a:t>
            </a:r>
            <a:r>
              <a:rPr lang="en-US" sz="2000" dirty="0" err="1" smtClean="0"/>
              <a:t>afle</a:t>
            </a:r>
            <a:r>
              <a:rPr lang="en-US" sz="2000" dirty="0" smtClean="0"/>
              <a:t> </a:t>
            </a:r>
            <a:r>
              <a:rPr lang="en-US" sz="2000" dirty="0" err="1" smtClean="0"/>
              <a:t>grutatea</a:t>
            </a:r>
            <a:r>
              <a:rPr lang="en-US" sz="2000" dirty="0" smtClean="0"/>
              <a:t> </a:t>
            </a:r>
            <a:r>
              <a:rPr lang="en-US" sz="2000" dirty="0" err="1" smtClean="0"/>
              <a:t>totala</a:t>
            </a:r>
            <a:r>
              <a:rPr lang="en-US" sz="2000" dirty="0" smtClean="0"/>
              <a:t> a </a:t>
            </a:r>
            <a:r>
              <a:rPr lang="en-US" sz="2000" dirty="0" err="1" smtClean="0"/>
              <a:t>vasului</a:t>
            </a:r>
            <a:r>
              <a:rPr lang="en-US" sz="2000" dirty="0" smtClean="0"/>
              <a:t> </a:t>
            </a:r>
            <a:r>
              <a:rPr lang="en-US" sz="2000" dirty="0" err="1" smtClean="0"/>
              <a:t>daca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este</a:t>
            </a:r>
            <a:r>
              <a:rPr lang="en-US" sz="2000" dirty="0" smtClean="0"/>
              <a:t>  </a:t>
            </a:r>
            <a:r>
              <a:rPr lang="en-US" sz="2000" dirty="0" err="1" smtClean="0"/>
              <a:t>plin</a:t>
            </a:r>
            <a:r>
              <a:rPr lang="en-US" sz="2000" dirty="0" smtClean="0"/>
              <a:t> cu </a:t>
            </a:r>
            <a:r>
              <a:rPr lang="en-US" sz="2000" dirty="0" err="1" smtClean="0"/>
              <a:t>apa</a:t>
            </a:r>
            <a:r>
              <a:rPr lang="en-US" sz="2000" dirty="0" smtClean="0"/>
              <a:t>.</a:t>
            </a:r>
            <a:endParaRPr lang="ro-RO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225</Words>
  <PresentationFormat>Expunere pe ecran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Temă</vt:lpstr>
      </vt:variant>
      <vt:variant>
        <vt:i4>1</vt:i4>
      </vt:variant>
      <vt:variant>
        <vt:lpstr>Servere OLE încorporate</vt:lpstr>
      </vt:variant>
      <vt:variant>
        <vt:i4>1</vt:i4>
      </vt:variant>
      <vt:variant>
        <vt:lpstr>Titluri diapozitive</vt:lpstr>
      </vt:variant>
      <vt:variant>
        <vt:i4>2</vt:i4>
      </vt:variant>
    </vt:vector>
  </HeadingPairs>
  <TitlesOfParts>
    <vt:vector size="4" baseType="lpstr">
      <vt:lpstr>Temă Office</vt:lpstr>
      <vt:lpstr>Ecuaţie</vt:lpstr>
      <vt:lpstr>Diapozitivul 1</vt:lpstr>
      <vt:lpstr>Diapozitivul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creator>S08Nr16</dc:creator>
  <cp:lastModifiedBy>S08Nr16</cp:lastModifiedBy>
  <cp:revision>9</cp:revision>
  <dcterms:created xsi:type="dcterms:W3CDTF">2015-12-02T06:37:06Z</dcterms:created>
  <dcterms:modified xsi:type="dcterms:W3CDTF">2015-12-17T07:10:03Z</dcterms:modified>
</cp:coreProperties>
</file>