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32600" cy="99631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7.wmf"/><Relationship Id="rId7" Type="http://schemas.openxmlformats.org/officeDocument/2006/relationships/image" Target="../media/image20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19.wmf"/><Relationship Id="rId11" Type="http://schemas.openxmlformats.org/officeDocument/2006/relationships/image" Target="../media/image24.wmf"/><Relationship Id="rId5" Type="http://schemas.openxmlformats.org/officeDocument/2006/relationships/image" Target="../media/image18.wmf"/><Relationship Id="rId10" Type="http://schemas.openxmlformats.org/officeDocument/2006/relationships/image" Target="../media/image23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image" Target="../media/image37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12" Type="http://schemas.openxmlformats.org/officeDocument/2006/relationships/image" Target="../media/image36.wmf"/><Relationship Id="rId2" Type="http://schemas.openxmlformats.org/officeDocument/2006/relationships/image" Target="../media/image26.wmf"/><Relationship Id="rId16" Type="http://schemas.openxmlformats.org/officeDocument/2006/relationships/image" Target="../media/image40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5" Type="http://schemas.openxmlformats.org/officeDocument/2006/relationships/image" Target="../media/image3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Relationship Id="rId14" Type="http://schemas.openxmlformats.org/officeDocument/2006/relationships/image" Target="../media/image3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image" Target="../media/image52.wmf"/><Relationship Id="rId3" Type="http://schemas.openxmlformats.org/officeDocument/2006/relationships/image" Target="../media/image43.wmf"/><Relationship Id="rId7" Type="http://schemas.openxmlformats.org/officeDocument/2006/relationships/image" Target="../media/image34.wmf"/><Relationship Id="rId12" Type="http://schemas.openxmlformats.org/officeDocument/2006/relationships/image" Target="../media/image51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11" Type="http://schemas.openxmlformats.org/officeDocument/2006/relationships/image" Target="../media/image50.wmf"/><Relationship Id="rId5" Type="http://schemas.openxmlformats.org/officeDocument/2006/relationships/image" Target="../media/image45.wmf"/><Relationship Id="rId10" Type="http://schemas.openxmlformats.org/officeDocument/2006/relationships/image" Target="../media/image49.wmf"/><Relationship Id="rId4" Type="http://schemas.openxmlformats.org/officeDocument/2006/relationships/image" Target="../media/image44.wmf"/><Relationship Id="rId9" Type="http://schemas.openxmlformats.org/officeDocument/2006/relationships/image" Target="../media/image48.wmf"/><Relationship Id="rId14" Type="http://schemas.openxmlformats.org/officeDocument/2006/relationships/image" Target="../media/image5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3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 smtClean="0"/>
              <a:t>Faceți clic pentru editarea stilului de subtitlu al coordonatorului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Faceți clic pentru a edita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B2AD-34D6-4093-8772-DC8079B6D005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 smtClean="0"/>
              <a:t>Faceți clic pentru a edita stilul de titlu Coordonator</a:t>
            </a:r>
            <a:endParaRPr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Faceți clic pentru a edita stilurile de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7B2AD-34D6-4093-8772-DC8079B6D005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23D44-A265-4C35-B3D9-34A1C005F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17.bin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Relationship Id="rId14" Type="http://schemas.openxmlformats.org/officeDocument/2006/relationships/oleObject" Target="../embeddings/oleObject2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oleObject" Target="../embeddings/oleObject37.bin"/><Relationship Id="rId18" Type="http://schemas.openxmlformats.org/officeDocument/2006/relationships/oleObject" Target="../embeddings/oleObject4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12" Type="http://schemas.openxmlformats.org/officeDocument/2006/relationships/oleObject" Target="../embeddings/oleObject36.bin"/><Relationship Id="rId17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0.bin"/><Relationship Id="rId20" Type="http://schemas.openxmlformats.org/officeDocument/2006/relationships/oleObject" Target="../embeddings/oleObject44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0.bin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9.bin"/><Relationship Id="rId10" Type="http://schemas.openxmlformats.org/officeDocument/2006/relationships/oleObject" Target="../embeddings/oleObject34.bin"/><Relationship Id="rId19" Type="http://schemas.openxmlformats.org/officeDocument/2006/relationships/oleObject" Target="../embeddings/oleObject43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Relationship Id="rId14" Type="http://schemas.openxmlformats.org/officeDocument/2006/relationships/oleObject" Target="../embeddings/oleObject3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13" Type="http://schemas.openxmlformats.org/officeDocument/2006/relationships/oleObject" Target="../embeddings/oleObject55.bin"/><Relationship Id="rId18" Type="http://schemas.openxmlformats.org/officeDocument/2006/relationships/oleObject" Target="../embeddings/oleObject60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9.bin"/><Relationship Id="rId12" Type="http://schemas.openxmlformats.org/officeDocument/2006/relationships/oleObject" Target="../embeddings/oleObject54.bin"/><Relationship Id="rId17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8.bin"/><Relationship Id="rId20" Type="http://schemas.openxmlformats.org/officeDocument/2006/relationships/oleObject" Target="../embeddings/oleObject62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8.bin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47.bin"/><Relationship Id="rId15" Type="http://schemas.openxmlformats.org/officeDocument/2006/relationships/oleObject" Target="../embeddings/oleObject57.bin"/><Relationship Id="rId10" Type="http://schemas.openxmlformats.org/officeDocument/2006/relationships/oleObject" Target="../embeddings/oleObject52.bin"/><Relationship Id="rId19" Type="http://schemas.openxmlformats.org/officeDocument/2006/relationships/oleObject" Target="../embeddings/oleObject61.bin"/><Relationship Id="rId4" Type="http://schemas.openxmlformats.org/officeDocument/2006/relationships/oleObject" Target="../embeddings/oleObject46.bin"/><Relationship Id="rId9" Type="http://schemas.openxmlformats.org/officeDocument/2006/relationships/oleObject" Target="../embeddings/oleObject51.bin"/><Relationship Id="rId14" Type="http://schemas.openxmlformats.org/officeDocument/2006/relationships/oleObject" Target="../embeddings/oleObject5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6.bin"/><Relationship Id="rId5" Type="http://schemas.openxmlformats.org/officeDocument/2006/relationships/oleObject" Target="../embeddings/oleObject65.bin"/><Relationship Id="rId4" Type="http://schemas.openxmlformats.org/officeDocument/2006/relationships/oleObject" Target="../embeddings/oleObject6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0.bin"/><Relationship Id="rId5" Type="http://schemas.openxmlformats.org/officeDocument/2006/relationships/oleObject" Target="../embeddings/oleObject69.bin"/><Relationship Id="rId4" Type="http://schemas.openxmlformats.org/officeDocument/2006/relationships/oleObject" Target="../embeddings/oleObject6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7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79388" y="398463"/>
            <a:ext cx="878157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Un autobus se mi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=0,5min cu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viteza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=10km/h,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apoi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=1min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vit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=20km/h 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=2min cu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vit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=40km/h. S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afle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viteza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mediepe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timpul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mi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rii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ro-RO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654050" y="1582727"/>
            <a:ext cx="7658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0" dirty="0"/>
              <a:t>(</a:t>
            </a:r>
            <a:r>
              <a:rPr lang="en-US" sz="1200" b="0" dirty="0" err="1"/>
              <a:t>Problme</a:t>
            </a:r>
            <a:r>
              <a:rPr lang="en-US" sz="1200" b="0" dirty="0"/>
              <a:t> de </a:t>
            </a:r>
            <a:r>
              <a:rPr lang="en-US" sz="1200" b="0" dirty="0" err="1"/>
              <a:t>fizi</a:t>
            </a:r>
            <a:r>
              <a:rPr lang="ro-RO" sz="1200" b="0" dirty="0"/>
              <a:t>ă</a:t>
            </a:r>
            <a:r>
              <a:rPr lang="en-US" sz="1200" b="0" dirty="0"/>
              <a:t> </a:t>
            </a:r>
            <a:r>
              <a:rPr lang="en-US" sz="1200" b="0" dirty="0" err="1"/>
              <a:t>pentru</a:t>
            </a:r>
            <a:r>
              <a:rPr lang="en-US" sz="1200" b="0" dirty="0"/>
              <a:t> </a:t>
            </a:r>
            <a:r>
              <a:rPr lang="en-US" sz="1200" b="0" dirty="0" err="1"/>
              <a:t>clasele</a:t>
            </a:r>
            <a:r>
              <a:rPr lang="en-US" sz="1200" b="0" dirty="0"/>
              <a:t> IX-X-D. </a:t>
            </a:r>
            <a:r>
              <a:rPr lang="en-US" sz="1200" b="0" dirty="0" err="1"/>
              <a:t>Manda</a:t>
            </a:r>
            <a:r>
              <a:rPr lang="en-US" sz="1200" b="0" dirty="0"/>
              <a:t>, M. </a:t>
            </a:r>
            <a:r>
              <a:rPr lang="en-US" sz="1200" b="0" dirty="0" err="1"/>
              <a:t>Sandu</a:t>
            </a:r>
            <a:r>
              <a:rPr lang="en-US" sz="1200" b="0" dirty="0"/>
              <a:t>, L. </a:t>
            </a:r>
            <a:r>
              <a:rPr lang="en-US" sz="1200" b="0" dirty="0" err="1"/>
              <a:t>Georgescu</a:t>
            </a:r>
            <a:r>
              <a:rPr lang="en-US" sz="1200" b="0" dirty="0"/>
              <a:t>, N. </a:t>
            </a:r>
            <a:r>
              <a:rPr lang="en-US" sz="1200" b="0" dirty="0" err="1"/>
              <a:t>Grabovschi</a:t>
            </a:r>
            <a:r>
              <a:rPr lang="en-US" sz="1200" b="0" dirty="0"/>
              <a:t>-EDP, </a:t>
            </a:r>
            <a:r>
              <a:rPr lang="en-US" sz="1200" b="0" dirty="0" err="1"/>
              <a:t>Bucure</a:t>
            </a:r>
            <a:r>
              <a:rPr lang="ro-RO" sz="1200" b="0" dirty="0"/>
              <a:t>ş</a:t>
            </a:r>
            <a:r>
              <a:rPr lang="en-US" sz="1200" b="0" dirty="0"/>
              <a:t>ti,1983)</a:t>
            </a:r>
            <a:endParaRPr lang="ro-RO" sz="1200" b="0" dirty="0"/>
          </a:p>
        </p:txBody>
      </p:sp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400050" y="2003425"/>
          <a:ext cx="1292225" cy="385763"/>
        </p:xfrm>
        <a:graphic>
          <a:graphicData uri="http://schemas.openxmlformats.org/presentationml/2006/ole">
            <p:oleObj spid="_x0000_s1026" name="Ecuaţie" r:id="rId3" imgW="723600" imgH="215640" progId="Equation.3">
              <p:embed/>
            </p:oleObj>
          </a:graphicData>
        </a:graphic>
      </p:graphicFrame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369888" y="2420938"/>
          <a:ext cx="1177925" cy="703262"/>
        </p:xfrm>
        <a:graphic>
          <a:graphicData uri="http://schemas.openxmlformats.org/presentationml/2006/ole">
            <p:oleObj spid="_x0000_s1027" name="Ecuaţie" r:id="rId4" imgW="660240" imgH="393480" progId="Equation.3">
              <p:embed/>
            </p:oleObj>
          </a:graphicData>
        </a:graphic>
      </p:graphicFrame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395288" y="3068638"/>
          <a:ext cx="1066800" cy="385762"/>
        </p:xfrm>
        <a:graphic>
          <a:graphicData uri="http://schemas.openxmlformats.org/presentationml/2006/ole">
            <p:oleObj spid="_x0000_s1028" name="Ecuaţie" r:id="rId5" imgW="596880" imgH="215640" progId="Equation.3">
              <p:embed/>
            </p:oleObj>
          </a:graphicData>
        </a:graphic>
      </p:graphicFrame>
      <p:graphicFrame>
        <p:nvGraphicFramePr>
          <p:cNvPr id="7179" name="Object 11"/>
          <p:cNvGraphicFramePr>
            <a:graphicFrameLocks noChangeAspect="1"/>
          </p:cNvGraphicFramePr>
          <p:nvPr/>
        </p:nvGraphicFramePr>
        <p:xfrm>
          <a:off x="395288" y="3500438"/>
          <a:ext cx="1223962" cy="703262"/>
        </p:xfrm>
        <a:graphic>
          <a:graphicData uri="http://schemas.openxmlformats.org/presentationml/2006/ole">
            <p:oleObj spid="_x0000_s1029" name="Ecuaţie" r:id="rId6" imgW="685800" imgH="393480" progId="Equation.3">
              <p:embed/>
            </p:oleObj>
          </a:graphicData>
        </a:graphic>
      </p:graphicFrame>
      <p:graphicFrame>
        <p:nvGraphicFramePr>
          <p:cNvPr id="7180" name="Object 12"/>
          <p:cNvGraphicFramePr>
            <a:graphicFrameLocks noChangeAspect="1"/>
          </p:cNvGraphicFramePr>
          <p:nvPr/>
        </p:nvGraphicFramePr>
        <p:xfrm>
          <a:off x="468313" y="4138613"/>
          <a:ext cx="1112837" cy="407987"/>
        </p:xfrm>
        <a:graphic>
          <a:graphicData uri="http://schemas.openxmlformats.org/presentationml/2006/ole">
            <p:oleObj spid="_x0000_s1030" name="Ecuaţie" r:id="rId7" imgW="622080" imgH="228600" progId="Equation.3">
              <p:embed/>
            </p:oleObj>
          </a:graphicData>
        </a:graphic>
      </p:graphicFrame>
      <p:graphicFrame>
        <p:nvGraphicFramePr>
          <p:cNvPr id="7181" name="Object 13"/>
          <p:cNvGraphicFramePr>
            <a:graphicFrameLocks noChangeAspect="1"/>
          </p:cNvGraphicFramePr>
          <p:nvPr/>
        </p:nvGraphicFramePr>
        <p:xfrm>
          <a:off x="468313" y="4581525"/>
          <a:ext cx="1223962" cy="703263"/>
        </p:xfrm>
        <a:graphic>
          <a:graphicData uri="http://schemas.openxmlformats.org/presentationml/2006/ole">
            <p:oleObj spid="_x0000_s1031" name="Ecuaţie" r:id="rId8" imgW="685800" imgH="393480" progId="Equation.3">
              <p:embed/>
            </p:oleObj>
          </a:graphicData>
        </a:graphic>
      </p:graphicFrame>
      <p:graphicFrame>
        <p:nvGraphicFramePr>
          <p:cNvPr id="7182" name="Object 14"/>
          <p:cNvGraphicFramePr>
            <a:graphicFrameLocks noChangeAspect="1"/>
          </p:cNvGraphicFramePr>
          <p:nvPr/>
        </p:nvGraphicFramePr>
        <p:xfrm>
          <a:off x="539750" y="5300663"/>
          <a:ext cx="703263" cy="407987"/>
        </p:xfrm>
        <a:graphic>
          <a:graphicData uri="http://schemas.openxmlformats.org/presentationml/2006/ole">
            <p:oleObj spid="_x0000_s1032" name="Ecuaţie" r:id="rId9" imgW="393480" imgH="228600" progId="Equation.3">
              <p:embed/>
            </p:oleObj>
          </a:graphicData>
        </a:graphic>
      </p:graphicFrame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1835150" y="1916113"/>
            <a:ext cx="0" cy="4176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graphicFrame>
        <p:nvGraphicFramePr>
          <p:cNvPr id="7184" name="Object 16"/>
          <p:cNvGraphicFramePr>
            <a:graphicFrameLocks noChangeAspect="1"/>
          </p:cNvGraphicFramePr>
          <p:nvPr/>
        </p:nvGraphicFramePr>
        <p:xfrm>
          <a:off x="2124075" y="1808163"/>
          <a:ext cx="2767013" cy="769937"/>
        </p:xfrm>
        <a:graphic>
          <a:graphicData uri="http://schemas.openxmlformats.org/presentationml/2006/ole">
            <p:oleObj spid="_x0000_s1033" name="Ecuaţie" r:id="rId10" imgW="1549080" imgH="431640" progId="Equation.3">
              <p:embed/>
            </p:oleObj>
          </a:graphicData>
        </a:graphic>
      </p:graphicFrame>
      <p:graphicFrame>
        <p:nvGraphicFramePr>
          <p:cNvPr id="7185" name="Object 17"/>
          <p:cNvGraphicFramePr>
            <a:graphicFrameLocks noChangeAspect="1"/>
          </p:cNvGraphicFramePr>
          <p:nvPr/>
        </p:nvGraphicFramePr>
        <p:xfrm>
          <a:off x="2212975" y="2776538"/>
          <a:ext cx="2790825" cy="703262"/>
        </p:xfrm>
        <a:graphic>
          <a:graphicData uri="http://schemas.openxmlformats.org/presentationml/2006/ole">
            <p:oleObj spid="_x0000_s1034" name="Ecuaţie" r:id="rId11" imgW="1562040" imgH="393480" progId="Equation.3">
              <p:embed/>
            </p:oleObj>
          </a:graphicData>
        </a:graphic>
      </p:graphicFrame>
      <p:graphicFrame>
        <p:nvGraphicFramePr>
          <p:cNvPr id="7186" name="Object 18"/>
          <p:cNvGraphicFramePr>
            <a:graphicFrameLocks noChangeAspect="1"/>
          </p:cNvGraphicFramePr>
          <p:nvPr/>
        </p:nvGraphicFramePr>
        <p:xfrm>
          <a:off x="2195513" y="3573463"/>
          <a:ext cx="2881312" cy="703262"/>
        </p:xfrm>
        <a:graphic>
          <a:graphicData uri="http://schemas.openxmlformats.org/presentationml/2006/ole">
            <p:oleObj spid="_x0000_s1035" name="Ecuaţie" r:id="rId12" imgW="1612800" imgH="393480" progId="Equation.3">
              <p:embed/>
            </p:oleObj>
          </a:graphicData>
        </a:graphic>
      </p:graphicFrame>
      <p:graphicFrame>
        <p:nvGraphicFramePr>
          <p:cNvPr id="7187" name="Object 19"/>
          <p:cNvGraphicFramePr>
            <a:graphicFrameLocks noChangeAspect="1"/>
          </p:cNvGraphicFramePr>
          <p:nvPr/>
        </p:nvGraphicFramePr>
        <p:xfrm>
          <a:off x="2195513" y="4310063"/>
          <a:ext cx="2881312" cy="703262"/>
        </p:xfrm>
        <a:graphic>
          <a:graphicData uri="http://schemas.openxmlformats.org/presentationml/2006/ole">
            <p:oleObj spid="_x0000_s1036" name="Ecuaţie" r:id="rId13" imgW="1612800" imgH="393480" progId="Equation.3">
              <p:embed/>
            </p:oleObj>
          </a:graphicData>
        </a:graphic>
      </p:graphicFrame>
      <p:graphicFrame>
        <p:nvGraphicFramePr>
          <p:cNvPr id="7188" name="Object 20"/>
          <p:cNvGraphicFramePr>
            <a:graphicFrameLocks noChangeAspect="1"/>
          </p:cNvGraphicFramePr>
          <p:nvPr/>
        </p:nvGraphicFramePr>
        <p:xfrm>
          <a:off x="2351088" y="5216525"/>
          <a:ext cx="4741862" cy="1020763"/>
        </p:xfrm>
        <a:graphic>
          <a:graphicData uri="http://schemas.openxmlformats.org/presentationml/2006/ole">
            <p:oleObj spid="_x0000_s1037" name="Ecuaţie" r:id="rId14" imgW="2654280" imgH="571320" progId="Equation.3">
              <p:embed/>
            </p:oleObj>
          </a:graphicData>
        </a:graphic>
      </p:graphicFrame>
      <p:sp>
        <p:nvSpPr>
          <p:cNvPr id="7189" name="Line 21"/>
          <p:cNvSpPr>
            <a:spLocks noChangeShapeType="1"/>
          </p:cNvSpPr>
          <p:nvPr/>
        </p:nvSpPr>
        <p:spPr bwMode="auto">
          <a:xfrm flipH="1">
            <a:off x="3203575" y="5661025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 flipH="1">
            <a:off x="3851275" y="5445125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 flipH="1">
            <a:off x="5292725" y="5373688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sp>
        <p:nvSpPr>
          <p:cNvPr id="7192" name="Line 24"/>
          <p:cNvSpPr>
            <a:spLocks noChangeShapeType="1"/>
          </p:cNvSpPr>
          <p:nvPr/>
        </p:nvSpPr>
        <p:spPr bwMode="auto">
          <a:xfrm flipH="1">
            <a:off x="4643438" y="5661025"/>
            <a:ext cx="2159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sp>
        <p:nvSpPr>
          <p:cNvPr id="7193" name="Line 25"/>
          <p:cNvSpPr>
            <a:spLocks noChangeShapeType="1"/>
          </p:cNvSpPr>
          <p:nvPr/>
        </p:nvSpPr>
        <p:spPr bwMode="auto">
          <a:xfrm flipH="1">
            <a:off x="6084888" y="5589588"/>
            <a:ext cx="2159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 flipH="1">
            <a:off x="6804025" y="5445125"/>
            <a:ext cx="288925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3322643" y="182563"/>
            <a:ext cx="1963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VITEZA MEDIE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75" grpId="0"/>
      <p:bldP spid="7183" grpId="0" animBg="1"/>
      <p:bldP spid="7189" grpId="0" animBg="1"/>
      <p:bldP spid="7190" grpId="0" animBg="1"/>
      <p:bldP spid="7191" grpId="0" animBg="1"/>
      <p:bldP spid="7192" grpId="0" animBg="1"/>
      <p:bldP spid="7193" grpId="0" animBg="1"/>
      <p:bldP spid="719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823913" y="315913"/>
          <a:ext cx="4900612" cy="1019175"/>
        </p:xfrm>
        <a:graphic>
          <a:graphicData uri="http://schemas.openxmlformats.org/presentationml/2006/ole">
            <p:oleObj spid="_x0000_s2050" name="Ecuaţie" r:id="rId3" imgW="2743200" imgH="571320" progId="Equation.3">
              <p:embed/>
            </p:oleObj>
          </a:graphicData>
        </a:graphic>
      </p:graphicFrame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827088" y="1841500"/>
          <a:ext cx="2222500" cy="703263"/>
        </p:xfrm>
        <a:graphic>
          <a:graphicData uri="http://schemas.openxmlformats.org/presentationml/2006/ole">
            <p:oleObj spid="_x0000_s2051" name="Ecuaţie" r:id="rId4" imgW="12445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31775" y="515962"/>
            <a:ext cx="846417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Un biciclist a parcurs o distanţă cu viteza v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=12km/h 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î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continuare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distan</a:t>
            </a:r>
            <a:r>
              <a:rPr lang="ro-RO" sz="2400" dirty="0" err="1">
                <a:latin typeface="Times New Roman" pitchFamily="18" charset="0"/>
                <a:cs typeface="Times New Roman" pitchFamily="18" charset="0"/>
              </a:rPr>
              <a:t>ţă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egal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viteza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=8km/h. Care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fost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viteza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medie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biciclistului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ro-RO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11188" y="1700225"/>
            <a:ext cx="7658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0" dirty="0"/>
              <a:t>(</a:t>
            </a:r>
            <a:r>
              <a:rPr lang="en-US" sz="1200" b="0" dirty="0" err="1"/>
              <a:t>Problme</a:t>
            </a:r>
            <a:r>
              <a:rPr lang="en-US" sz="1200" b="0" dirty="0"/>
              <a:t> de </a:t>
            </a:r>
            <a:r>
              <a:rPr lang="en-US" sz="1200" b="0" dirty="0" err="1"/>
              <a:t>fizi</a:t>
            </a:r>
            <a:r>
              <a:rPr lang="ro-RO" sz="1200" b="0" dirty="0"/>
              <a:t>ă</a:t>
            </a:r>
            <a:r>
              <a:rPr lang="en-US" sz="1200" b="0" dirty="0"/>
              <a:t> </a:t>
            </a:r>
            <a:r>
              <a:rPr lang="en-US" sz="1200" b="0" dirty="0" err="1"/>
              <a:t>pentru</a:t>
            </a:r>
            <a:r>
              <a:rPr lang="en-US" sz="1200" b="0" dirty="0"/>
              <a:t> </a:t>
            </a:r>
            <a:r>
              <a:rPr lang="en-US" sz="1200" b="0" dirty="0" err="1"/>
              <a:t>clasele</a:t>
            </a:r>
            <a:r>
              <a:rPr lang="en-US" sz="1200" b="0" dirty="0"/>
              <a:t> IX-X-D. </a:t>
            </a:r>
            <a:r>
              <a:rPr lang="en-US" sz="1200" b="0" dirty="0" err="1"/>
              <a:t>Manda</a:t>
            </a:r>
            <a:r>
              <a:rPr lang="en-US" sz="1200" b="0" dirty="0"/>
              <a:t>, M. </a:t>
            </a:r>
            <a:r>
              <a:rPr lang="en-US" sz="1200" b="0" dirty="0" err="1"/>
              <a:t>Sandu</a:t>
            </a:r>
            <a:r>
              <a:rPr lang="en-US" sz="1200" b="0" dirty="0"/>
              <a:t>, L. </a:t>
            </a:r>
            <a:r>
              <a:rPr lang="en-US" sz="1200" b="0" dirty="0" err="1"/>
              <a:t>Georgescu</a:t>
            </a:r>
            <a:r>
              <a:rPr lang="en-US" sz="1200" b="0" dirty="0"/>
              <a:t>, N. </a:t>
            </a:r>
            <a:r>
              <a:rPr lang="en-US" sz="1200" b="0" dirty="0" err="1"/>
              <a:t>Grabovschi</a:t>
            </a:r>
            <a:r>
              <a:rPr lang="en-US" sz="1200" b="0" dirty="0"/>
              <a:t>-EDP, </a:t>
            </a:r>
            <a:r>
              <a:rPr lang="en-US" sz="1200" b="0" dirty="0" err="1"/>
              <a:t>Bucure</a:t>
            </a:r>
            <a:r>
              <a:rPr lang="ro-RO" sz="1200" b="0" dirty="0"/>
              <a:t>ş</a:t>
            </a:r>
            <a:r>
              <a:rPr lang="en-US" sz="1200" b="0" dirty="0"/>
              <a:t>ti,1983)</a:t>
            </a:r>
            <a:endParaRPr lang="ro-RO" sz="1200" b="0" dirty="0"/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395288" y="1889149"/>
          <a:ext cx="1177925" cy="703263"/>
        </p:xfrm>
        <a:graphic>
          <a:graphicData uri="http://schemas.openxmlformats.org/presentationml/2006/ole">
            <p:oleObj spid="_x0000_s3074" name="Ecuaţie" r:id="rId3" imgW="660240" imgH="393480" progId="Equation.3">
              <p:embed/>
            </p:oleObj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395288" y="2536849"/>
          <a:ext cx="1089025" cy="703263"/>
        </p:xfrm>
        <a:graphic>
          <a:graphicData uri="http://schemas.openxmlformats.org/presentationml/2006/ole">
            <p:oleObj spid="_x0000_s3075" name="Ecuaţie" r:id="rId4" imgW="609480" imgH="393480" progId="Equation.3">
              <p:embed/>
            </p:oleObj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468313" y="3329012"/>
          <a:ext cx="703262" cy="407987"/>
        </p:xfrm>
        <a:graphic>
          <a:graphicData uri="http://schemas.openxmlformats.org/presentationml/2006/ole">
            <p:oleObj spid="_x0000_s3076" name="Ecuaţie" r:id="rId5" imgW="393480" imgH="228600" progId="Equation.3">
              <p:embed/>
            </p:oleObj>
          </a:graphicData>
        </a:graphic>
      </p:graphicFrame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1619250" y="1960587"/>
            <a:ext cx="0" cy="3097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graphicFrame>
        <p:nvGraphicFramePr>
          <p:cNvPr id="9226" name="Object 10"/>
          <p:cNvGraphicFramePr>
            <a:graphicFrameLocks noChangeAspect="1"/>
          </p:cNvGraphicFramePr>
          <p:nvPr/>
        </p:nvGraphicFramePr>
        <p:xfrm>
          <a:off x="1908175" y="1960587"/>
          <a:ext cx="1836738" cy="769937"/>
        </p:xfrm>
        <a:graphic>
          <a:graphicData uri="http://schemas.openxmlformats.org/presentationml/2006/ole">
            <p:oleObj spid="_x0000_s3077" name="Ecuaţie" r:id="rId6" imgW="1028520" imgH="431640" progId="Equation.3">
              <p:embed/>
            </p:oleObj>
          </a:graphicData>
        </a:graphic>
      </p:graphicFrame>
      <p:graphicFrame>
        <p:nvGraphicFramePr>
          <p:cNvPr id="9227" name="Object 11"/>
          <p:cNvGraphicFramePr>
            <a:graphicFrameLocks noChangeAspect="1"/>
          </p:cNvGraphicFramePr>
          <p:nvPr/>
        </p:nvGraphicFramePr>
        <p:xfrm>
          <a:off x="1979613" y="2776562"/>
          <a:ext cx="725487" cy="771525"/>
        </p:xfrm>
        <a:graphic>
          <a:graphicData uri="http://schemas.openxmlformats.org/presentationml/2006/ole">
            <p:oleObj spid="_x0000_s3078" name="Ecuaţie" r:id="rId7" imgW="406080" imgH="431640" progId="Equation.3">
              <p:embed/>
            </p:oleObj>
          </a:graphicData>
        </a:graphic>
      </p:graphicFrame>
      <p:graphicFrame>
        <p:nvGraphicFramePr>
          <p:cNvPr id="9228" name="Object 12"/>
          <p:cNvGraphicFramePr>
            <a:graphicFrameLocks noChangeAspect="1"/>
          </p:cNvGraphicFramePr>
          <p:nvPr/>
        </p:nvGraphicFramePr>
        <p:xfrm>
          <a:off x="1957388" y="3617937"/>
          <a:ext cx="771525" cy="771525"/>
        </p:xfrm>
        <a:graphic>
          <a:graphicData uri="http://schemas.openxmlformats.org/presentationml/2006/ole">
            <p:oleObj spid="_x0000_s3079" name="Ecuaţie" r:id="rId8" imgW="431640" imgH="431640" progId="Equation.3">
              <p:embed/>
            </p:oleObj>
          </a:graphicData>
        </a:graphic>
      </p:graphicFrame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2027238" y="4730774"/>
          <a:ext cx="339725" cy="273050"/>
        </p:xfrm>
        <a:graphic>
          <a:graphicData uri="http://schemas.openxmlformats.org/presentationml/2006/ole">
            <p:oleObj spid="_x0000_s3080" name="Ecuaţie" r:id="rId9" imgW="190440" imgH="152280" progId="Equation.3">
              <p:embed/>
            </p:oleObj>
          </a:graphicData>
        </a:graphic>
      </p:graphicFrame>
      <p:graphicFrame>
        <p:nvGraphicFramePr>
          <p:cNvPr id="9230" name="Object 14"/>
          <p:cNvGraphicFramePr>
            <a:graphicFrameLocks noChangeAspect="1"/>
          </p:cNvGraphicFramePr>
          <p:nvPr/>
        </p:nvGraphicFramePr>
        <p:xfrm>
          <a:off x="2555875" y="4451374"/>
          <a:ext cx="3309938" cy="1109663"/>
        </p:xfrm>
        <a:graphic>
          <a:graphicData uri="http://schemas.openxmlformats.org/presentationml/2006/ole">
            <p:oleObj spid="_x0000_s3081" name="Ecuaţie" r:id="rId10" imgW="1854000" imgH="622080" progId="Equation.3">
              <p:embed/>
            </p:oleObj>
          </a:graphicData>
        </a:graphic>
      </p:graphicFrame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4716463" y="4841899"/>
            <a:ext cx="2873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5076825" y="4410099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graphicFrame>
        <p:nvGraphicFramePr>
          <p:cNvPr id="9234" name="Object 18"/>
          <p:cNvGraphicFramePr>
            <a:graphicFrameLocks noChangeAspect="1"/>
          </p:cNvGraphicFramePr>
          <p:nvPr/>
        </p:nvGraphicFramePr>
        <p:xfrm>
          <a:off x="1908175" y="6008712"/>
          <a:ext cx="339725" cy="273050"/>
        </p:xfrm>
        <a:graphic>
          <a:graphicData uri="http://schemas.openxmlformats.org/presentationml/2006/ole">
            <p:oleObj spid="_x0000_s3082" name="Ecuaţie" r:id="rId11" imgW="190440" imgH="152280" progId="Equation.3">
              <p:embed/>
            </p:oleObj>
          </a:graphicData>
        </a:graphic>
      </p:graphicFrame>
      <p:graphicFrame>
        <p:nvGraphicFramePr>
          <p:cNvPr id="9235" name="Object 19"/>
          <p:cNvGraphicFramePr>
            <a:graphicFrameLocks noChangeAspect="1"/>
          </p:cNvGraphicFramePr>
          <p:nvPr/>
        </p:nvGraphicFramePr>
        <p:xfrm>
          <a:off x="2371725" y="5499124"/>
          <a:ext cx="2200275" cy="1358900"/>
        </p:xfrm>
        <a:graphic>
          <a:graphicData uri="http://schemas.openxmlformats.org/presentationml/2006/ole">
            <p:oleObj spid="_x0000_s3083" name="Ecuaţie" r:id="rId12" imgW="1231560" imgH="761760" progId="Equation.3">
              <p:embed/>
            </p:oleObj>
          </a:graphicData>
        </a:graphic>
      </p:graphicFrame>
      <p:sp>
        <p:nvSpPr>
          <p:cNvPr id="9236" name="Line 20"/>
          <p:cNvSpPr>
            <a:spLocks noChangeShapeType="1"/>
          </p:cNvSpPr>
          <p:nvPr/>
        </p:nvSpPr>
        <p:spPr bwMode="auto">
          <a:xfrm flipH="1">
            <a:off x="3708400" y="6210324"/>
            <a:ext cx="35877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 flipH="1">
            <a:off x="4140200" y="5561037"/>
            <a:ext cx="4318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graphicFrame>
        <p:nvGraphicFramePr>
          <p:cNvPr id="9238" name="Object 22"/>
          <p:cNvGraphicFramePr>
            <a:graphicFrameLocks noChangeAspect="1"/>
          </p:cNvGraphicFramePr>
          <p:nvPr/>
        </p:nvGraphicFramePr>
        <p:xfrm>
          <a:off x="5003800" y="5994424"/>
          <a:ext cx="339725" cy="273050"/>
        </p:xfrm>
        <a:graphic>
          <a:graphicData uri="http://schemas.openxmlformats.org/presentationml/2006/ole">
            <p:oleObj spid="_x0000_s3084" name="Ecuaţie" r:id="rId13" imgW="190440" imgH="152280" progId="Equation.3">
              <p:embed/>
            </p:oleObj>
          </a:graphicData>
        </a:graphic>
      </p:graphicFrame>
      <p:graphicFrame>
        <p:nvGraphicFramePr>
          <p:cNvPr id="9239" name="Object 23"/>
          <p:cNvGraphicFramePr>
            <a:graphicFrameLocks noChangeAspect="1"/>
          </p:cNvGraphicFramePr>
          <p:nvPr/>
        </p:nvGraphicFramePr>
        <p:xfrm>
          <a:off x="5561013" y="5773762"/>
          <a:ext cx="1316037" cy="703262"/>
        </p:xfrm>
        <a:graphic>
          <a:graphicData uri="http://schemas.openxmlformats.org/presentationml/2006/ole">
            <p:oleObj spid="_x0000_s3085" name="Ecuaţie" r:id="rId14" imgW="7365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/>
      <p:bldP spid="9225" grpId="0" animBg="1"/>
      <p:bldP spid="9231" grpId="0" animBg="1"/>
      <p:bldP spid="9232" grpId="0" animBg="1"/>
      <p:bldP spid="9236" grpId="0" animBg="1"/>
      <p:bldP spid="92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07950" y="327025"/>
            <a:ext cx="90254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Presupunem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pleca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ț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î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ntr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plimbare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bicicleta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O or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deplasa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ț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viteza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de 6km/h,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apoi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3 ore cu 8km/h 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ș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2 ore cu 7km/h.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Calcula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ț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viteza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medie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cu care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ț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deplasat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o-RO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684213" y="1795475"/>
          <a:ext cx="879475" cy="452437"/>
        </p:xfrm>
        <a:graphic>
          <a:graphicData uri="http://schemas.openxmlformats.org/presentationml/2006/ole">
            <p:oleObj spid="_x0000_s4098" name="Ecuaţie" r:id="rId3" imgW="419040" imgH="215640" progId="Equation.3">
              <p:embed/>
            </p:oleObj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684213" y="2227275"/>
          <a:ext cx="1547812" cy="452437"/>
        </p:xfrm>
        <a:graphic>
          <a:graphicData uri="http://schemas.openxmlformats.org/presentationml/2006/ole">
            <p:oleObj spid="_x0000_s4099" name="Ecuaţie" r:id="rId4" imgW="736560" imgH="215640" progId="Equation.3">
              <p:embed/>
            </p:oleObj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755650" y="2732100"/>
          <a:ext cx="960438" cy="452437"/>
        </p:xfrm>
        <a:graphic>
          <a:graphicData uri="http://schemas.openxmlformats.org/presentationml/2006/ole">
            <p:oleObj spid="_x0000_s4100" name="Ecuaţie" r:id="rId5" imgW="457200" imgH="215640" progId="Equation.3">
              <p:embed/>
            </p:oleObj>
          </a:graphicData>
        </a:graphic>
      </p:graphicFrame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755650" y="3163900"/>
          <a:ext cx="1574800" cy="452437"/>
        </p:xfrm>
        <a:graphic>
          <a:graphicData uri="http://schemas.openxmlformats.org/presentationml/2006/ole">
            <p:oleObj spid="_x0000_s4101" name="Ecuaţie" r:id="rId6" imgW="749160" imgH="215640" progId="Equation.3">
              <p:embed/>
            </p:oleObj>
          </a:graphicData>
        </a:graphic>
      </p:graphicFrame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755650" y="3668725"/>
          <a:ext cx="960438" cy="479425"/>
        </p:xfrm>
        <a:graphic>
          <a:graphicData uri="http://schemas.openxmlformats.org/presentationml/2006/ole">
            <p:oleObj spid="_x0000_s4102" name="Ecuaţie" r:id="rId7" imgW="457200" imgH="228600" progId="Equation.3">
              <p:embed/>
            </p:oleObj>
          </a:graphicData>
        </a:graphic>
      </p:graphicFrame>
      <p:graphicFrame>
        <p:nvGraphicFramePr>
          <p:cNvPr id="16395" name="Object 11"/>
          <p:cNvGraphicFramePr>
            <a:graphicFrameLocks noChangeAspect="1"/>
          </p:cNvGraphicFramePr>
          <p:nvPr/>
        </p:nvGraphicFramePr>
        <p:xfrm>
          <a:off x="755650" y="4171962"/>
          <a:ext cx="1574800" cy="479425"/>
        </p:xfrm>
        <a:graphic>
          <a:graphicData uri="http://schemas.openxmlformats.org/presentationml/2006/ole">
            <p:oleObj spid="_x0000_s4103" name="Ecuaţie" r:id="rId8" imgW="749160" imgH="228600" progId="Equation.3">
              <p:embed/>
            </p:oleObj>
          </a:graphicData>
        </a:graphic>
      </p:graphicFrame>
      <p:graphicFrame>
        <p:nvGraphicFramePr>
          <p:cNvPr id="16396" name="Object 12"/>
          <p:cNvGraphicFramePr>
            <a:graphicFrameLocks noChangeAspect="1"/>
          </p:cNvGraphicFramePr>
          <p:nvPr/>
        </p:nvGraphicFramePr>
        <p:xfrm>
          <a:off x="827088" y="4664087"/>
          <a:ext cx="854075" cy="479425"/>
        </p:xfrm>
        <a:graphic>
          <a:graphicData uri="http://schemas.openxmlformats.org/presentationml/2006/ole">
            <p:oleObj spid="_x0000_s4104" name="Ecuaţie" r:id="rId9" imgW="406080" imgH="228600" progId="Equation.3">
              <p:embed/>
            </p:oleObj>
          </a:graphicData>
        </a:graphic>
      </p:graphicFrame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2411413" y="1609741"/>
            <a:ext cx="0" cy="410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graphicFrame>
        <p:nvGraphicFramePr>
          <p:cNvPr id="16398" name="Object 14"/>
          <p:cNvGraphicFramePr>
            <a:graphicFrameLocks noChangeAspect="1"/>
          </p:cNvGraphicFramePr>
          <p:nvPr/>
        </p:nvGraphicFramePr>
        <p:xfrm>
          <a:off x="2700338" y="1468431"/>
          <a:ext cx="3684587" cy="1031875"/>
        </p:xfrm>
        <a:graphic>
          <a:graphicData uri="http://schemas.openxmlformats.org/presentationml/2006/ole">
            <p:oleObj spid="_x0000_s4105" name="Ecuaţie" r:id="rId10" imgW="1536480" imgH="431640" progId="Equation.3">
              <p:embed/>
            </p:oleObj>
          </a:graphicData>
        </a:graphic>
      </p:graphicFrame>
      <p:graphicFrame>
        <p:nvGraphicFramePr>
          <p:cNvPr id="16400" name="Object 16"/>
          <p:cNvGraphicFramePr>
            <a:graphicFrameLocks noChangeAspect="1"/>
          </p:cNvGraphicFramePr>
          <p:nvPr/>
        </p:nvGraphicFramePr>
        <p:xfrm>
          <a:off x="2843213" y="2565400"/>
          <a:ext cx="2451100" cy="825500"/>
        </p:xfrm>
        <a:graphic>
          <a:graphicData uri="http://schemas.openxmlformats.org/presentationml/2006/ole">
            <p:oleObj spid="_x0000_s4106" name="Ecuaţie" r:id="rId11" imgW="1168200" imgH="393480" progId="Equation.3">
              <p:embed/>
            </p:oleObj>
          </a:graphicData>
        </a:graphic>
      </p:graphicFrame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4427538" y="2997200"/>
            <a:ext cx="4318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5003800" y="2636838"/>
            <a:ext cx="360363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graphicFrame>
        <p:nvGraphicFramePr>
          <p:cNvPr id="16403" name="Object 19"/>
          <p:cNvGraphicFramePr>
            <a:graphicFrameLocks noChangeAspect="1"/>
          </p:cNvGraphicFramePr>
          <p:nvPr/>
        </p:nvGraphicFramePr>
        <p:xfrm>
          <a:off x="5724525" y="2781300"/>
          <a:ext cx="414338" cy="330200"/>
        </p:xfrm>
        <a:graphic>
          <a:graphicData uri="http://schemas.openxmlformats.org/presentationml/2006/ole">
            <p:oleObj spid="_x0000_s4107" name="Ecuaţie" r:id="rId12" imgW="190440" imgH="152280" progId="Equation.3">
              <p:embed/>
            </p:oleObj>
          </a:graphicData>
        </a:graphic>
      </p:graphicFrame>
      <p:graphicFrame>
        <p:nvGraphicFramePr>
          <p:cNvPr id="16404" name="Object 20"/>
          <p:cNvGraphicFramePr>
            <a:graphicFrameLocks noChangeAspect="1"/>
          </p:cNvGraphicFramePr>
          <p:nvPr/>
        </p:nvGraphicFramePr>
        <p:xfrm>
          <a:off x="6372225" y="2709863"/>
          <a:ext cx="1225550" cy="454025"/>
        </p:xfrm>
        <a:graphic>
          <a:graphicData uri="http://schemas.openxmlformats.org/presentationml/2006/ole">
            <p:oleObj spid="_x0000_s4108" name="Ecuaţie" r:id="rId13" imgW="583920" imgH="215640" progId="Equation.3">
              <p:embed/>
            </p:oleObj>
          </a:graphicData>
        </a:graphic>
      </p:graphicFrame>
      <p:graphicFrame>
        <p:nvGraphicFramePr>
          <p:cNvPr id="16405" name="Object 21"/>
          <p:cNvGraphicFramePr>
            <a:graphicFrameLocks noChangeAspect="1"/>
          </p:cNvGraphicFramePr>
          <p:nvPr/>
        </p:nvGraphicFramePr>
        <p:xfrm>
          <a:off x="2849563" y="3573463"/>
          <a:ext cx="2584450" cy="825500"/>
        </p:xfrm>
        <a:graphic>
          <a:graphicData uri="http://schemas.openxmlformats.org/presentationml/2006/ole">
            <p:oleObj spid="_x0000_s4109" name="Ecuaţie" r:id="rId14" imgW="1231560" imgH="393480" progId="Equation.3">
              <p:embed/>
            </p:oleObj>
          </a:graphicData>
        </a:graphic>
      </p:graphicFrame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4500563" y="4078288"/>
            <a:ext cx="35877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5148263" y="3789363"/>
            <a:ext cx="3603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graphicFrame>
        <p:nvGraphicFramePr>
          <p:cNvPr id="16408" name="Object 24"/>
          <p:cNvGraphicFramePr>
            <a:graphicFrameLocks noChangeAspect="1"/>
          </p:cNvGraphicFramePr>
          <p:nvPr/>
        </p:nvGraphicFramePr>
        <p:xfrm>
          <a:off x="5795963" y="3789363"/>
          <a:ext cx="414337" cy="330200"/>
        </p:xfrm>
        <a:graphic>
          <a:graphicData uri="http://schemas.openxmlformats.org/presentationml/2006/ole">
            <p:oleObj spid="_x0000_s4110" name="Ecuaţie" r:id="rId15" imgW="190440" imgH="152280" progId="Equation.3">
              <p:embed/>
            </p:oleObj>
          </a:graphicData>
        </a:graphic>
      </p:graphicFrame>
      <p:graphicFrame>
        <p:nvGraphicFramePr>
          <p:cNvPr id="16409" name="Object 25"/>
          <p:cNvGraphicFramePr>
            <a:graphicFrameLocks noChangeAspect="1"/>
          </p:cNvGraphicFramePr>
          <p:nvPr/>
        </p:nvGraphicFramePr>
        <p:xfrm>
          <a:off x="6337300" y="3717925"/>
          <a:ext cx="1438275" cy="454025"/>
        </p:xfrm>
        <a:graphic>
          <a:graphicData uri="http://schemas.openxmlformats.org/presentationml/2006/ole">
            <p:oleObj spid="_x0000_s4111" name="Ecuaţie" r:id="rId16" imgW="685800" imgH="215640" progId="Equation.3">
              <p:embed/>
            </p:oleObj>
          </a:graphicData>
        </a:graphic>
      </p:graphicFrame>
      <p:graphicFrame>
        <p:nvGraphicFramePr>
          <p:cNvPr id="16410" name="Object 26"/>
          <p:cNvGraphicFramePr>
            <a:graphicFrameLocks noChangeAspect="1"/>
          </p:cNvGraphicFramePr>
          <p:nvPr/>
        </p:nvGraphicFramePr>
        <p:xfrm>
          <a:off x="2843213" y="4581525"/>
          <a:ext cx="2584450" cy="825500"/>
        </p:xfrm>
        <a:graphic>
          <a:graphicData uri="http://schemas.openxmlformats.org/presentationml/2006/ole">
            <p:oleObj spid="_x0000_s4112" name="Ecuaţie" r:id="rId17" imgW="1231560" imgH="393480" progId="Equation.3">
              <p:embed/>
            </p:oleObj>
          </a:graphicData>
        </a:graphic>
      </p:graphicFrame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4494213" y="5053013"/>
            <a:ext cx="35877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sp>
        <p:nvSpPr>
          <p:cNvPr id="16412" name="Line 28"/>
          <p:cNvSpPr>
            <a:spLocks noChangeShapeType="1"/>
          </p:cNvSpPr>
          <p:nvPr/>
        </p:nvSpPr>
        <p:spPr bwMode="auto">
          <a:xfrm>
            <a:off x="5141913" y="4764088"/>
            <a:ext cx="3603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graphicFrame>
        <p:nvGraphicFramePr>
          <p:cNvPr id="16413" name="Object 29"/>
          <p:cNvGraphicFramePr>
            <a:graphicFrameLocks noChangeAspect="1"/>
          </p:cNvGraphicFramePr>
          <p:nvPr/>
        </p:nvGraphicFramePr>
        <p:xfrm>
          <a:off x="5789613" y="4764088"/>
          <a:ext cx="414337" cy="330200"/>
        </p:xfrm>
        <a:graphic>
          <a:graphicData uri="http://schemas.openxmlformats.org/presentationml/2006/ole">
            <p:oleObj spid="_x0000_s4113" name="Ecuaţie" r:id="rId18" imgW="190440" imgH="152280" progId="Equation.3">
              <p:embed/>
            </p:oleObj>
          </a:graphicData>
        </a:graphic>
      </p:graphicFrame>
      <p:graphicFrame>
        <p:nvGraphicFramePr>
          <p:cNvPr id="16414" name="Object 30"/>
          <p:cNvGraphicFramePr>
            <a:graphicFrameLocks noChangeAspect="1"/>
          </p:cNvGraphicFramePr>
          <p:nvPr/>
        </p:nvGraphicFramePr>
        <p:xfrm>
          <a:off x="6327775" y="4654550"/>
          <a:ext cx="1384300" cy="454025"/>
        </p:xfrm>
        <a:graphic>
          <a:graphicData uri="http://schemas.openxmlformats.org/presentationml/2006/ole">
            <p:oleObj spid="_x0000_s4114" name="Ecuaţie" r:id="rId19" imgW="660240" imgH="215640" progId="Equation.3">
              <p:embed/>
            </p:oleObj>
          </a:graphicData>
        </a:graphic>
      </p:graphicFrame>
      <p:graphicFrame>
        <p:nvGraphicFramePr>
          <p:cNvPr id="16415" name="Object 31"/>
          <p:cNvGraphicFramePr>
            <a:graphicFrameLocks noChangeAspect="1"/>
          </p:cNvGraphicFramePr>
          <p:nvPr/>
        </p:nvGraphicFramePr>
        <p:xfrm>
          <a:off x="1758950" y="5634038"/>
          <a:ext cx="6484938" cy="941387"/>
        </p:xfrm>
        <a:graphic>
          <a:graphicData uri="http://schemas.openxmlformats.org/presentationml/2006/ole">
            <p:oleObj spid="_x0000_s4115" name="Ecuaţie" r:id="rId20" imgW="27050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97" grpId="0" animBg="1"/>
      <p:bldP spid="16401" grpId="0" animBg="1"/>
      <p:bldP spid="16402" grpId="0" animBg="1"/>
      <p:bldP spid="16406" grpId="0" animBg="1"/>
      <p:bldP spid="16407" grpId="0" animBg="1"/>
      <p:bldP spid="16411" grpId="0" animBg="1"/>
      <p:bldP spid="164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50825" y="333375"/>
            <a:ext cx="87625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autoturism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deplaseaz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printr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localitate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viteza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=40km/h.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Dup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irea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localitate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parcurs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distan</a:t>
            </a:r>
            <a:r>
              <a:rPr lang="ro-RO" sz="2400" dirty="0" err="1">
                <a:latin typeface="Times New Roman" pitchFamily="18" charset="0"/>
                <a:cs typeface="Times New Roman" pitchFamily="18" charset="0"/>
              </a:rPr>
              <a:t>ţă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egal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cu prima, </a:t>
            </a: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viteza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=60km/h.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Calcula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ţ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viteza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medie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o-RO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476375" y="1439851"/>
            <a:ext cx="58959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0" dirty="0"/>
              <a:t>(</a:t>
            </a:r>
            <a:r>
              <a:rPr lang="en-US" sz="1200" b="0" dirty="0" err="1"/>
              <a:t>Fizic</a:t>
            </a:r>
            <a:r>
              <a:rPr lang="ro-RO" sz="1200" b="0" dirty="0"/>
              <a:t>ă</a:t>
            </a:r>
            <a:r>
              <a:rPr lang="en-US" sz="1200" b="0" dirty="0"/>
              <a:t>-400 de </a:t>
            </a:r>
            <a:r>
              <a:rPr lang="en-US" sz="1200" b="0" dirty="0" err="1"/>
              <a:t>probleme</a:t>
            </a:r>
            <a:r>
              <a:rPr lang="en-US" sz="1200" b="0" dirty="0"/>
              <a:t> </a:t>
            </a:r>
            <a:r>
              <a:rPr lang="ro-RO" sz="1200" b="0" dirty="0"/>
              <a:t>ş</a:t>
            </a:r>
            <a:r>
              <a:rPr lang="en-US" sz="1200" b="0" dirty="0" err="1"/>
              <a:t>i</a:t>
            </a:r>
            <a:r>
              <a:rPr lang="en-US" sz="1200" b="0" dirty="0"/>
              <a:t> 40 de </a:t>
            </a:r>
            <a:r>
              <a:rPr lang="en-US" sz="1200" b="0" dirty="0" err="1"/>
              <a:t>teste-griil</a:t>
            </a:r>
            <a:r>
              <a:rPr lang="ro-RO" sz="1200" b="0" dirty="0"/>
              <a:t>ă</a:t>
            </a:r>
            <a:r>
              <a:rPr lang="en-US" sz="1200" b="0" dirty="0"/>
              <a:t>; C. </a:t>
            </a:r>
            <a:r>
              <a:rPr lang="en-US" sz="1200" b="0" dirty="0" err="1"/>
              <a:t>Bacr</a:t>
            </a:r>
            <a:r>
              <a:rPr lang="ro-RO" sz="1200" b="0" dirty="0"/>
              <a:t>ă</a:t>
            </a:r>
            <a:r>
              <a:rPr lang="en-US" sz="1200" b="0" dirty="0"/>
              <a:t>u – Ed. </a:t>
            </a:r>
            <a:r>
              <a:rPr lang="en-US" sz="1200" b="0" dirty="0" err="1"/>
              <a:t>Corint</a:t>
            </a:r>
            <a:r>
              <a:rPr lang="en-US" sz="1200" b="0" dirty="0"/>
              <a:t>, </a:t>
            </a:r>
            <a:r>
              <a:rPr lang="en-US" sz="1200" b="0" dirty="0" err="1"/>
              <a:t>Bucure</a:t>
            </a:r>
            <a:r>
              <a:rPr lang="ro-RO" sz="1200" b="0" dirty="0"/>
              <a:t>ş</a:t>
            </a:r>
            <a:r>
              <a:rPr lang="en-US" sz="1200" b="0" dirty="0" err="1"/>
              <a:t>ti</a:t>
            </a:r>
            <a:r>
              <a:rPr lang="en-US" sz="1200" b="0" dirty="0"/>
              <a:t> 2003)</a:t>
            </a:r>
            <a:endParaRPr lang="ro-RO" sz="1200" b="0" dirty="0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468313" y="1844675"/>
          <a:ext cx="1223962" cy="701675"/>
        </p:xfrm>
        <a:graphic>
          <a:graphicData uri="http://schemas.openxmlformats.org/presentationml/2006/ole">
            <p:oleObj spid="_x0000_s5122" name="Ecuaţie" r:id="rId3" imgW="685800" imgH="393480" progId="Equation.3">
              <p:embed/>
            </p:oleObj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68313" y="2595563"/>
          <a:ext cx="1295400" cy="742950"/>
        </p:xfrm>
        <a:graphic>
          <a:graphicData uri="http://schemas.openxmlformats.org/presentationml/2006/ole">
            <p:oleObj spid="_x0000_s5123" name="Ecuaţie" r:id="rId4" imgW="685800" imgH="393480" progId="Equation.3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395288" y="3429000"/>
          <a:ext cx="1449387" cy="446088"/>
        </p:xfrm>
        <a:graphic>
          <a:graphicData uri="http://schemas.openxmlformats.org/presentationml/2006/ole">
            <p:oleObj spid="_x0000_s5124" name="Ecuaţie" r:id="rId5" imgW="698400" imgH="215640" progId="Equation.3">
              <p:embed/>
            </p:oleObj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539750" y="4005263"/>
          <a:ext cx="854075" cy="493712"/>
        </p:xfrm>
        <a:graphic>
          <a:graphicData uri="http://schemas.openxmlformats.org/presentationml/2006/ole">
            <p:oleObj spid="_x0000_s5125" name="Ecuaţie" r:id="rId6" imgW="393480" imgH="228600" progId="Equation.3">
              <p:embed/>
            </p:oleObj>
          </a:graphicData>
        </a:graphic>
      </p:graphicFrame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1979613" y="1844675"/>
            <a:ext cx="0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2401888" y="1628775"/>
          <a:ext cx="1306512" cy="884238"/>
        </p:xfrm>
        <a:graphic>
          <a:graphicData uri="http://schemas.openxmlformats.org/presentationml/2006/ole">
            <p:oleObj spid="_x0000_s5126" name="Ecuaţie" r:id="rId7" imgW="634680" imgH="431640" progId="Equation.3">
              <p:embed/>
            </p:oleObj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4716463" y="1631950"/>
          <a:ext cx="1368425" cy="873125"/>
        </p:xfrm>
        <a:graphic>
          <a:graphicData uri="http://schemas.openxmlformats.org/presentationml/2006/ole">
            <p:oleObj spid="_x0000_s5127" name="Ecuaţie" r:id="rId8" imgW="672840" imgH="431640" progId="Equation.3">
              <p:embed/>
            </p:oleObj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4067175" y="3140075"/>
          <a:ext cx="414338" cy="330200"/>
        </p:xfrm>
        <a:graphic>
          <a:graphicData uri="http://schemas.openxmlformats.org/presentationml/2006/ole">
            <p:oleObj spid="_x0000_s5128" name="Ecuaţie" r:id="rId9" imgW="190440" imgH="152280" progId="Equation.3">
              <p:embed/>
            </p:oleObj>
          </a:graphicData>
        </a:graphic>
      </p:graphicFrame>
      <p:graphicFrame>
        <p:nvGraphicFramePr>
          <p:cNvPr id="2062" name="Object 14"/>
          <p:cNvGraphicFramePr>
            <a:graphicFrameLocks noChangeAspect="1"/>
          </p:cNvGraphicFramePr>
          <p:nvPr/>
        </p:nvGraphicFramePr>
        <p:xfrm>
          <a:off x="2555875" y="2903538"/>
          <a:ext cx="949325" cy="446087"/>
        </p:xfrm>
        <a:graphic>
          <a:graphicData uri="http://schemas.openxmlformats.org/presentationml/2006/ole">
            <p:oleObj spid="_x0000_s5129" name="Ecuaţie" r:id="rId10" imgW="457200" imgH="215640" progId="Equation.3">
              <p:embed/>
            </p:oleObj>
          </a:graphicData>
        </a:graphic>
      </p:graphicFrame>
      <p:graphicFrame>
        <p:nvGraphicFramePr>
          <p:cNvPr id="2063" name="Object 15"/>
          <p:cNvGraphicFramePr>
            <a:graphicFrameLocks noChangeAspect="1"/>
          </p:cNvGraphicFramePr>
          <p:nvPr/>
        </p:nvGraphicFramePr>
        <p:xfrm>
          <a:off x="2555875" y="3406775"/>
          <a:ext cx="1044575" cy="466725"/>
        </p:xfrm>
        <a:graphic>
          <a:graphicData uri="http://schemas.openxmlformats.org/presentationml/2006/ole">
            <p:oleObj spid="_x0000_s5130" name="Ecuaţie" r:id="rId11" imgW="482400" imgH="215640" progId="Equation.3">
              <p:embed/>
            </p:oleObj>
          </a:graphicData>
        </a:graphic>
      </p:graphicFrame>
      <p:sp>
        <p:nvSpPr>
          <p:cNvPr id="2064" name="AutoShape 16"/>
          <p:cNvSpPr>
            <a:spLocks/>
          </p:cNvSpPr>
          <p:nvPr/>
        </p:nvSpPr>
        <p:spPr bwMode="auto">
          <a:xfrm>
            <a:off x="3779838" y="2903538"/>
            <a:ext cx="144462" cy="1008062"/>
          </a:xfrm>
          <a:prstGeom prst="rightBrace">
            <a:avLst>
              <a:gd name="adj1" fmla="val 5815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o-RO"/>
          </a:p>
        </p:txBody>
      </p:sp>
      <p:graphicFrame>
        <p:nvGraphicFramePr>
          <p:cNvPr id="2065" name="Object 17"/>
          <p:cNvGraphicFramePr>
            <a:graphicFrameLocks noChangeAspect="1"/>
          </p:cNvGraphicFramePr>
          <p:nvPr/>
        </p:nvGraphicFramePr>
        <p:xfrm>
          <a:off x="4946650" y="2708275"/>
          <a:ext cx="815975" cy="865188"/>
        </p:xfrm>
        <a:graphic>
          <a:graphicData uri="http://schemas.openxmlformats.org/presentationml/2006/ole">
            <p:oleObj spid="_x0000_s5131" name="Ecuaţie" r:id="rId12" imgW="406080" imgH="431640" progId="Equation.3">
              <p:embed/>
            </p:oleObj>
          </a:graphicData>
        </a:graphic>
      </p:graphicFrame>
      <p:graphicFrame>
        <p:nvGraphicFramePr>
          <p:cNvPr id="2066" name="Object 18"/>
          <p:cNvGraphicFramePr>
            <a:graphicFrameLocks noChangeAspect="1"/>
          </p:cNvGraphicFramePr>
          <p:nvPr/>
        </p:nvGraphicFramePr>
        <p:xfrm>
          <a:off x="4932363" y="3616325"/>
          <a:ext cx="892175" cy="892175"/>
        </p:xfrm>
        <a:graphic>
          <a:graphicData uri="http://schemas.openxmlformats.org/presentationml/2006/ole">
            <p:oleObj spid="_x0000_s5132" name="Ecuaţie" r:id="rId13" imgW="431640" imgH="431640" progId="Equation.3">
              <p:embed/>
            </p:oleObj>
          </a:graphicData>
        </a:graphic>
      </p:graphicFrame>
      <p:graphicFrame>
        <p:nvGraphicFramePr>
          <p:cNvPr id="2067" name="Object 19"/>
          <p:cNvGraphicFramePr>
            <a:graphicFrameLocks noChangeAspect="1"/>
          </p:cNvGraphicFramePr>
          <p:nvPr/>
        </p:nvGraphicFramePr>
        <p:xfrm>
          <a:off x="6156325" y="3140075"/>
          <a:ext cx="414338" cy="330200"/>
        </p:xfrm>
        <a:graphic>
          <a:graphicData uri="http://schemas.openxmlformats.org/presentationml/2006/ole">
            <p:oleObj spid="_x0000_s5133" name="Ecuaţie" r:id="rId14" imgW="190440" imgH="152280" progId="Equation.3">
              <p:embed/>
            </p:oleObj>
          </a:graphicData>
        </a:graphic>
      </p:graphicFrame>
      <p:graphicFrame>
        <p:nvGraphicFramePr>
          <p:cNvPr id="2068" name="Object 20"/>
          <p:cNvGraphicFramePr>
            <a:graphicFrameLocks noChangeAspect="1"/>
          </p:cNvGraphicFramePr>
          <p:nvPr/>
        </p:nvGraphicFramePr>
        <p:xfrm>
          <a:off x="6635750" y="2852738"/>
          <a:ext cx="1681163" cy="1366837"/>
        </p:xfrm>
        <a:graphic>
          <a:graphicData uri="http://schemas.openxmlformats.org/presentationml/2006/ole">
            <p:oleObj spid="_x0000_s5134" name="Ecuaţie" r:id="rId15" imgW="761760" imgH="622080" progId="Equation.3">
              <p:embed/>
            </p:oleObj>
          </a:graphicData>
        </a:graphic>
      </p:graphicFrame>
      <p:graphicFrame>
        <p:nvGraphicFramePr>
          <p:cNvPr id="2069" name="Object 21"/>
          <p:cNvGraphicFramePr>
            <a:graphicFrameLocks noChangeAspect="1"/>
          </p:cNvGraphicFramePr>
          <p:nvPr/>
        </p:nvGraphicFramePr>
        <p:xfrm>
          <a:off x="4067175" y="1920875"/>
          <a:ext cx="414338" cy="330200"/>
        </p:xfrm>
        <a:graphic>
          <a:graphicData uri="http://schemas.openxmlformats.org/presentationml/2006/ole">
            <p:oleObj spid="_x0000_s5135" name="Ecuaţie" r:id="rId16" imgW="190440" imgH="152280" progId="Equation.3">
              <p:embed/>
            </p:oleObj>
          </a:graphicData>
        </a:graphic>
      </p:graphicFrame>
      <p:graphicFrame>
        <p:nvGraphicFramePr>
          <p:cNvPr id="2070" name="Object 22"/>
          <p:cNvGraphicFramePr>
            <a:graphicFrameLocks noChangeAspect="1"/>
          </p:cNvGraphicFramePr>
          <p:nvPr/>
        </p:nvGraphicFramePr>
        <p:xfrm>
          <a:off x="2268538" y="5157788"/>
          <a:ext cx="414337" cy="330200"/>
        </p:xfrm>
        <a:graphic>
          <a:graphicData uri="http://schemas.openxmlformats.org/presentationml/2006/ole">
            <p:oleObj spid="_x0000_s5136" name="Ecuaţie" r:id="rId17" imgW="190440" imgH="152280" progId="Equation.3">
              <p:embed/>
            </p:oleObj>
          </a:graphicData>
        </a:graphic>
      </p:graphicFrame>
      <p:graphicFrame>
        <p:nvGraphicFramePr>
          <p:cNvPr id="2071" name="Object 23"/>
          <p:cNvGraphicFramePr>
            <a:graphicFrameLocks noChangeAspect="1"/>
          </p:cNvGraphicFramePr>
          <p:nvPr/>
        </p:nvGraphicFramePr>
        <p:xfrm>
          <a:off x="2898775" y="4794250"/>
          <a:ext cx="2249488" cy="1473200"/>
        </p:xfrm>
        <a:graphic>
          <a:graphicData uri="http://schemas.openxmlformats.org/presentationml/2006/ole">
            <p:oleObj spid="_x0000_s5137" name="Ecuaţie" r:id="rId18" imgW="1002960" imgH="660240" progId="Equation.3">
              <p:embed/>
            </p:oleObj>
          </a:graphicData>
        </a:graphic>
      </p:graphicFrame>
      <p:sp>
        <p:nvSpPr>
          <p:cNvPr id="2072" name="Line 24"/>
          <p:cNvSpPr>
            <a:spLocks noChangeShapeType="1"/>
          </p:cNvSpPr>
          <p:nvPr/>
        </p:nvSpPr>
        <p:spPr bwMode="auto">
          <a:xfrm flipV="1">
            <a:off x="3468688" y="5629275"/>
            <a:ext cx="455612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 flipV="1">
            <a:off x="4264025" y="4794250"/>
            <a:ext cx="379413" cy="41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graphicFrame>
        <p:nvGraphicFramePr>
          <p:cNvPr id="2074" name="Object 26"/>
          <p:cNvGraphicFramePr>
            <a:graphicFrameLocks noChangeAspect="1"/>
          </p:cNvGraphicFramePr>
          <p:nvPr/>
        </p:nvGraphicFramePr>
        <p:xfrm>
          <a:off x="5362575" y="5114925"/>
          <a:ext cx="414338" cy="330200"/>
        </p:xfrm>
        <a:graphic>
          <a:graphicData uri="http://schemas.openxmlformats.org/presentationml/2006/ole">
            <p:oleObj spid="_x0000_s5138" name="Ecuaţie" r:id="rId19" imgW="190440" imgH="152280" progId="Equation.3">
              <p:embed/>
            </p:oleObj>
          </a:graphicData>
        </a:graphic>
      </p:graphicFrame>
      <p:graphicFrame>
        <p:nvGraphicFramePr>
          <p:cNvPr id="2075" name="Object 27"/>
          <p:cNvGraphicFramePr>
            <a:graphicFrameLocks noChangeAspect="1"/>
          </p:cNvGraphicFramePr>
          <p:nvPr/>
        </p:nvGraphicFramePr>
        <p:xfrm>
          <a:off x="5751513" y="4797425"/>
          <a:ext cx="3087687" cy="1447800"/>
        </p:xfrm>
        <a:graphic>
          <a:graphicData uri="http://schemas.openxmlformats.org/presentationml/2006/ole">
            <p:oleObj spid="_x0000_s5139" name="Ecuaţie" r:id="rId20" imgW="1320480" imgH="622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animBg="1"/>
      <p:bldP spid="2064" grpId="0" animBg="1"/>
      <p:bldP spid="2072" grpId="0" animBg="1"/>
      <p:bldP spid="207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327025" y="1296988"/>
          <a:ext cx="523875" cy="415925"/>
        </p:xfrm>
        <a:graphic>
          <a:graphicData uri="http://schemas.openxmlformats.org/presentationml/2006/ole">
            <p:oleObj spid="_x0000_s6146" name="Ecuaţie" r:id="rId3" imgW="190440" imgH="152280" progId="Equation.3">
              <p:embed/>
            </p:oleObj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1039813" y="687388"/>
          <a:ext cx="5187950" cy="1589087"/>
        </p:xfrm>
        <a:graphic>
          <a:graphicData uri="http://schemas.openxmlformats.org/presentationml/2006/ole">
            <p:oleObj spid="_x0000_s6147" name="Ecuaţie" r:id="rId4" imgW="2476440" imgH="761760" progId="Equation.3">
              <p:embed/>
            </p:oleObj>
          </a:graphicData>
        </a:graphic>
      </p:graphicFrame>
      <p:sp>
        <p:nvSpPr>
          <p:cNvPr id="15366" name="Line 6"/>
          <p:cNvSpPr>
            <a:spLocks noChangeShapeType="1"/>
          </p:cNvSpPr>
          <p:nvPr/>
        </p:nvSpPr>
        <p:spPr bwMode="auto">
          <a:xfrm flipV="1">
            <a:off x="3200400" y="1550988"/>
            <a:ext cx="431800" cy="612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V="1">
            <a:off x="5143500" y="1479550"/>
            <a:ext cx="420688" cy="700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V="1">
            <a:off x="2047875" y="1550988"/>
            <a:ext cx="576263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V="1">
            <a:off x="3271838" y="687388"/>
            <a:ext cx="5048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V="1">
            <a:off x="4711700" y="758825"/>
            <a:ext cx="50482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395288" y="2852738"/>
          <a:ext cx="414337" cy="330200"/>
        </p:xfrm>
        <a:graphic>
          <a:graphicData uri="http://schemas.openxmlformats.org/presentationml/2006/ole">
            <p:oleObj spid="_x0000_s6148" name="Ecuaţie" r:id="rId5" imgW="190440" imgH="152280" progId="Equation.3">
              <p:embed/>
            </p:oleObj>
          </a:graphicData>
        </a:graphic>
      </p:graphicFrame>
      <p:graphicFrame>
        <p:nvGraphicFramePr>
          <p:cNvPr id="15372" name="Object 12"/>
          <p:cNvGraphicFramePr>
            <a:graphicFrameLocks noChangeAspect="1"/>
          </p:cNvGraphicFramePr>
          <p:nvPr/>
        </p:nvGraphicFramePr>
        <p:xfrm>
          <a:off x="1187450" y="2492375"/>
          <a:ext cx="1800225" cy="1009650"/>
        </p:xfrm>
        <a:graphic>
          <a:graphicData uri="http://schemas.openxmlformats.org/presentationml/2006/ole">
            <p:oleObj spid="_x0000_s6149" name="Ecuaţie" r:id="rId6" imgW="6984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  <p:bldP spid="15367" grpId="0" animBg="1"/>
      <p:bldP spid="15368" grpId="0" animBg="1"/>
      <p:bldP spid="15369" grpId="0" animBg="1"/>
      <p:bldP spid="153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76238" y="903288"/>
            <a:ext cx="848469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Un camion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de la A la B cu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viteza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=60km/h,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înapoi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cu</a:t>
            </a:r>
          </a:p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viteza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=40km/h. Care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fost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viteza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medie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camionului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84213" y="1714500"/>
            <a:ext cx="7658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0"/>
              <a:t>(Problme de fizi</a:t>
            </a:r>
            <a:r>
              <a:rPr lang="ro-RO" sz="1200" b="0"/>
              <a:t>ă</a:t>
            </a:r>
            <a:r>
              <a:rPr lang="en-US" sz="1200" b="0"/>
              <a:t> pentru clasele IX-X-D. Manda, M. Sandu, L. Georgescu, N. Grabovschi-EDP, Bucure</a:t>
            </a:r>
            <a:r>
              <a:rPr lang="ro-RO" sz="1200" b="0"/>
              <a:t>ş</a:t>
            </a:r>
            <a:r>
              <a:rPr lang="en-US" sz="1200" b="0"/>
              <a:t>ti,1983)</a:t>
            </a:r>
            <a:endParaRPr lang="ro-RO" sz="1200" b="0"/>
          </a:p>
        </p:txBody>
      </p:sp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488950" y="2246313"/>
          <a:ext cx="1706563" cy="452437"/>
        </p:xfrm>
        <a:graphic>
          <a:graphicData uri="http://schemas.openxmlformats.org/presentationml/2006/ole">
            <p:oleObj spid="_x0000_s7170" name="Ecuaţie" r:id="rId3" imgW="812520" imgH="215640" progId="Equation.3">
              <p:embed/>
            </p:oleObj>
          </a:graphicData>
        </a:graphic>
      </p:graphicFrame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534988" y="2781300"/>
          <a:ext cx="1733550" cy="452438"/>
        </p:xfrm>
        <a:graphic>
          <a:graphicData uri="http://schemas.openxmlformats.org/presentationml/2006/ole">
            <p:oleObj spid="_x0000_s7171" name="Ecuaţie" r:id="rId4" imgW="825480" imgH="215640" progId="Equation.3">
              <p:embed/>
            </p:oleObj>
          </a:graphicData>
        </a:graphic>
      </p:graphicFrame>
      <p:graphicFrame>
        <p:nvGraphicFramePr>
          <p:cNvPr id="13321" name="Object 9"/>
          <p:cNvGraphicFramePr>
            <a:graphicFrameLocks noChangeAspect="1"/>
          </p:cNvGraphicFramePr>
          <p:nvPr/>
        </p:nvGraphicFramePr>
        <p:xfrm>
          <a:off x="549275" y="3284538"/>
          <a:ext cx="854075" cy="479425"/>
        </p:xfrm>
        <a:graphic>
          <a:graphicData uri="http://schemas.openxmlformats.org/presentationml/2006/ole">
            <p:oleObj spid="_x0000_s7172" name="Ecuaţie" r:id="rId5" imgW="406080" imgH="228600" progId="Equation.3">
              <p:embed/>
            </p:oleObj>
          </a:graphicData>
        </a:graphic>
      </p:graphicFrame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2411413" y="2133600"/>
            <a:ext cx="0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graphicFrame>
        <p:nvGraphicFramePr>
          <p:cNvPr id="13323" name="Object 11"/>
          <p:cNvGraphicFramePr>
            <a:graphicFrameLocks noChangeAspect="1"/>
          </p:cNvGraphicFramePr>
          <p:nvPr/>
        </p:nvGraphicFramePr>
        <p:xfrm>
          <a:off x="2765425" y="2139950"/>
          <a:ext cx="3175000" cy="1144588"/>
        </p:xfrm>
        <a:graphic>
          <a:graphicData uri="http://schemas.openxmlformats.org/presentationml/2006/ole">
            <p:oleObj spid="_x0000_s7173" name="Ecuaţie" r:id="rId6" imgW="1193760" imgH="431640" progId="Equation.3">
              <p:embed/>
            </p:oleObj>
          </a:graphicData>
        </a:graphic>
      </p:graphicFrame>
      <p:graphicFrame>
        <p:nvGraphicFramePr>
          <p:cNvPr id="13324" name="Object 12"/>
          <p:cNvGraphicFramePr>
            <a:graphicFrameLocks noChangeAspect="1"/>
          </p:cNvGraphicFramePr>
          <p:nvPr/>
        </p:nvGraphicFramePr>
        <p:xfrm>
          <a:off x="2803525" y="3549650"/>
          <a:ext cx="4289425" cy="1751013"/>
        </p:xfrm>
        <a:graphic>
          <a:graphicData uri="http://schemas.openxmlformats.org/presentationml/2006/ole">
            <p:oleObj spid="_x0000_s7174" name="Ecuaţie" r:id="rId7" imgW="1612800" imgH="660240" progId="Equation.3">
              <p:embed/>
            </p:oleObj>
          </a:graphicData>
        </a:graphic>
      </p:graphicFrame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5219700" y="4437063"/>
            <a:ext cx="3603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6156325" y="3573463"/>
            <a:ext cx="287338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  <p:bldP spid="13322" grpId="0" animBg="1"/>
      <p:bldP spid="13325" grpId="0" animBg="1"/>
      <p:bldP spid="133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468313" y="260350"/>
          <a:ext cx="5065712" cy="2020888"/>
        </p:xfrm>
        <a:graphic>
          <a:graphicData uri="http://schemas.openxmlformats.org/presentationml/2006/ole">
            <p:oleObj spid="_x0000_s8194" name="Ecuaţie" r:id="rId3" imgW="1904760" imgH="761760" progId="Equation.3">
              <p:embed/>
            </p:oleObj>
          </a:graphicData>
        </a:graphic>
      </p:graphicFrame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4067175" y="1341438"/>
            <a:ext cx="72072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4787900" y="188913"/>
            <a:ext cx="720725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o-RO"/>
          </a:p>
        </p:txBody>
      </p:sp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539750" y="2492375"/>
          <a:ext cx="1924050" cy="1044575"/>
        </p:xfrm>
        <a:graphic>
          <a:graphicData uri="http://schemas.openxmlformats.org/presentationml/2006/ole">
            <p:oleObj spid="_x0000_s8195" name="Ecuaţie" r:id="rId4" imgW="7236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nimBg="1"/>
      <p:bldP spid="14342" grpId="0" animBg="1"/>
    </p:bldLst>
  </p:timing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308</Words>
  <PresentationFormat>Expunere pe ecran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Temă</vt:lpstr>
      </vt:variant>
      <vt:variant>
        <vt:i4>1</vt:i4>
      </vt:variant>
      <vt:variant>
        <vt:lpstr>Servere OLE încorporate</vt:lpstr>
      </vt:variant>
      <vt:variant>
        <vt:i4>1</vt:i4>
      </vt:variant>
      <vt:variant>
        <vt:lpstr>Titluri diapozitive</vt:lpstr>
      </vt:variant>
      <vt:variant>
        <vt:i4>8</vt:i4>
      </vt:variant>
    </vt:vector>
  </HeadingPairs>
  <TitlesOfParts>
    <vt:vector size="10" baseType="lpstr">
      <vt:lpstr>Temă Office</vt:lpstr>
      <vt:lpstr>Ecuaţie</vt:lpstr>
      <vt:lpstr>Diapozitivul 1</vt:lpstr>
      <vt:lpstr>Diapozitivul 2</vt:lpstr>
      <vt:lpstr>Diapozitivul 3</vt:lpstr>
      <vt:lpstr>Diapozitivul 4</vt:lpstr>
      <vt:lpstr>Diapozitivul 5</vt:lpstr>
      <vt:lpstr>Diapozitivul 6</vt:lpstr>
      <vt:lpstr>Diapozitivul 7</vt:lpstr>
      <vt:lpstr>Diapozitivul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Diapozitivul 1</dc:title>
  <dc:creator>S08Nr16</dc:creator>
  <cp:lastModifiedBy>S08Nr16</cp:lastModifiedBy>
  <cp:revision>2</cp:revision>
  <dcterms:created xsi:type="dcterms:W3CDTF">2016-01-18T06:24:11Z</dcterms:created>
  <dcterms:modified xsi:type="dcterms:W3CDTF">2016-01-18T06:41:35Z</dcterms:modified>
</cp:coreProperties>
</file>