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unghi drep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grpSp>
        <p:nvGrpSpPr>
          <p:cNvPr id="2" name="Grupar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ă liberă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ă liberă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ă liberă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drep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dirty="0" smtClean="0"/>
              <a:t>Faceți clic pentru a edita stilurile de text Coordonator</a:t>
            </a:r>
          </a:p>
          <a:p>
            <a:pPr lvl="1" eaLnBrk="1" latinLnBrk="0" hangingPunct="1"/>
            <a:r>
              <a:rPr lang="ro-RO" dirty="0" smtClean="0"/>
              <a:t>Al doilea nivel</a:t>
            </a:r>
          </a:p>
          <a:p>
            <a:pPr lvl="2" eaLnBrk="1" latinLnBrk="0" hangingPunct="1"/>
            <a:r>
              <a:rPr lang="ro-RO" dirty="0" smtClean="0"/>
              <a:t>Al treilea nivel</a:t>
            </a:r>
          </a:p>
          <a:p>
            <a:pPr lvl="3" eaLnBrk="1" latinLnBrk="0" hangingPunct="1"/>
            <a:r>
              <a:rPr lang="ro-RO" dirty="0" smtClean="0"/>
              <a:t>Al patrulea nivel</a:t>
            </a:r>
          </a:p>
          <a:p>
            <a:pPr lvl="4" eaLnBrk="1" latinLnBrk="0" hangingPunct="1"/>
            <a:r>
              <a:rPr lang="ro-RO" dirty="0" smtClean="0"/>
              <a:t>Al cincilea nivel</a:t>
            </a:r>
            <a:endParaRPr kumimoji="0" lang="en-US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itlu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În zigzag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În zigzag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itlu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ă liberă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unghi drep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drep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În zigzag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În zigzag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ă liberă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ă liberă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unghi drep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drep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stituent titl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0" name="Substituent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894C5C-7ACB-4621-8455-5AE5B6D22F32}" type="datetimeFigureOut">
              <a:rPr lang="ro-RO" smtClean="0"/>
              <a:pPr/>
              <a:t>04.06.2013</a:t>
            </a:fld>
            <a:endParaRPr lang="ro-RO"/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1927BE-E45F-496D-B78D-B0643A150654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Motoare termice.</a:t>
            </a:r>
            <a:br>
              <a:rPr lang="ro-RO" dirty="0" smtClean="0"/>
            </a:br>
            <a:r>
              <a:rPr lang="ro-RO" dirty="0" smtClean="0"/>
              <a:t>Motorul în patru timpi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i="1" dirty="0" smtClean="0"/>
              <a:t>Prof. Andreea Jurca</a:t>
            </a:r>
            <a:endParaRPr lang="ro-RO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Timpul 3: </a:t>
            </a:r>
            <a:r>
              <a:rPr lang="ro-RO" i="1" dirty="0" smtClean="0"/>
              <a:t>Aprinderea</a:t>
            </a:r>
            <a:r>
              <a:rPr lang="ro-RO" dirty="0" smtClean="0"/>
              <a:t> şi </a:t>
            </a:r>
            <a:r>
              <a:rPr lang="ro-RO" i="1" dirty="0" smtClean="0"/>
              <a:t>detenta</a:t>
            </a:r>
            <a:endParaRPr lang="ro-RO" i="1" dirty="0"/>
          </a:p>
        </p:txBody>
      </p:sp>
      <p:sp>
        <p:nvSpPr>
          <p:cNvPr id="4" name="Substituent conținut 1"/>
          <p:cNvSpPr txBox="1">
            <a:spLocks/>
          </p:cNvSpPr>
          <p:nvPr/>
        </p:nvSpPr>
        <p:spPr>
          <a:xfrm>
            <a:off x="-32" y="1928802"/>
            <a:ext cx="4572032" cy="35784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o-RO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Supapele A şi E sunt închise;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o-RO" sz="2700" dirty="0" smtClean="0"/>
              <a:t>Bujia produce scânteia şi amestecul carburant arde, producând coborârea pistonului;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o-RO" sz="2700" dirty="0" smtClean="0"/>
              <a:t>Acesta este </a:t>
            </a:r>
            <a:r>
              <a:rPr lang="ro-RO" sz="2700" b="1" dirty="0" smtClean="0"/>
              <a:t>timpul motor</a:t>
            </a:r>
            <a:r>
              <a:rPr lang="ro-RO" sz="2700" dirty="0" smtClean="0"/>
              <a:t> în care se produce lucru mecanic.</a:t>
            </a:r>
            <a:endParaRPr lang="ro-RO" sz="2700" b="1" dirty="0" smtClean="0"/>
          </a:p>
        </p:txBody>
      </p:sp>
      <p:pic>
        <p:nvPicPr>
          <p:cNvPr id="5" name="Imagine 4" descr="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119" y="1428736"/>
            <a:ext cx="4527881" cy="50720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Tipmpul</a:t>
            </a:r>
            <a:r>
              <a:rPr lang="ro-RO" dirty="0" smtClean="0"/>
              <a:t> 4: </a:t>
            </a:r>
            <a:r>
              <a:rPr lang="ro-RO" i="1" dirty="0" smtClean="0"/>
              <a:t>Evacuarea</a:t>
            </a:r>
            <a:endParaRPr lang="ro-RO" i="1" dirty="0"/>
          </a:p>
        </p:txBody>
      </p:sp>
      <p:sp>
        <p:nvSpPr>
          <p:cNvPr id="4" name="Substituent conținut 1"/>
          <p:cNvSpPr txBox="1">
            <a:spLocks/>
          </p:cNvSpPr>
          <p:nvPr/>
        </p:nvSpPr>
        <p:spPr>
          <a:xfrm>
            <a:off x="-32" y="1928802"/>
            <a:ext cx="4572032" cy="35784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o-RO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Supapa E este deschisă;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o-RO" sz="2700" dirty="0" smtClean="0"/>
              <a:t>Pistonul urcă şi gazele arse sunt evacuate prin ţeava de eşapament.</a:t>
            </a:r>
            <a:endParaRPr kumimoji="0" lang="ro-RO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ine 4" descr="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1428736"/>
            <a:ext cx="4643438" cy="514938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82660"/>
          </a:xfrm>
        </p:spPr>
        <p:txBody>
          <a:bodyPr>
            <a:normAutofit/>
          </a:bodyPr>
          <a:lstStyle/>
          <a:p>
            <a:r>
              <a:rPr lang="ro-RO" dirty="0" smtClean="0"/>
              <a:t>Funcţionarea motorului în 4 timpi</a:t>
            </a:r>
            <a:endParaRPr lang="ro-RO" dirty="0"/>
          </a:p>
        </p:txBody>
      </p:sp>
      <p:pic>
        <p:nvPicPr>
          <p:cNvPr id="4" name="Imagine 3" descr="4-Stroke-Engine-with-airflow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357298"/>
            <a:ext cx="3071462" cy="4643470"/>
          </a:xfrm>
          <a:prstGeom prst="rect">
            <a:avLst/>
          </a:prstGeom>
        </p:spPr>
      </p:pic>
      <p:pic>
        <p:nvPicPr>
          <p:cNvPr id="5" name="Picture 18" descr="Motor cu 4 pistoane in lini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32413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Randamentul motorului termic</a:t>
            </a:r>
            <a:endParaRPr lang="ro-RO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5357818" y="4143380"/>
          <a:ext cx="3219450" cy="438150"/>
        </p:xfrm>
        <a:graphic>
          <a:graphicData uri="http://schemas.openxmlformats.org/presentationml/2006/ole">
            <p:oleObj spid="_x0000_s1056" name="Ecuaţie" r:id="rId3" imgW="1612900" imgH="215900" progId="Equation.3">
              <p:embed/>
            </p:oleObj>
          </a:graphicData>
        </a:graphic>
      </p:graphicFrame>
      <p:graphicFrame>
        <p:nvGraphicFramePr>
          <p:cNvPr id="1055" name="Object 31"/>
          <p:cNvGraphicFramePr>
            <a:graphicFrameLocks noChangeAspect="1"/>
          </p:cNvGraphicFramePr>
          <p:nvPr/>
        </p:nvGraphicFramePr>
        <p:xfrm>
          <a:off x="5357818" y="4776800"/>
          <a:ext cx="2133600" cy="857250"/>
        </p:xfrm>
        <a:graphic>
          <a:graphicData uri="http://schemas.openxmlformats.org/presentationml/2006/ole">
            <p:oleObj spid="_x0000_s1055" name="Ecuaţie" r:id="rId4" imgW="1066800" imgH="431800" progId="Equation.3">
              <p:embed/>
            </p:oleObj>
          </a:graphicData>
        </a:graphic>
      </p:graphicFrame>
      <p:graphicFrame>
        <p:nvGraphicFramePr>
          <p:cNvPr id="1054" name="Object 30"/>
          <p:cNvGraphicFramePr>
            <a:graphicFrameLocks noChangeAspect="1"/>
          </p:cNvGraphicFramePr>
          <p:nvPr/>
        </p:nvGraphicFramePr>
        <p:xfrm>
          <a:off x="5661025" y="5848350"/>
          <a:ext cx="1239838" cy="438150"/>
        </p:xfrm>
        <a:graphic>
          <a:graphicData uri="http://schemas.openxmlformats.org/presentationml/2006/ole">
            <p:oleObj spid="_x0000_s1054" name="Ecuaţie" r:id="rId5" imgW="622080" imgH="215640" progId="Equation.3">
              <p:embed/>
            </p:oleObj>
          </a:graphicData>
        </a:graphic>
      </p:graphicFrame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362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pSp>
        <p:nvGrpSpPr>
          <p:cNvPr id="60" name="Grupare 59"/>
          <p:cNvGrpSpPr/>
          <p:nvPr/>
        </p:nvGrpSpPr>
        <p:grpSpPr>
          <a:xfrm>
            <a:off x="5214942" y="1500174"/>
            <a:ext cx="3571868" cy="1838326"/>
            <a:chOff x="5572132" y="1500174"/>
            <a:chExt cx="3571868" cy="1838326"/>
          </a:xfrm>
        </p:grpSpPr>
        <p:graphicFrame>
          <p:nvGraphicFramePr>
            <p:cNvPr id="1059" name="Object 35"/>
            <p:cNvGraphicFramePr>
              <a:graphicFrameLocks noChangeAspect="1"/>
            </p:cNvGraphicFramePr>
            <p:nvPr/>
          </p:nvGraphicFramePr>
          <p:xfrm>
            <a:off x="5572132" y="1500174"/>
            <a:ext cx="1314450" cy="476250"/>
          </p:xfrm>
          <a:graphic>
            <a:graphicData uri="http://schemas.openxmlformats.org/presentationml/2006/ole">
              <p:oleObj spid="_x0000_s1059" name="Ecuaţie" r:id="rId6" imgW="660113" imgH="241195" progId="Equation.3">
                <p:embed/>
              </p:oleObj>
            </a:graphicData>
          </a:graphic>
        </p:graphicFrame>
        <p:graphicFrame>
          <p:nvGraphicFramePr>
            <p:cNvPr id="1058" name="Object 34"/>
            <p:cNvGraphicFramePr>
              <a:graphicFrameLocks noChangeAspect="1"/>
            </p:cNvGraphicFramePr>
            <p:nvPr/>
          </p:nvGraphicFramePr>
          <p:xfrm>
            <a:off x="5572132" y="2195500"/>
            <a:ext cx="1295400" cy="457200"/>
          </p:xfrm>
          <a:graphic>
            <a:graphicData uri="http://schemas.openxmlformats.org/presentationml/2006/ole">
              <p:oleObj spid="_x0000_s1058" name="Ecuaţie" r:id="rId7" imgW="647700" imgH="228600" progId="Equation.3">
                <p:embed/>
              </p:oleObj>
            </a:graphicData>
          </a:graphic>
        </p:graphicFrame>
        <p:graphicFrame>
          <p:nvGraphicFramePr>
            <p:cNvPr id="1057" name="Object 33"/>
            <p:cNvGraphicFramePr>
              <a:graphicFrameLocks noChangeAspect="1"/>
            </p:cNvGraphicFramePr>
            <p:nvPr/>
          </p:nvGraphicFramePr>
          <p:xfrm>
            <a:off x="5643570" y="2881300"/>
            <a:ext cx="1314450" cy="457200"/>
          </p:xfrm>
          <a:graphic>
            <a:graphicData uri="http://schemas.openxmlformats.org/presentationml/2006/ole">
              <p:oleObj spid="_x0000_s1057" name="Ecuaţie" r:id="rId8" imgW="660400" imgH="228600" progId="Equation.3">
                <p:embed/>
              </p:oleObj>
            </a:graphicData>
          </a:graphic>
        </p:graphicFrame>
        <p:sp>
          <p:nvSpPr>
            <p:cNvPr id="47" name="CasetăText 46"/>
            <p:cNvSpPr txBox="1"/>
            <p:nvPr/>
          </p:nvSpPr>
          <p:spPr>
            <a:xfrm>
              <a:off x="6858016" y="1571612"/>
              <a:ext cx="2285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dirty="0" smtClean="0"/>
                <a:t>(</a:t>
              </a:r>
              <a:r>
                <a:rPr lang="ro-RO" sz="1400" dirty="0" smtClean="0"/>
                <a:t>de la combustibilul ce arde)</a:t>
              </a:r>
              <a:endParaRPr lang="ro-RO" sz="1400" dirty="0"/>
            </a:p>
          </p:txBody>
        </p:sp>
        <p:sp>
          <p:nvSpPr>
            <p:cNvPr id="48" name="CasetăText 47"/>
            <p:cNvSpPr txBox="1"/>
            <p:nvPr/>
          </p:nvSpPr>
          <p:spPr>
            <a:xfrm>
              <a:off x="6858016" y="2335405"/>
              <a:ext cx="2285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dirty="0" smtClean="0"/>
                <a:t>(aerului atmosferic)</a:t>
              </a:r>
              <a:endParaRPr lang="ro-RO" sz="1400" dirty="0"/>
            </a:p>
          </p:txBody>
        </p:sp>
      </p:grpSp>
      <p:grpSp>
        <p:nvGrpSpPr>
          <p:cNvPr id="59" name="Grupare 58"/>
          <p:cNvGrpSpPr/>
          <p:nvPr/>
        </p:nvGrpSpPr>
        <p:grpSpPr>
          <a:xfrm>
            <a:off x="480984" y="1714488"/>
            <a:ext cx="3090884" cy="3857652"/>
            <a:chOff x="480984" y="876282"/>
            <a:chExt cx="3483594" cy="4410106"/>
          </a:xfrm>
        </p:grpSpPr>
        <p:sp>
          <p:nvSpPr>
            <p:cNvPr id="49" name="Dreptunghi 48"/>
            <p:cNvSpPr/>
            <p:nvPr/>
          </p:nvSpPr>
          <p:spPr>
            <a:xfrm>
              <a:off x="500034" y="4643446"/>
              <a:ext cx="250033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600" dirty="0" smtClean="0"/>
                <a:t>Sursa caldă (combustibilul ce arde)</a:t>
              </a:r>
              <a:endParaRPr lang="ro-RO" sz="1600" dirty="0"/>
            </a:p>
          </p:txBody>
        </p:sp>
        <p:sp>
          <p:nvSpPr>
            <p:cNvPr id="50" name="Săgeată în sus 49"/>
            <p:cNvSpPr/>
            <p:nvPr/>
          </p:nvSpPr>
          <p:spPr>
            <a:xfrm>
              <a:off x="1071538" y="3703474"/>
              <a:ext cx="1357322" cy="9286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1" name="Săgeată în sus 50"/>
            <p:cNvSpPr/>
            <p:nvPr/>
          </p:nvSpPr>
          <p:spPr>
            <a:xfrm>
              <a:off x="1376340" y="1571612"/>
              <a:ext cx="714380" cy="9286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2" name="Săgeată în sus 51"/>
            <p:cNvSpPr/>
            <p:nvPr/>
          </p:nvSpPr>
          <p:spPr>
            <a:xfrm rot="10800000">
              <a:off x="2571736" y="2643181"/>
              <a:ext cx="714380" cy="928694"/>
            </a:xfrm>
            <a:prstGeom prst="upArrow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4" name="Oval 53"/>
            <p:cNvSpPr/>
            <p:nvPr/>
          </p:nvSpPr>
          <p:spPr>
            <a:xfrm>
              <a:off x="928662" y="2285992"/>
              <a:ext cx="1643074" cy="16430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b="1" dirty="0" smtClean="0">
                  <a:solidFill>
                    <a:schemeClr val="tx1"/>
                  </a:solidFill>
                </a:rPr>
                <a:t>Motorul</a:t>
              </a:r>
            </a:p>
            <a:p>
              <a:pPr algn="ctr"/>
              <a:r>
                <a:rPr lang="ro-RO" b="1" dirty="0" smtClean="0">
                  <a:solidFill>
                    <a:schemeClr val="tx1"/>
                  </a:solidFill>
                </a:rPr>
                <a:t>termic</a:t>
              </a:r>
              <a:endParaRPr lang="ro-RO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CasetăText 54"/>
            <p:cNvSpPr txBox="1"/>
            <p:nvPr/>
          </p:nvSpPr>
          <p:spPr>
            <a:xfrm>
              <a:off x="500034" y="39290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b="1" i="1" dirty="0" smtClean="0"/>
                <a:t>Q</a:t>
              </a:r>
              <a:r>
                <a:rPr lang="ro-RO" b="1" baseline="-25000" dirty="0" smtClean="0"/>
                <a:t>1</a:t>
              </a:r>
              <a:endParaRPr lang="ro-RO" b="1" dirty="0"/>
            </a:p>
          </p:txBody>
        </p:sp>
        <p:sp>
          <p:nvSpPr>
            <p:cNvPr id="56" name="Dreptunghi 55"/>
            <p:cNvSpPr/>
            <p:nvPr/>
          </p:nvSpPr>
          <p:spPr>
            <a:xfrm>
              <a:off x="480984" y="876282"/>
              <a:ext cx="250033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600" dirty="0" smtClean="0"/>
                <a:t>Sursa rece</a:t>
              </a:r>
            </a:p>
            <a:p>
              <a:pPr algn="ctr"/>
              <a:r>
                <a:rPr lang="ro-RO" sz="1600" dirty="0" smtClean="0"/>
                <a:t>(aerul atmosferic)</a:t>
              </a:r>
              <a:endParaRPr lang="ro-RO" sz="1600" dirty="0"/>
            </a:p>
          </p:txBody>
        </p:sp>
        <p:sp>
          <p:nvSpPr>
            <p:cNvPr id="57" name="CasetăText 56"/>
            <p:cNvSpPr txBox="1"/>
            <p:nvPr/>
          </p:nvSpPr>
          <p:spPr>
            <a:xfrm>
              <a:off x="500034" y="171448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b="1" i="1" dirty="0" smtClean="0"/>
                <a:t>Q</a:t>
              </a:r>
              <a:r>
                <a:rPr lang="ro-RO" b="1" baseline="-25000" dirty="0" smtClean="0"/>
                <a:t>2</a:t>
              </a:r>
              <a:endParaRPr lang="ro-RO" b="1" dirty="0"/>
            </a:p>
          </p:txBody>
        </p:sp>
        <p:sp>
          <p:nvSpPr>
            <p:cNvPr id="58" name="CasetăText 57"/>
            <p:cNvSpPr txBox="1"/>
            <p:nvPr/>
          </p:nvSpPr>
          <p:spPr>
            <a:xfrm>
              <a:off x="2786050" y="2357430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b="1" i="1" dirty="0" smtClean="0"/>
                <a:t>L = Q</a:t>
              </a:r>
              <a:r>
                <a:rPr lang="ro-RO" b="1" baseline="-25000" dirty="0" smtClean="0"/>
                <a:t>1 </a:t>
              </a:r>
              <a:r>
                <a:rPr lang="ro-RO" b="1" dirty="0" smtClean="0"/>
                <a:t>– </a:t>
              </a:r>
              <a:r>
                <a:rPr lang="ro-RO" b="1" i="1" dirty="0" smtClean="0"/>
                <a:t>Q</a:t>
              </a:r>
              <a:r>
                <a:rPr lang="ro-RO" b="1" baseline="-25000" dirty="0" smtClean="0"/>
                <a:t>2</a:t>
              </a:r>
              <a:endParaRPr lang="ro-RO" b="1" dirty="0"/>
            </a:p>
          </p:txBody>
        </p:sp>
      </p:grp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3" name="CasetăText 62"/>
          <p:cNvSpPr txBox="1"/>
          <p:nvPr/>
        </p:nvSpPr>
        <p:spPr>
          <a:xfrm>
            <a:off x="4357686" y="420267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Obs.:</a:t>
            </a:r>
            <a:endParaRPr lang="ro-RO" sz="2000" b="1" dirty="0"/>
          </a:p>
        </p:txBody>
      </p:sp>
      <p:sp>
        <p:nvSpPr>
          <p:cNvPr id="64" name="CasetăText 63"/>
          <p:cNvSpPr txBox="1"/>
          <p:nvPr/>
        </p:nvSpPr>
        <p:spPr>
          <a:xfrm>
            <a:off x="4357686" y="495771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Def.:</a:t>
            </a:r>
            <a:endParaRPr lang="ro-RO" sz="2000" b="1" dirty="0"/>
          </a:p>
        </p:txBody>
      </p:sp>
      <p:sp>
        <p:nvSpPr>
          <p:cNvPr id="65" name="CasetăText 64"/>
          <p:cNvSpPr txBox="1"/>
          <p:nvPr/>
        </p:nvSpPr>
        <p:spPr>
          <a:xfrm>
            <a:off x="4357686" y="588641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Obs.:</a:t>
            </a:r>
            <a:endParaRPr lang="ro-RO" sz="2000" b="1" dirty="0"/>
          </a:p>
        </p:txBody>
      </p:sp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7000892" y="5857892"/>
          <a:ext cx="658813" cy="412750"/>
        </p:xfrm>
        <a:graphic>
          <a:graphicData uri="http://schemas.openxmlformats.org/presentationml/2006/ole">
            <p:oleObj spid="_x0000_s1068" name="Ecuaţie" r:id="rId9" imgW="330120" imgH="20304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66928" indent="-457200">
              <a:buSzPct val="100000"/>
              <a:buFont typeface="+mj-lt"/>
              <a:buAutoNum type="arabicPeriod"/>
            </a:pPr>
            <a:r>
              <a:rPr lang="en-US" sz="2400" dirty="0" err="1" smtClean="0"/>
              <a:t>Explica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 err="1" smtClean="0"/>
              <a:t>cuvintele</a:t>
            </a:r>
            <a:r>
              <a:rPr lang="en-US" sz="2400" dirty="0" smtClean="0"/>
              <a:t> </a:t>
            </a:r>
            <a:r>
              <a:rPr lang="en-US" sz="2400" dirty="0" err="1" smtClean="0"/>
              <a:t>voastre</a:t>
            </a:r>
            <a:r>
              <a:rPr lang="en-US" sz="2400" dirty="0" smtClean="0"/>
              <a:t>: </a:t>
            </a:r>
            <a:r>
              <a:rPr lang="en-US" sz="2400" dirty="0" err="1" smtClean="0"/>
              <a:t>Ce</a:t>
            </a:r>
            <a:r>
              <a:rPr lang="en-US" sz="2400" dirty="0" smtClean="0"/>
              <a:t> e un motor </a:t>
            </a:r>
            <a:r>
              <a:rPr lang="en-US" sz="2400" dirty="0" err="1" smtClean="0"/>
              <a:t>termic</a:t>
            </a:r>
            <a:r>
              <a:rPr lang="en-US" sz="2400" dirty="0" smtClean="0"/>
              <a:t>?</a:t>
            </a:r>
            <a:endParaRPr lang="ro-RO" sz="2400" dirty="0" smtClean="0"/>
          </a:p>
          <a:p>
            <a:pPr marL="566928" indent="-457200">
              <a:buSzPct val="100000"/>
              <a:buFont typeface="+mj-lt"/>
              <a:buAutoNum type="arabicPeriod"/>
            </a:pPr>
            <a:r>
              <a:rPr lang="ro-RO" sz="2400" dirty="0" smtClean="0"/>
              <a:t>Precizaţi tipuri de motoare termice.</a:t>
            </a:r>
          </a:p>
          <a:p>
            <a:pPr marL="566928" indent="-457200">
              <a:buSzPct val="100000"/>
              <a:buFont typeface="+mj-lt"/>
              <a:buAutoNum type="arabicPeriod"/>
            </a:pPr>
            <a:r>
              <a:rPr lang="ro-RO" sz="2400" dirty="0" smtClean="0"/>
              <a:t>Cum se </a:t>
            </a:r>
            <a:r>
              <a:rPr lang="ro-RO" sz="2400" dirty="0" smtClean="0"/>
              <a:t>numeşte </a:t>
            </a:r>
            <a:r>
              <a:rPr lang="ro-RO" sz="2400" dirty="0" smtClean="0"/>
              <a:t>sistemul ce </a:t>
            </a:r>
            <a:r>
              <a:rPr lang="ro-RO" sz="2400" dirty="0" smtClean="0"/>
              <a:t>transformă </a:t>
            </a:r>
            <a:r>
              <a:rPr lang="ro-RO" sz="2400" dirty="0" smtClean="0"/>
              <a:t>mişcarea </a:t>
            </a:r>
            <a:r>
              <a:rPr lang="ro-RO" sz="2400" dirty="0" smtClean="0"/>
              <a:t>liniară </a:t>
            </a:r>
            <a:r>
              <a:rPr lang="ro-RO" sz="2400" dirty="0" smtClean="0"/>
              <a:t>în mişcare de rotaţie</a:t>
            </a:r>
            <a:r>
              <a:rPr lang="ro-RO" sz="2400" dirty="0" smtClean="0"/>
              <a:t>?</a:t>
            </a:r>
          </a:p>
          <a:p>
            <a:pPr marL="566928" indent="-457200">
              <a:buSzPct val="100000"/>
              <a:buFont typeface="+mj-lt"/>
              <a:buAutoNum type="arabicPeriod"/>
            </a:pPr>
            <a:r>
              <a:rPr lang="en-US" sz="2400" dirty="0" err="1" smtClean="0"/>
              <a:t>Explica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de </a:t>
            </a:r>
            <a:r>
              <a:rPr lang="en-US" sz="2400" dirty="0" err="1" smtClean="0"/>
              <a:t>ce</a:t>
            </a:r>
            <a:r>
              <a:rPr lang="en-US" sz="2400" dirty="0" smtClean="0"/>
              <a:t> un motor </a:t>
            </a:r>
            <a:r>
              <a:rPr lang="en-US" sz="2400" dirty="0" err="1" smtClean="0"/>
              <a:t>termic</a:t>
            </a:r>
            <a:r>
              <a:rPr lang="en-US" sz="2400" dirty="0" smtClean="0"/>
              <a:t> nu </a:t>
            </a:r>
            <a:r>
              <a:rPr lang="en-US" sz="2400" dirty="0" err="1" smtClean="0"/>
              <a:t>poate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 err="1" smtClean="0"/>
              <a:t>lucru</a:t>
            </a:r>
            <a:r>
              <a:rPr lang="en-US" sz="2400" dirty="0" smtClean="0"/>
              <a:t> </a:t>
            </a:r>
            <a:r>
              <a:rPr lang="en-US" sz="2400" dirty="0" err="1" smtClean="0"/>
              <a:t>mecanic</a:t>
            </a:r>
            <a:r>
              <a:rPr lang="en-US" sz="2400" dirty="0" smtClean="0"/>
              <a:t> </a:t>
            </a:r>
            <a:r>
              <a:rPr lang="en-US" sz="2400" dirty="0" err="1" smtClean="0"/>
              <a:t>util</a:t>
            </a:r>
            <a:r>
              <a:rPr lang="en-US" sz="2400" dirty="0" smtClean="0"/>
              <a:t> </a:t>
            </a:r>
            <a:r>
              <a:rPr lang="en-US" sz="2400" dirty="0" err="1" smtClean="0"/>
              <a:t>toat</a:t>
            </a:r>
            <a:r>
              <a:rPr lang="ro-RO" sz="2400" dirty="0" smtClean="0"/>
              <a:t>ă</a:t>
            </a:r>
            <a:r>
              <a:rPr lang="en-US" sz="2400" dirty="0" smtClean="0"/>
              <a:t> c</a:t>
            </a:r>
            <a:r>
              <a:rPr lang="ro-RO" sz="2400" dirty="0" smtClean="0"/>
              <a:t>ă</a:t>
            </a:r>
            <a:r>
              <a:rPr lang="en-US" sz="2400" dirty="0" err="1" smtClean="0"/>
              <a:t>ldura</a:t>
            </a:r>
            <a:r>
              <a:rPr lang="en-US" sz="2400" dirty="0" smtClean="0"/>
              <a:t> ob</a:t>
            </a:r>
            <a:r>
              <a:rPr lang="ro-RO" sz="2400" dirty="0" smtClean="0"/>
              <a:t>ţ</a:t>
            </a:r>
            <a:r>
              <a:rPr lang="en-US" sz="2400" dirty="0" err="1" smtClean="0"/>
              <a:t>inut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ardere</a:t>
            </a:r>
            <a:r>
              <a:rPr lang="en-US" sz="2400" dirty="0" smtClean="0"/>
              <a:t>?</a:t>
            </a:r>
            <a:endParaRPr lang="ro-RO" sz="2400" dirty="0" smtClean="0"/>
          </a:p>
          <a:p>
            <a:pPr marL="566928" indent="-457200">
              <a:buSzPct val="100000"/>
              <a:buFont typeface="+mj-lt"/>
              <a:buAutoNum type="arabicPeriod"/>
            </a:pP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unitate</a:t>
            </a:r>
            <a:r>
              <a:rPr lang="en-US" sz="2400" dirty="0" smtClean="0"/>
              <a:t> de </a:t>
            </a:r>
            <a:r>
              <a:rPr lang="en-US" sz="2400" dirty="0" smtClean="0"/>
              <a:t>m</a:t>
            </a:r>
            <a:r>
              <a:rPr lang="ro-RO" sz="2400" dirty="0" smtClean="0"/>
              <a:t>ă</a:t>
            </a:r>
            <a:r>
              <a:rPr lang="en-US" sz="2400" dirty="0" err="1" smtClean="0"/>
              <a:t>sur</a:t>
            </a:r>
            <a:r>
              <a:rPr lang="ro-RO" sz="2400" dirty="0" smtClean="0"/>
              <a:t>ă</a:t>
            </a:r>
            <a:r>
              <a:rPr lang="en-US" sz="2400" dirty="0" smtClean="0"/>
              <a:t> are </a:t>
            </a:r>
            <a:r>
              <a:rPr lang="en-US" sz="2400" dirty="0" err="1" smtClean="0"/>
              <a:t>randamentul</a:t>
            </a:r>
            <a:r>
              <a:rPr lang="en-US" sz="2400" dirty="0" smtClean="0"/>
              <a:t>? A) </a:t>
            </a:r>
            <a:r>
              <a:rPr lang="en-US" sz="2400" dirty="0" smtClean="0"/>
              <a:t>J/kg;  </a:t>
            </a:r>
            <a:r>
              <a:rPr lang="en-US" sz="2400" dirty="0" smtClean="0"/>
              <a:t>B) </a:t>
            </a:r>
            <a:r>
              <a:rPr lang="en-US" sz="2400" dirty="0" smtClean="0"/>
              <a:t>J;  </a:t>
            </a:r>
            <a:r>
              <a:rPr lang="en-US" sz="2400" dirty="0" smtClean="0"/>
              <a:t>C) </a:t>
            </a:r>
            <a:r>
              <a:rPr lang="en-US" sz="2400" dirty="0" smtClean="0"/>
              <a:t>kg;  </a:t>
            </a:r>
            <a:r>
              <a:rPr lang="en-US" sz="2400" dirty="0" smtClean="0"/>
              <a:t>D) nu </a:t>
            </a:r>
            <a:r>
              <a:rPr lang="en-US" sz="2400" dirty="0" smtClean="0"/>
              <a:t>are; </a:t>
            </a:r>
            <a:r>
              <a:rPr lang="en-US" sz="2400" dirty="0" smtClean="0"/>
              <a:t>E) </a:t>
            </a:r>
            <a:r>
              <a:rPr lang="en-US" sz="2400" dirty="0" err="1" smtClean="0"/>
              <a:t>calorii</a:t>
            </a:r>
            <a:r>
              <a:rPr lang="ro-RO" sz="2400" dirty="0" smtClean="0"/>
              <a:t>;</a:t>
            </a:r>
            <a:endParaRPr lang="en-US" sz="2400" dirty="0" smtClean="0"/>
          </a:p>
          <a:p>
            <a:pPr marL="566928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C</a:t>
            </a:r>
            <a:r>
              <a:rPr lang="ro-RO" sz="2400" dirty="0" smtClean="0"/>
              <a:t>â</a:t>
            </a:r>
            <a:r>
              <a:rPr lang="en-US" sz="2400" dirty="0" err="1" smtClean="0"/>
              <a:t>teva</a:t>
            </a:r>
            <a:r>
              <a:rPr lang="en-US" sz="2400" dirty="0" smtClean="0"/>
              <a:t> </a:t>
            </a:r>
            <a:r>
              <a:rPr lang="en-US" sz="2400" dirty="0" err="1" smtClean="0"/>
              <a:t>persoane</a:t>
            </a:r>
            <a:r>
              <a:rPr lang="en-US" sz="2400" dirty="0" smtClean="0"/>
              <a:t> au </a:t>
            </a:r>
            <a:r>
              <a:rPr lang="en-US" sz="2400" dirty="0" err="1" smtClean="0"/>
              <a:t>calculat</a:t>
            </a:r>
            <a:r>
              <a:rPr lang="en-US" sz="2400" dirty="0" smtClean="0"/>
              <a:t> </a:t>
            </a:r>
            <a:r>
              <a:rPr lang="en-US" sz="2400" dirty="0" err="1" smtClean="0"/>
              <a:t>randamentul</a:t>
            </a:r>
            <a:r>
              <a:rPr lang="en-US" sz="2400" dirty="0" smtClean="0"/>
              <a:t> </a:t>
            </a:r>
            <a:r>
              <a:rPr lang="en-US" sz="2400" dirty="0" err="1" smtClean="0"/>
              <a:t>unui</a:t>
            </a:r>
            <a:r>
              <a:rPr lang="en-US" sz="2400" dirty="0" smtClean="0"/>
              <a:t> </a:t>
            </a:r>
            <a:r>
              <a:rPr lang="en-US" sz="2400" dirty="0" err="1" smtClean="0"/>
              <a:t>automobil</a:t>
            </a:r>
            <a:r>
              <a:rPr lang="en-US" sz="2400" dirty="0" smtClean="0"/>
              <a:t> </a:t>
            </a:r>
            <a:r>
              <a:rPr lang="ro-RO" sz="2400" dirty="0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/>
              <a:t>au </a:t>
            </a:r>
            <a:r>
              <a:rPr lang="en-US" sz="2400" dirty="0" smtClean="0"/>
              <a:t>g</a:t>
            </a:r>
            <a:r>
              <a:rPr lang="ro-RO" sz="2400" dirty="0" smtClean="0"/>
              <a:t>ă</a:t>
            </a:r>
            <a:r>
              <a:rPr lang="en-US" sz="2400" dirty="0" smtClean="0"/>
              <a:t>sit </a:t>
            </a:r>
            <a:r>
              <a:rPr lang="en-US" sz="2400" dirty="0" err="1" smtClean="0"/>
              <a:t>rezultatele</a:t>
            </a:r>
            <a:r>
              <a:rPr lang="en-US" sz="2400" dirty="0" smtClean="0"/>
              <a:t>:  A) 1</a:t>
            </a:r>
            <a:r>
              <a:rPr lang="ro-RO" sz="2400" dirty="0" smtClean="0"/>
              <a:t>4</a:t>
            </a:r>
            <a:r>
              <a:rPr lang="en-US" sz="2400" dirty="0" smtClean="0"/>
              <a:t>0</a:t>
            </a:r>
            <a:r>
              <a:rPr lang="en-US" sz="2400" dirty="0" smtClean="0"/>
              <a:t>%;  </a:t>
            </a:r>
            <a:r>
              <a:rPr lang="en-US" sz="2400" dirty="0" smtClean="0"/>
              <a:t>B) 100</a:t>
            </a:r>
            <a:r>
              <a:rPr lang="en-US" sz="2400" dirty="0" smtClean="0"/>
              <a:t>%; C</a:t>
            </a:r>
            <a:r>
              <a:rPr lang="en-US" sz="2400" dirty="0" smtClean="0"/>
              <a:t>) </a:t>
            </a:r>
            <a:r>
              <a:rPr lang="ro-RO" sz="2400" dirty="0" smtClean="0"/>
              <a:t>40</a:t>
            </a:r>
            <a:r>
              <a:rPr lang="en-US" sz="2400" dirty="0" smtClean="0"/>
              <a:t>%; </a:t>
            </a:r>
            <a:r>
              <a:rPr lang="en-US" sz="2400" dirty="0" smtClean="0"/>
              <a:t>D) </a:t>
            </a:r>
            <a:r>
              <a:rPr lang="ro-RO" sz="2400" dirty="0" smtClean="0"/>
              <a:t>4</a:t>
            </a:r>
            <a:r>
              <a:rPr lang="en-US" sz="2400" dirty="0" smtClean="0"/>
              <a:t>25</a:t>
            </a:r>
            <a:r>
              <a:rPr lang="en-US" sz="2400" dirty="0" smtClean="0"/>
              <a:t>%. </a:t>
            </a:r>
            <a:r>
              <a:rPr lang="en-US" sz="2400" dirty="0" smtClean="0"/>
              <a:t>Care din </a:t>
            </a:r>
            <a:r>
              <a:rPr lang="en-US" sz="2400" dirty="0" err="1" smtClean="0"/>
              <a:t>ei</a:t>
            </a:r>
            <a:r>
              <a:rPr lang="en-US" sz="2400" dirty="0" smtClean="0"/>
              <a:t> a </a:t>
            </a:r>
            <a:r>
              <a:rPr lang="en-US" sz="2400" dirty="0" err="1" smtClean="0"/>
              <a:t>calculat</a:t>
            </a:r>
            <a:r>
              <a:rPr lang="en-US" sz="2400" dirty="0" smtClean="0"/>
              <a:t> </a:t>
            </a:r>
            <a:r>
              <a:rPr lang="en-US" sz="2400" dirty="0" err="1" smtClean="0"/>
              <a:t>corect</a:t>
            </a:r>
            <a:r>
              <a:rPr lang="en-US" sz="2400" dirty="0" smtClean="0"/>
              <a:t>? Cum v-a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dat</a:t>
            </a:r>
            <a:r>
              <a:rPr lang="en-US" sz="2400" dirty="0" smtClean="0"/>
              <a:t> </a:t>
            </a:r>
            <a:r>
              <a:rPr lang="en-US" sz="2400" dirty="0" err="1" smtClean="0"/>
              <a:t>seama</a:t>
            </a:r>
            <a:r>
              <a:rPr lang="en-US" sz="2400" dirty="0" smtClean="0"/>
              <a:t> c</a:t>
            </a:r>
            <a:r>
              <a:rPr lang="ro-RO" sz="2400" dirty="0" smtClean="0"/>
              <a:t>ă</a:t>
            </a:r>
            <a:r>
              <a:rPr lang="en-US" sz="2400" dirty="0" smtClean="0"/>
              <a:t> au </a:t>
            </a:r>
            <a:r>
              <a:rPr lang="en-US" sz="2400" dirty="0" err="1" smtClean="0"/>
              <a:t>gre</a:t>
            </a:r>
            <a:r>
              <a:rPr lang="ro-RO" sz="2400" dirty="0" smtClean="0"/>
              <a:t>ş</a:t>
            </a:r>
            <a:r>
              <a:rPr lang="en-US" sz="2400" dirty="0" smtClean="0"/>
              <a:t>it </a:t>
            </a:r>
            <a:r>
              <a:rPr lang="en-US" sz="2400" dirty="0" err="1" smtClean="0"/>
              <a:t>ceilal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?</a:t>
            </a: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Exerciţii</a:t>
            </a:r>
            <a:endParaRPr lang="ro-R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i="1" dirty="0" smtClean="0"/>
              <a:t>Definiţie</a:t>
            </a:r>
            <a:r>
              <a:rPr lang="ro-RO" dirty="0" smtClean="0"/>
              <a:t>: Sunt dispozitive ce transformă parţial căldura degajată prin arderea unui combustibil în lucru mecanic.</a:t>
            </a:r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r>
              <a:rPr lang="ro-RO" i="1" dirty="0" smtClean="0"/>
              <a:t>Clasificare</a:t>
            </a:r>
            <a:r>
              <a:rPr lang="ro-RO" dirty="0" smtClean="0"/>
              <a:t>:</a:t>
            </a:r>
          </a:p>
          <a:p>
            <a:r>
              <a:rPr lang="ro-RO" dirty="0" smtClean="0"/>
              <a:t>Motoare cu ardere externă (ex: locomotiva cu aburi, turbina cu aburi etc.);</a:t>
            </a:r>
          </a:p>
          <a:p>
            <a:r>
              <a:rPr lang="ro-RO" dirty="0" smtClean="0"/>
              <a:t>Motoare cu ardere internă (ex: cu aprindere prin scânteie – </a:t>
            </a:r>
            <a:r>
              <a:rPr lang="ro-RO" i="1" dirty="0" smtClean="0"/>
              <a:t>Otto</a:t>
            </a:r>
            <a:r>
              <a:rPr lang="ro-RO" dirty="0" smtClean="0"/>
              <a:t>, cu compresie – </a:t>
            </a:r>
            <a:r>
              <a:rPr lang="ro-RO" i="1" dirty="0" smtClean="0"/>
              <a:t>Diesel</a:t>
            </a:r>
            <a:r>
              <a:rPr lang="ro-RO" dirty="0" smtClean="0"/>
              <a:t>, cu reacţie etc.).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Motoare</a:t>
            </a:r>
            <a:r>
              <a:rPr lang="en-US" dirty="0" smtClean="0"/>
              <a:t> </a:t>
            </a:r>
            <a:r>
              <a:rPr lang="en-US" dirty="0" err="1" smtClean="0"/>
              <a:t>termice</a:t>
            </a:r>
            <a:endParaRPr lang="ro-R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85720" y="2571744"/>
            <a:ext cx="3714776" cy="2435415"/>
          </a:xfrm>
        </p:spPr>
        <p:txBody>
          <a:bodyPr/>
          <a:lstStyle/>
          <a:p>
            <a:pPr marL="0" indent="0">
              <a:buNone/>
            </a:pPr>
            <a:r>
              <a:rPr lang="ro-RO" sz="2400" i="1" dirty="0" smtClean="0"/>
              <a:t>T</a:t>
            </a:r>
            <a:r>
              <a:rPr lang="en-US" sz="2400" i="1" dirty="0" err="1" smtClean="0"/>
              <a:t>ransformă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energia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termică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aburului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în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lucru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mecanic</a:t>
            </a:r>
            <a:r>
              <a:rPr lang="en-US" sz="2400" i="1" dirty="0" smtClean="0"/>
              <a:t>.</a:t>
            </a:r>
            <a:endParaRPr lang="ro-RO" i="1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Motoare cu ardere externă</a:t>
            </a:r>
            <a:endParaRPr lang="ro-RO" dirty="0"/>
          </a:p>
        </p:txBody>
      </p:sp>
      <p:pic>
        <p:nvPicPr>
          <p:cNvPr id="6" name="Picture 5" descr="Steam_engine_in_ac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3025775"/>
          </a:xfrm>
          <a:prstGeom prst="rect">
            <a:avLst/>
          </a:prstGeom>
          <a:noFill/>
        </p:spPr>
      </p:pic>
      <p:pic>
        <p:nvPicPr>
          <p:cNvPr id="13314" name="Picture 2" descr="Steam En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62" y="3143248"/>
            <a:ext cx="4310061" cy="32325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Motoare cu ardere prin scânteie (</a:t>
            </a:r>
            <a:r>
              <a:rPr lang="ro-RO" i="1" dirty="0" smtClean="0"/>
              <a:t>Otto</a:t>
            </a:r>
            <a:r>
              <a:rPr lang="ro-RO" dirty="0" smtClean="0"/>
              <a:t>)</a:t>
            </a:r>
            <a:endParaRPr lang="ro-RO" dirty="0"/>
          </a:p>
        </p:txBody>
      </p:sp>
      <p:pic>
        <p:nvPicPr>
          <p:cNvPr id="6" name="Imagine 5" descr="eng_ot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3116"/>
            <a:ext cx="3845351" cy="2313339"/>
          </a:xfrm>
          <a:prstGeom prst="rect">
            <a:avLst/>
          </a:prstGeom>
        </p:spPr>
      </p:pic>
      <p:pic>
        <p:nvPicPr>
          <p:cNvPr id="8" name="Imagine 7"/>
          <p:cNvPicPr/>
          <p:nvPr/>
        </p:nvPicPr>
        <p:blipFill>
          <a:blip r:embed="rId3" cstate="print"/>
          <a:srcRect l="12853" t="12923" r="15060" b="6766"/>
          <a:stretch>
            <a:fillRect/>
          </a:stretch>
        </p:blipFill>
        <p:spPr bwMode="auto">
          <a:xfrm>
            <a:off x="4357686" y="2130974"/>
            <a:ext cx="4606877" cy="31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tăText 18"/>
          <p:cNvSpPr txBox="1"/>
          <p:nvPr/>
        </p:nvSpPr>
        <p:spPr>
          <a:xfrm>
            <a:off x="1285852" y="464344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/>
              <a:t>Motor Otto, 1878</a:t>
            </a:r>
            <a:endParaRPr lang="ro-RO" i="1" dirty="0"/>
          </a:p>
        </p:txBody>
      </p:sp>
      <p:sp>
        <p:nvSpPr>
          <p:cNvPr id="20" name="CasetăText 19"/>
          <p:cNvSpPr txBox="1"/>
          <p:nvPr/>
        </p:nvSpPr>
        <p:spPr>
          <a:xfrm>
            <a:off x="6572264" y="534568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/>
              <a:t>Motor Ferrari, 2010</a:t>
            </a:r>
            <a:endParaRPr lang="ro-RO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Motoare cu ardere prin compresie (</a:t>
            </a:r>
            <a:r>
              <a:rPr lang="ro-RO" i="1" dirty="0" smtClean="0"/>
              <a:t>Diesel</a:t>
            </a:r>
            <a:r>
              <a:rPr lang="ro-RO" dirty="0" smtClean="0"/>
              <a:t>)</a:t>
            </a:r>
            <a:endParaRPr lang="ro-RO" dirty="0"/>
          </a:p>
        </p:txBody>
      </p:sp>
      <p:pic>
        <p:nvPicPr>
          <p:cNvPr id="4" name="Imagine 3" descr="engin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4572032" cy="2806796"/>
          </a:xfrm>
          <a:prstGeom prst="rect">
            <a:avLst/>
          </a:prstGeom>
        </p:spPr>
      </p:pic>
      <p:pic>
        <p:nvPicPr>
          <p:cNvPr id="5" name="Imagine 4" descr="dies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33" y="2214554"/>
            <a:ext cx="3679547" cy="3357586"/>
          </a:xfrm>
          <a:prstGeom prst="rect">
            <a:avLst/>
          </a:prstGeom>
        </p:spPr>
      </p:pic>
      <p:sp>
        <p:nvSpPr>
          <p:cNvPr id="6" name="CasetăText 5"/>
          <p:cNvSpPr txBox="1"/>
          <p:nvPr/>
        </p:nvSpPr>
        <p:spPr>
          <a:xfrm>
            <a:off x="1285852" y="49170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/>
              <a:t>Motor Titanic, 1912</a:t>
            </a:r>
            <a:endParaRPr lang="ro-RO" i="1" dirty="0"/>
          </a:p>
        </p:txBody>
      </p:sp>
      <p:sp>
        <p:nvSpPr>
          <p:cNvPr id="7" name="CasetăText 6"/>
          <p:cNvSpPr txBox="1"/>
          <p:nvPr/>
        </p:nvSpPr>
        <p:spPr>
          <a:xfrm>
            <a:off x="6072198" y="571501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/>
              <a:t>Motor Ford, 2011</a:t>
            </a:r>
            <a:endParaRPr lang="ro-RO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Motoare cu reacţie</a:t>
            </a:r>
            <a:endParaRPr lang="ro-RO" dirty="0"/>
          </a:p>
        </p:txBody>
      </p:sp>
      <p:pic>
        <p:nvPicPr>
          <p:cNvPr id="4" name="Imagine 3" descr="coand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3929090" cy="2603022"/>
          </a:xfrm>
          <a:prstGeom prst="rect">
            <a:avLst/>
          </a:prstGeom>
        </p:spPr>
      </p:pic>
      <p:pic>
        <p:nvPicPr>
          <p:cNvPr id="5" name="Imagine 4" descr="Jet Eng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00306"/>
            <a:ext cx="4385818" cy="3088656"/>
          </a:xfrm>
          <a:prstGeom prst="rect">
            <a:avLst/>
          </a:prstGeom>
        </p:spPr>
      </p:pic>
      <p:sp>
        <p:nvSpPr>
          <p:cNvPr id="6" name="CasetăText 5"/>
          <p:cNvSpPr txBox="1"/>
          <p:nvPr/>
        </p:nvSpPr>
        <p:spPr>
          <a:xfrm>
            <a:off x="1285852" y="45005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/>
              <a:t>Avionul Coandă, 1910</a:t>
            </a:r>
            <a:endParaRPr lang="ro-RO" i="1" dirty="0"/>
          </a:p>
        </p:txBody>
      </p:sp>
      <p:sp>
        <p:nvSpPr>
          <p:cNvPr id="7" name="CasetăText 6"/>
          <p:cNvSpPr txBox="1"/>
          <p:nvPr/>
        </p:nvSpPr>
        <p:spPr>
          <a:xfrm>
            <a:off x="5500694" y="57864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/>
              <a:t>Motor Rolls Royce, 2005</a:t>
            </a:r>
            <a:endParaRPr lang="ro-RO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-32" y="1481328"/>
            <a:ext cx="4357718" cy="4525963"/>
          </a:xfrm>
        </p:spPr>
        <p:txBody>
          <a:bodyPr>
            <a:normAutofit fontScale="92500" lnSpcReduction="10000"/>
          </a:bodyPr>
          <a:lstStyle/>
          <a:p>
            <a:r>
              <a:rPr lang="ro-RO" i="1" dirty="0" smtClean="0"/>
              <a:t>Combustibil</a:t>
            </a:r>
            <a:r>
              <a:rPr lang="ro-RO" dirty="0" smtClean="0"/>
              <a:t>: amestec de vapori de benzină şi aer, a cărui ardere are loc în interiorul unui cilindru cu piston;</a:t>
            </a:r>
          </a:p>
          <a:p>
            <a:r>
              <a:rPr lang="ro-RO" dirty="0" smtClean="0"/>
              <a:t>Funcţionează în 4 timpi:</a:t>
            </a:r>
          </a:p>
          <a:p>
            <a:pPr lvl="1"/>
            <a:r>
              <a:rPr lang="ro-RO" b="1" dirty="0" smtClean="0"/>
              <a:t>admisia (1)</a:t>
            </a:r>
            <a:r>
              <a:rPr lang="ro-RO" dirty="0" smtClean="0"/>
              <a:t>;</a:t>
            </a:r>
          </a:p>
          <a:p>
            <a:pPr lvl="1"/>
            <a:r>
              <a:rPr lang="ro-RO" b="1" dirty="0" smtClean="0"/>
              <a:t>compresia (2)</a:t>
            </a:r>
            <a:r>
              <a:rPr lang="ro-RO" dirty="0" smtClean="0"/>
              <a:t>;</a:t>
            </a:r>
          </a:p>
          <a:p>
            <a:pPr lvl="1"/>
            <a:r>
              <a:rPr lang="ro-RO" b="1" dirty="0" smtClean="0"/>
              <a:t>aprinderea</a:t>
            </a:r>
            <a:r>
              <a:rPr lang="ro-RO" dirty="0" smtClean="0"/>
              <a:t> şi </a:t>
            </a:r>
            <a:r>
              <a:rPr lang="ro-RO" b="1" dirty="0" smtClean="0"/>
              <a:t>detenta (3)</a:t>
            </a:r>
            <a:r>
              <a:rPr lang="ro-RO" dirty="0" smtClean="0"/>
              <a:t>;</a:t>
            </a:r>
          </a:p>
          <a:p>
            <a:pPr lvl="1"/>
            <a:r>
              <a:rPr lang="ro-RO" b="1" dirty="0" smtClean="0"/>
              <a:t>evacuarea (4)</a:t>
            </a:r>
            <a:r>
              <a:rPr lang="ro-RO" dirty="0" smtClean="0"/>
              <a:t>.</a:t>
            </a:r>
          </a:p>
          <a:p>
            <a:r>
              <a:rPr lang="ro-RO" i="1" dirty="0" smtClean="0"/>
              <a:t>Timp</a:t>
            </a:r>
            <a:r>
              <a:rPr lang="ro-RO" dirty="0" smtClean="0"/>
              <a:t>: deplasarea pistonului între poziţiile extreme;</a:t>
            </a: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Motorul cu aprindere prin scânteie - Otto (</a:t>
            </a:r>
            <a:r>
              <a:rPr lang="ro-RO" i="1" dirty="0" smtClean="0"/>
              <a:t>construcţie şi funcţionare</a:t>
            </a:r>
            <a:r>
              <a:rPr lang="ro-RO" dirty="0" smtClean="0"/>
              <a:t>)</a:t>
            </a:r>
            <a:endParaRPr lang="ro-R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206"/>
          <a:stretch>
            <a:fillRect/>
          </a:stretch>
        </p:blipFill>
        <p:spPr bwMode="auto">
          <a:xfrm>
            <a:off x="4071934" y="1571612"/>
            <a:ext cx="5072065" cy="400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tăText 5"/>
          <p:cNvSpPr txBox="1"/>
          <p:nvPr/>
        </p:nvSpPr>
        <p:spPr>
          <a:xfrm>
            <a:off x="4500562" y="57864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1</a:t>
            </a:r>
            <a:endParaRPr lang="ro-RO" sz="2400" b="1" dirty="0"/>
          </a:p>
        </p:txBody>
      </p:sp>
      <p:sp>
        <p:nvSpPr>
          <p:cNvPr id="7" name="CasetăText 6"/>
          <p:cNvSpPr txBox="1"/>
          <p:nvPr/>
        </p:nvSpPr>
        <p:spPr>
          <a:xfrm>
            <a:off x="5727831" y="57864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2</a:t>
            </a:r>
            <a:endParaRPr lang="ro-RO" sz="2400" b="1" dirty="0"/>
          </a:p>
        </p:txBody>
      </p:sp>
      <p:sp>
        <p:nvSpPr>
          <p:cNvPr id="8" name="CasetăText 7"/>
          <p:cNvSpPr txBox="1"/>
          <p:nvPr/>
        </p:nvSpPr>
        <p:spPr>
          <a:xfrm>
            <a:off x="6929454" y="57864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3</a:t>
            </a:r>
            <a:endParaRPr lang="ro-RO" sz="2400" b="1" dirty="0"/>
          </a:p>
        </p:txBody>
      </p:sp>
      <p:sp>
        <p:nvSpPr>
          <p:cNvPr id="9" name="CasetăText 8"/>
          <p:cNvSpPr txBox="1"/>
          <p:nvPr/>
        </p:nvSpPr>
        <p:spPr>
          <a:xfrm>
            <a:off x="8143900" y="57864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4</a:t>
            </a:r>
            <a:endParaRPr lang="ro-RO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Timpul 1: </a:t>
            </a:r>
            <a:r>
              <a:rPr lang="ro-RO" i="1" dirty="0" smtClean="0"/>
              <a:t>Admisia</a:t>
            </a:r>
            <a:endParaRPr lang="ro-RO" i="1" dirty="0"/>
          </a:p>
        </p:txBody>
      </p:sp>
      <p:sp>
        <p:nvSpPr>
          <p:cNvPr id="6" name="Substituent conținut 1"/>
          <p:cNvSpPr txBox="1">
            <a:spLocks/>
          </p:cNvSpPr>
          <p:nvPr/>
        </p:nvSpPr>
        <p:spPr>
          <a:xfrm>
            <a:off x="-32" y="2428868"/>
            <a:ext cx="4572032" cy="35784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o-RO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Supapa A este deschisă;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o-RO" sz="2700" dirty="0" smtClean="0"/>
              <a:t>Pistonul coboară şi amestecul carburant (vapori de benzină şi aer) intră în cilindru.</a:t>
            </a:r>
            <a:endParaRPr kumimoji="0" lang="ro-RO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ine 7" descr="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857232"/>
            <a:ext cx="4643438" cy="54243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Timpul 2: </a:t>
            </a:r>
            <a:r>
              <a:rPr lang="ro-RO" i="1" dirty="0" smtClean="0"/>
              <a:t>Compresia</a:t>
            </a:r>
            <a:endParaRPr lang="ro-RO" i="1" dirty="0"/>
          </a:p>
        </p:txBody>
      </p:sp>
      <p:sp>
        <p:nvSpPr>
          <p:cNvPr id="6" name="Substituent conținut 1"/>
          <p:cNvSpPr txBox="1">
            <a:spLocks/>
          </p:cNvSpPr>
          <p:nvPr/>
        </p:nvSpPr>
        <p:spPr>
          <a:xfrm>
            <a:off x="-32" y="2428868"/>
            <a:ext cx="4572032" cy="35784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o-RO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Supapele A şi E sunt închise;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o-RO" sz="2700" dirty="0" smtClean="0"/>
              <a:t>Pistonul urcă şi amestecul carburant este comprimat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o-RO" sz="2700" dirty="0" smtClean="0"/>
              <a:t>(</a:t>
            </a:r>
            <a:r>
              <a:rPr lang="ro-RO" sz="2700" i="1" dirty="0" smtClean="0"/>
              <a:t>p</a:t>
            </a:r>
            <a:r>
              <a:rPr lang="ro-RO" sz="2700" dirty="0" smtClean="0"/>
              <a:t> = 10</a:t>
            </a:r>
            <a:r>
              <a:rPr lang="ro-RO" sz="2700" baseline="30000" dirty="0" smtClean="0"/>
              <a:t>6</a:t>
            </a:r>
            <a:r>
              <a:rPr lang="ro-RO" sz="2700" dirty="0" smtClean="0"/>
              <a:t> Pa).</a:t>
            </a:r>
            <a:endParaRPr kumimoji="0" lang="ro-RO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ine 7" descr="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1285860"/>
            <a:ext cx="4643438" cy="53428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ență">
  <a:themeElements>
    <a:clrScheme name="Concurență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ență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499</Words>
  <Application>Microsoft Office PowerPoint</Application>
  <PresentationFormat>Expunere pe ecran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6" baseType="lpstr">
      <vt:lpstr>Concurență</vt:lpstr>
      <vt:lpstr>Microsoft Equation 3.0</vt:lpstr>
      <vt:lpstr>Motoare termice. Motorul în patru timpi</vt:lpstr>
      <vt:lpstr>Motoare termice</vt:lpstr>
      <vt:lpstr>Motoare cu ardere externă</vt:lpstr>
      <vt:lpstr>Motoare cu ardere prin scânteie (Otto)</vt:lpstr>
      <vt:lpstr>Motoare cu ardere prin compresie (Diesel)</vt:lpstr>
      <vt:lpstr>Motoare cu reacţie</vt:lpstr>
      <vt:lpstr>Motorul cu aprindere prin scânteie - Otto (construcţie şi funcţionare)</vt:lpstr>
      <vt:lpstr>Timpul 1: Admisia</vt:lpstr>
      <vt:lpstr>Timpul 2: Compresia</vt:lpstr>
      <vt:lpstr>Timpul 3: Aprinderea şi detenta</vt:lpstr>
      <vt:lpstr>Tipmpul 4: Evacuarea</vt:lpstr>
      <vt:lpstr>Funcţionarea motorului în 4 timpi</vt:lpstr>
      <vt:lpstr>Randamentul motorului termic</vt:lpstr>
      <vt:lpstr>Exerciţii</vt:lpstr>
    </vt:vector>
  </TitlesOfParts>
  <Company>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x</dc:creator>
  <cp:lastModifiedBy>x</cp:lastModifiedBy>
  <cp:revision>24</cp:revision>
  <dcterms:created xsi:type="dcterms:W3CDTF">2013-06-04T13:45:10Z</dcterms:created>
  <dcterms:modified xsi:type="dcterms:W3CDTF">2013-06-04T16:31:02Z</dcterms:modified>
</cp:coreProperties>
</file>