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ril Fatface" charset="1" panose="02000503000000020003"/>
      <p:regular r:id="rId10"/>
    </p:embeddedFont>
    <p:embeddedFont>
      <p:font typeface="Abril Fatface Italics" charset="1" panose="02000503000000020003"/>
      <p:regular r:id="rId11"/>
    </p:embeddedFont>
    <p:embeddedFont>
      <p:font typeface="Times Neue Roman" charset="1" panose="00000500000000000000"/>
      <p:regular r:id="rId12"/>
    </p:embeddedFont>
    <p:embeddedFont>
      <p:font typeface="Times Neue Roman Bold" charset="1" panose="00000800000000000000"/>
      <p:regular r:id="rId13"/>
    </p:embeddedFont>
    <p:embeddedFont>
      <p:font typeface="Times Neue Roman Italics" charset="1" panose="00000500000000000000"/>
      <p:regular r:id="rId14"/>
    </p:embeddedFont>
    <p:embeddedFont>
      <p:font typeface="Times Neue Roman Bold Italics" charset="1" panose="00000800000000000000"/>
      <p:regular r:id="rId15"/>
    </p:embeddedFont>
    <p:embeddedFont>
      <p:font typeface="Open Sans Light" charset="1" panose="020B0306030504020204"/>
      <p:regular r:id="rId16"/>
    </p:embeddedFont>
    <p:embeddedFont>
      <p:font typeface="Open Sans Light Bold" charset="1" panose="020B0806030504020204"/>
      <p:regular r:id="rId17"/>
    </p:embeddedFont>
    <p:embeddedFont>
      <p:font typeface="Open Sans Light Italics" charset="1" panose="020B0306030504020204"/>
      <p:regular r:id="rId18"/>
    </p:embeddedFont>
    <p:embeddedFont>
      <p:font typeface="Open Sans Light Bold Italics" charset="1" panose="020B0806030504020204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  <p:embeddedFont>
      <p:font typeface="Open Sans Italics" charset="1" panose="020B0606030504020204"/>
      <p:regular r:id="rId22"/>
    </p:embeddedFont>
    <p:embeddedFont>
      <p:font typeface="Open Sans Bold Italics" charset="1" panose="020B0806030504020204"/>
      <p:regular r:id="rId23"/>
    </p:embeddedFont>
    <p:embeddedFont>
      <p:font typeface="Childos Arabic SemiBold" charset="1" panose="000007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34" Target="slides/slide10.xml" Type="http://schemas.openxmlformats.org/officeDocument/2006/relationships/slide"/><Relationship Id="rId35" Target="slides/slide11.xml" Type="http://schemas.openxmlformats.org/officeDocument/2006/relationships/slide"/><Relationship Id="rId36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3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6906227"/>
            <a:ext cx="19814052" cy="67615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74373" y="1782438"/>
            <a:ext cx="6020788" cy="7633329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10070">
            <a:off x="8285057" y="6012137"/>
            <a:ext cx="8128587" cy="0"/>
          </a:xfrm>
          <a:prstGeom prst="line">
            <a:avLst/>
          </a:prstGeom>
          <a:ln cap="flat" w="47625">
            <a:solidFill>
              <a:srgbClr val="368D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3627" y="7876791"/>
            <a:ext cx="2214380" cy="24102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340006" y="7876791"/>
            <a:ext cx="2214380" cy="241020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597" y="-592977"/>
            <a:ext cx="4072705" cy="324335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4065494" y="278705"/>
            <a:ext cx="3767080" cy="196829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8285075" y="2456555"/>
            <a:ext cx="9308461" cy="148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970"/>
              </a:lnSpc>
            </a:pPr>
            <a:r>
              <a:rPr lang="en-US" sz="9500">
                <a:solidFill>
                  <a:srgbClr val="368D00"/>
                </a:solidFill>
                <a:latin typeface="Times Neue Roman"/>
              </a:rPr>
              <a:t>CORPUL UMAN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rcRect l="40302" t="63211" r="35440" b="0"/>
          <a:stretch>
            <a:fillRect/>
          </a:stretch>
        </p:blipFill>
        <p:spPr>
          <a:xfrm flipH="false" flipV="false" rot="0">
            <a:off x="3831026" y="2667295"/>
            <a:ext cx="1206141" cy="55792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rcRect l="37878" t="63211" r="33016" b="0"/>
          <a:stretch>
            <a:fillRect/>
          </a:stretch>
        </p:blipFill>
        <p:spPr>
          <a:xfrm flipH="false" flipV="false" rot="0">
            <a:off x="6652641" y="3016310"/>
            <a:ext cx="1206141" cy="46497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rcRect l="43649" t="51734" r="34099" b="0"/>
          <a:stretch>
            <a:fillRect/>
          </a:stretch>
        </p:blipFill>
        <p:spPr>
          <a:xfrm flipH="false" flipV="false" rot="0">
            <a:off x="3670060" y="6637130"/>
            <a:ext cx="1528074" cy="101097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rcRect l="36236" t="63211" r="31373" b="0"/>
          <a:stretch>
            <a:fillRect/>
          </a:stretch>
        </p:blipFill>
        <p:spPr>
          <a:xfrm flipH="false" flipV="false" rot="0">
            <a:off x="6365557" y="6637130"/>
            <a:ext cx="1206141" cy="41782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rcRect l="38799" t="63211" r="33936" b="0"/>
          <a:stretch>
            <a:fillRect/>
          </a:stretch>
        </p:blipFill>
        <p:spPr>
          <a:xfrm flipH="false" flipV="false" rot="0">
            <a:off x="6318111" y="6047856"/>
            <a:ext cx="1206141" cy="49637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rcRect l="36236" t="63211" r="31373" b="0"/>
          <a:stretch>
            <a:fillRect/>
          </a:stretch>
        </p:blipFill>
        <p:spPr>
          <a:xfrm flipH="false" flipV="false" rot="0">
            <a:off x="3831026" y="3737352"/>
            <a:ext cx="1206141" cy="41782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rcRect l="36236" t="63211" r="31373" b="0"/>
          <a:stretch>
            <a:fillRect/>
          </a:stretch>
        </p:blipFill>
        <p:spPr>
          <a:xfrm flipH="false" flipV="false" rot="1189969">
            <a:off x="3643517" y="5791319"/>
            <a:ext cx="1206141" cy="417824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rcRect l="36236" t="63211" r="31373" b="0"/>
          <a:stretch>
            <a:fillRect/>
          </a:stretch>
        </p:blipFill>
        <p:spPr>
          <a:xfrm flipH="false" flipV="false" rot="0">
            <a:off x="6652641" y="3603121"/>
            <a:ext cx="1206141" cy="41782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rcRect l="39218" t="63211" r="34355" b="0"/>
          <a:stretch>
            <a:fillRect/>
          </a:stretch>
        </p:blipFill>
        <p:spPr>
          <a:xfrm flipH="false" flipV="false" rot="0">
            <a:off x="3831026" y="3225222"/>
            <a:ext cx="1206141" cy="51213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rcRect l="36236" t="63211" r="31373" b="0"/>
          <a:stretch>
            <a:fillRect/>
          </a:stretch>
        </p:blipFill>
        <p:spPr>
          <a:xfrm flipH="false" flipV="false" rot="0">
            <a:off x="6652641" y="2458383"/>
            <a:ext cx="1206141" cy="417824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6848037" y="2264470"/>
            <a:ext cx="6477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8D00"/>
                </a:solidFill>
                <a:latin typeface="Times Neue Roman Bold"/>
              </a:rPr>
              <a:t>păr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02304" y="2641019"/>
            <a:ext cx="106358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68D00"/>
                </a:solidFill>
                <a:latin typeface="Times Neue Roman Bold"/>
              </a:rPr>
              <a:t>ureche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158824" y="3138859"/>
            <a:ext cx="55054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8D00"/>
                </a:solidFill>
                <a:latin typeface="Times Neue Roman Bold"/>
              </a:rPr>
              <a:t>nas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23919" y="2959160"/>
            <a:ext cx="1063585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68D00"/>
                </a:solidFill>
                <a:latin typeface="Abril Fatface"/>
              </a:rPr>
              <a:t>ochi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772075" y="3459857"/>
            <a:ext cx="799624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68D00"/>
                </a:solidFill>
                <a:latin typeface="Abril Fatface"/>
              </a:rPr>
              <a:t>gură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034285" y="3631302"/>
            <a:ext cx="79962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8D00"/>
                </a:solidFill>
                <a:latin typeface="Abril Fatface"/>
              </a:rPr>
              <a:t>gât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229725" y="5969275"/>
            <a:ext cx="138291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8D00"/>
                </a:solidFill>
                <a:latin typeface="Abril Fatface"/>
              </a:rPr>
              <a:t>degete</a:t>
            </a:r>
          </a:p>
        </p:txBody>
      </p:sp>
      <p:sp>
        <p:nvSpPr>
          <p:cNvPr name="TextBox 27" id="27"/>
          <p:cNvSpPr txBox="true"/>
          <p:nvPr/>
        </p:nvSpPr>
        <p:spPr>
          <a:xfrm rot="1057342">
            <a:off x="3760955" y="5700715"/>
            <a:ext cx="117299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8D00"/>
                </a:solidFill>
                <a:latin typeface="Abril Fatface"/>
              </a:rPr>
              <a:t>braț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365557" y="6489356"/>
            <a:ext cx="133669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68D00"/>
                </a:solidFill>
                <a:latin typeface="Abril Fatface"/>
              </a:rPr>
              <a:t>picior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580372" y="6688788"/>
            <a:ext cx="1707451" cy="860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2515">
                <a:solidFill>
                  <a:srgbClr val="368D00"/>
                </a:solidFill>
                <a:latin typeface="Abril Fatface"/>
              </a:rPr>
              <a:t>laba</a:t>
            </a:r>
          </a:p>
          <a:p>
            <a:pPr algn="ctr">
              <a:lnSpc>
                <a:spcPts val="3521"/>
              </a:lnSpc>
            </a:pPr>
            <a:r>
              <a:rPr lang="en-US" sz="2515">
                <a:solidFill>
                  <a:srgbClr val="368D00"/>
                </a:solidFill>
                <a:latin typeface="Abril Fatface"/>
              </a:rPr>
              <a:t> piciorului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928043" y="4127239"/>
            <a:ext cx="6410683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8D00"/>
                </a:solidFill>
                <a:latin typeface="Abril Fatface"/>
              </a:rPr>
              <a:t>Formarea autonomiei personale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757432" y="8769972"/>
            <a:ext cx="5678329" cy="1225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D02"/>
                </a:solidFill>
                <a:latin typeface="Times Neue Roman Bold"/>
              </a:rPr>
              <a:t>Clasa I A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D02"/>
                </a:solidFill>
                <a:latin typeface="Times Neue Roman Bold"/>
              </a:rPr>
              <a:t>Profesor Arion Nicoleta-Alin</a:t>
            </a:r>
            <a:r>
              <a:rPr lang="en-US" sz="3500">
                <a:solidFill>
                  <a:srgbClr val="1F4D02"/>
                </a:solidFill>
                <a:latin typeface="Times Neue Roman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6559848" y="2055142"/>
            <a:ext cx="11382415" cy="49047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true" rot="5400000">
            <a:off x="14625359" y="4713318"/>
            <a:ext cx="6148975" cy="264964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32125" y="580297"/>
            <a:ext cx="16472059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459653"/>
                </a:solidFill>
                <a:latin typeface="Times Neue Roman"/>
              </a:rPr>
              <a:t>DENUMIȚI URMĂTOARELE PĂRȚI ALE CORPULUI 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97078" y="8189380"/>
            <a:ext cx="7315200" cy="315218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85214" y="2569105"/>
            <a:ext cx="4317571" cy="6689195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10284733" y="3341677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" id="8"/>
          <p:cNvSpPr/>
          <p:nvPr/>
        </p:nvSpPr>
        <p:spPr>
          <a:xfrm rot="10799999">
            <a:off x="6115711" y="3952547"/>
            <a:ext cx="173900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" id="9"/>
          <p:cNvSpPr/>
          <p:nvPr/>
        </p:nvSpPr>
        <p:spPr>
          <a:xfrm rot="0">
            <a:off x="9255802" y="6130197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0" id="10"/>
          <p:cNvSpPr/>
          <p:nvPr/>
        </p:nvSpPr>
        <p:spPr>
          <a:xfrm rot="10799999">
            <a:off x="5741524" y="6610811"/>
            <a:ext cx="173900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" id="11"/>
          <p:cNvSpPr/>
          <p:nvPr/>
        </p:nvSpPr>
        <p:spPr>
          <a:xfrm rot="923601">
            <a:off x="9113799" y="6927818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2" id="12"/>
          <p:cNvSpPr/>
          <p:nvPr/>
        </p:nvSpPr>
        <p:spPr>
          <a:xfrm rot="10799999">
            <a:off x="6611028" y="8599550"/>
            <a:ext cx="173900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3" id="13"/>
          <p:cNvSpPr txBox="true"/>
          <p:nvPr/>
        </p:nvSpPr>
        <p:spPr>
          <a:xfrm rot="0">
            <a:off x="12320838" y="2993379"/>
            <a:ext cx="1028931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păr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97078" y="3604249"/>
            <a:ext cx="978011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cap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291907" y="5675455"/>
            <a:ext cx="1543397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piept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45918" y="6286325"/>
            <a:ext cx="1028931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braț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185053" y="6884955"/>
            <a:ext cx="1227225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burtă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60384" y="8227439"/>
            <a:ext cx="1288892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picior</a:t>
            </a:r>
          </a:p>
        </p:txBody>
      </p:sp>
      <p:sp>
        <p:nvSpPr>
          <p:cNvPr name="AutoShape 19" id="19"/>
          <p:cNvSpPr/>
          <p:nvPr/>
        </p:nvSpPr>
        <p:spPr>
          <a:xfrm rot="-738901">
            <a:off x="9285027" y="5560548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20" id="20"/>
          <p:cNvSpPr txBox="true"/>
          <p:nvPr/>
        </p:nvSpPr>
        <p:spPr>
          <a:xfrm rot="0">
            <a:off x="11328007" y="4771390"/>
            <a:ext cx="992831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gât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01162" y="5791209"/>
            <a:ext cx="3664454" cy="38531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776308" y="5571402"/>
            <a:ext cx="3052696" cy="41183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34209" y="6928917"/>
            <a:ext cx="2812370" cy="315111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184728" y="3303063"/>
            <a:ext cx="2838874" cy="368087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5037246" y="3522871"/>
            <a:ext cx="2461147" cy="453667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08892" y="572637"/>
            <a:ext cx="16230600" cy="1739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5500">
                <a:solidFill>
                  <a:srgbClr val="368D00"/>
                </a:solidFill>
                <a:latin typeface="Times Neue Roman"/>
              </a:rPr>
              <a:t>IDENTIFICAȚI ȘI DENUMIȚI 3 MODURI PRIN CARE NE FERIM DE BOLI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763026" y="7876791"/>
            <a:ext cx="19814052" cy="67615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3627" y="7876791"/>
            <a:ext cx="2214380" cy="24102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340006" y="7876791"/>
            <a:ext cx="2214380" cy="24102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597" y="-592977"/>
            <a:ext cx="4072705" cy="324335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4065494" y="278705"/>
            <a:ext cx="3767080" cy="196829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4422267" y="1424354"/>
            <a:ext cx="4721733" cy="82296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244716" y="4003333"/>
            <a:ext cx="9452729" cy="1358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459653"/>
                </a:solidFill>
                <a:latin typeface="Times Neue Roman Bold"/>
              </a:rPr>
              <a:t>VĂ MULȚUMESC!!!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763026" y="7876791"/>
            <a:ext cx="19814052" cy="67615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3627" y="7876791"/>
            <a:ext cx="2214380" cy="24102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597" y="-592977"/>
            <a:ext cx="4072705" cy="324335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4065494" y="278705"/>
            <a:ext cx="3767080" cy="1968299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2365243" y="4129650"/>
            <a:ext cx="3375877" cy="5128650"/>
            <a:chOff x="0" y="0"/>
            <a:chExt cx="889120" cy="1350756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889120" cy="1350756"/>
            </a:xfrm>
            <a:custGeom>
              <a:avLst/>
              <a:gdLst/>
              <a:ahLst/>
              <a:cxnLst/>
              <a:rect r="r" b="b" t="t" l="l"/>
              <a:pathLst>
                <a:path h="1350756" w="889120">
                  <a:moveTo>
                    <a:pt x="27520" y="0"/>
                  </a:moveTo>
                  <a:lnTo>
                    <a:pt x="861600" y="0"/>
                  </a:lnTo>
                  <a:cubicBezTo>
                    <a:pt x="876799" y="0"/>
                    <a:pt x="889120" y="12321"/>
                    <a:pt x="889120" y="27520"/>
                  </a:cubicBezTo>
                  <a:lnTo>
                    <a:pt x="889120" y="1323236"/>
                  </a:lnTo>
                  <a:cubicBezTo>
                    <a:pt x="889120" y="1338435"/>
                    <a:pt x="876799" y="1350756"/>
                    <a:pt x="861600" y="1350756"/>
                  </a:cubicBezTo>
                  <a:lnTo>
                    <a:pt x="27520" y="1350756"/>
                  </a:lnTo>
                  <a:cubicBezTo>
                    <a:pt x="20221" y="1350756"/>
                    <a:pt x="13221" y="1347856"/>
                    <a:pt x="8060" y="1342695"/>
                  </a:cubicBezTo>
                  <a:cubicBezTo>
                    <a:pt x="2899" y="1337534"/>
                    <a:pt x="0" y="1330535"/>
                    <a:pt x="0" y="1323236"/>
                  </a:cubicBezTo>
                  <a:lnTo>
                    <a:pt x="0" y="27520"/>
                  </a:lnTo>
                  <a:cubicBezTo>
                    <a:pt x="0" y="12321"/>
                    <a:pt x="12321" y="0"/>
                    <a:pt x="27520" y="0"/>
                  </a:cubicBezTo>
                  <a:close/>
                </a:path>
              </a:pathLst>
            </a:custGeom>
            <a:solidFill>
              <a:srgbClr val="BDE37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Times Neue Roman"/>
                </a:rPr>
                <a:t>i</a:t>
              </a:r>
            </a:p>
            <a:p>
              <a:pPr algn="ctr">
                <a:lnSpc>
                  <a:spcPts val="3079"/>
                </a:lnSpc>
              </a:pPr>
            </a:p>
            <a:p>
              <a:pPr algn="ctr">
                <a:lnSpc>
                  <a:spcPts val="30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696891" y="470907"/>
            <a:ext cx="8848357" cy="272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8600">
                <a:solidFill>
                  <a:srgbClr val="368D00"/>
                </a:solidFill>
                <a:latin typeface="Times Neue Roman"/>
              </a:rPr>
              <a:t> CONȚINUTUL LECȚIEI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41481" y="4295805"/>
            <a:ext cx="1762664" cy="125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</a:pPr>
            <a:r>
              <a:rPr lang="en-US" sz="8000">
                <a:solidFill>
                  <a:srgbClr val="1F4D02"/>
                </a:solidFill>
                <a:latin typeface="Times Neue Roman Bold"/>
              </a:rPr>
              <a:t>01.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407995" y="4129650"/>
            <a:ext cx="3426150" cy="5128650"/>
            <a:chOff x="0" y="0"/>
            <a:chExt cx="902361" cy="1350756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902361" cy="1350756"/>
            </a:xfrm>
            <a:custGeom>
              <a:avLst/>
              <a:gdLst/>
              <a:ahLst/>
              <a:cxnLst/>
              <a:rect r="r" b="b" t="t" l="l"/>
              <a:pathLst>
                <a:path h="1350756" w="902361">
                  <a:moveTo>
                    <a:pt x="27116" y="0"/>
                  </a:moveTo>
                  <a:lnTo>
                    <a:pt x="875245" y="0"/>
                  </a:lnTo>
                  <a:cubicBezTo>
                    <a:pt x="890220" y="0"/>
                    <a:pt x="902361" y="12140"/>
                    <a:pt x="902361" y="27116"/>
                  </a:cubicBezTo>
                  <a:lnTo>
                    <a:pt x="902361" y="1323640"/>
                  </a:lnTo>
                  <a:cubicBezTo>
                    <a:pt x="902361" y="1338615"/>
                    <a:pt x="890220" y="1350756"/>
                    <a:pt x="875245" y="1350756"/>
                  </a:cubicBezTo>
                  <a:lnTo>
                    <a:pt x="27116" y="1350756"/>
                  </a:lnTo>
                  <a:cubicBezTo>
                    <a:pt x="19924" y="1350756"/>
                    <a:pt x="13027" y="1347899"/>
                    <a:pt x="7942" y="1342814"/>
                  </a:cubicBezTo>
                  <a:cubicBezTo>
                    <a:pt x="2857" y="1337728"/>
                    <a:pt x="0" y="1330831"/>
                    <a:pt x="0" y="1323640"/>
                  </a:cubicBezTo>
                  <a:lnTo>
                    <a:pt x="0" y="27116"/>
                  </a:lnTo>
                  <a:cubicBezTo>
                    <a:pt x="0" y="12140"/>
                    <a:pt x="12140" y="0"/>
                    <a:pt x="27116" y="0"/>
                  </a:cubicBezTo>
                  <a:close/>
                </a:path>
              </a:pathLst>
            </a:custGeom>
            <a:solidFill>
              <a:srgbClr val="BDE37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502421" y="4129650"/>
            <a:ext cx="3420336" cy="5128650"/>
            <a:chOff x="0" y="0"/>
            <a:chExt cx="900829" cy="1350756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900829" cy="1350756"/>
            </a:xfrm>
            <a:custGeom>
              <a:avLst/>
              <a:gdLst/>
              <a:ahLst/>
              <a:cxnLst/>
              <a:rect r="r" b="b" t="t" l="l"/>
              <a:pathLst>
                <a:path h="1350756" w="900829">
                  <a:moveTo>
                    <a:pt x="27162" y="0"/>
                  </a:moveTo>
                  <a:lnTo>
                    <a:pt x="873667" y="0"/>
                  </a:lnTo>
                  <a:cubicBezTo>
                    <a:pt x="888668" y="0"/>
                    <a:pt x="900829" y="12161"/>
                    <a:pt x="900829" y="27162"/>
                  </a:cubicBezTo>
                  <a:lnTo>
                    <a:pt x="900829" y="1323594"/>
                  </a:lnTo>
                  <a:cubicBezTo>
                    <a:pt x="900829" y="1338595"/>
                    <a:pt x="888668" y="1350756"/>
                    <a:pt x="873667" y="1350756"/>
                  </a:cubicBezTo>
                  <a:lnTo>
                    <a:pt x="27162" y="1350756"/>
                  </a:lnTo>
                  <a:cubicBezTo>
                    <a:pt x="19958" y="1350756"/>
                    <a:pt x="13049" y="1347894"/>
                    <a:pt x="7956" y="1342800"/>
                  </a:cubicBezTo>
                  <a:cubicBezTo>
                    <a:pt x="2862" y="1337706"/>
                    <a:pt x="0" y="1330797"/>
                    <a:pt x="0" y="1323594"/>
                  </a:cubicBezTo>
                  <a:lnTo>
                    <a:pt x="0" y="27162"/>
                  </a:lnTo>
                  <a:cubicBezTo>
                    <a:pt x="0" y="12161"/>
                    <a:pt x="12161" y="0"/>
                    <a:pt x="27162" y="0"/>
                  </a:cubicBezTo>
                  <a:close/>
                </a:path>
              </a:pathLst>
            </a:custGeom>
            <a:solidFill>
              <a:srgbClr val="BDE37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748045" y="4295805"/>
            <a:ext cx="1762664" cy="125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</a:pPr>
            <a:r>
              <a:rPr lang="en-US" sz="8000">
                <a:solidFill>
                  <a:srgbClr val="1F4D02"/>
                </a:solidFill>
                <a:latin typeface="Times Neue Roman Bold"/>
              </a:rPr>
              <a:t>02.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872495" y="4295805"/>
            <a:ext cx="1762664" cy="125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</a:pPr>
            <a:r>
              <a:rPr lang="en-US" sz="8000">
                <a:solidFill>
                  <a:srgbClr val="1F4D02"/>
                </a:solidFill>
                <a:latin typeface="Times Neue Roman Bold"/>
              </a:rPr>
              <a:t>03.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741481" y="5544489"/>
            <a:ext cx="1769593" cy="881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5600">
                <a:solidFill>
                  <a:srgbClr val="1F4D02"/>
                </a:solidFill>
                <a:latin typeface="Times Neue Roman Bold"/>
              </a:rPr>
              <a:t>CAP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748045" y="5611316"/>
            <a:ext cx="2427847" cy="881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5600">
                <a:solidFill>
                  <a:srgbClr val="1F4D02"/>
                </a:solidFill>
                <a:latin typeface="Times Neue Roman Bold"/>
              </a:rPr>
              <a:t>GURĂ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502421" y="5611316"/>
            <a:ext cx="3420336" cy="1475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600">
                <a:solidFill>
                  <a:srgbClr val="1F4D02"/>
                </a:solidFill>
                <a:latin typeface="Times Neue Roman Bold"/>
              </a:rPr>
              <a:t>BRAȚE ȘI PICIOARE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614587" y="6868926"/>
            <a:ext cx="3058827" cy="118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1F4D02"/>
                </a:solidFill>
                <a:latin typeface="Times Neue Roman"/>
              </a:rPr>
              <a:t>Identificarea și denumirea  elementelor componente ale gurii și functiile lor.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741481" y="6889487"/>
            <a:ext cx="2772331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F4D02"/>
                </a:solidFill>
                <a:latin typeface="Times Neue Roman"/>
              </a:rPr>
              <a:t>Identificarea și denumirea elementelor componente ale capului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F4D02"/>
                </a:solidFill>
                <a:latin typeface="Times Neue Roman"/>
              </a:rPr>
              <a:t>și funcțiile lor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502421" y="7297738"/>
            <a:ext cx="3446613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F4D02"/>
                </a:solidFill>
                <a:latin typeface="Times Neue Roman"/>
              </a:rPr>
              <a:t>Identificarea și denumirea elementelor componente ale brațelor și picioarelor și funcționalitatea lor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763026" y="7876791"/>
            <a:ext cx="19814052" cy="67615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29449" y="3179173"/>
            <a:ext cx="4046367" cy="392865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5818" y="3086100"/>
            <a:ext cx="1431413" cy="141709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033605" y="541782"/>
            <a:ext cx="12108351" cy="1353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8600">
                <a:solidFill>
                  <a:srgbClr val="368D00"/>
                </a:solidFill>
                <a:latin typeface="Times Neue Roman"/>
              </a:rPr>
              <a:t>OBIECTIVELE LECȚIEI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5818" y="5690729"/>
            <a:ext cx="1431413" cy="141709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065818" y="3282626"/>
            <a:ext cx="1431413" cy="938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5600">
                <a:solidFill>
                  <a:srgbClr val="1F4D02"/>
                </a:solidFill>
                <a:latin typeface="Childos Arabic SemiBold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65818" y="5887255"/>
            <a:ext cx="1431413" cy="938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5600">
                <a:solidFill>
                  <a:srgbClr val="1F4D02"/>
                </a:solidFill>
                <a:latin typeface="Childos Arabic SemiBold"/>
              </a:rPr>
              <a:t>02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87781" y="3289403"/>
            <a:ext cx="5448267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>
                <a:solidFill>
                  <a:srgbClr val="1F4D02"/>
                </a:solidFill>
                <a:latin typeface="Times Neue Roman"/>
              </a:rPr>
              <a:t>PĂRȚILE CORPULUI UMAN ȘI FUNCȚIILE LOR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87781" y="5894032"/>
            <a:ext cx="5448267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>
                <a:solidFill>
                  <a:srgbClr val="1F4D02"/>
                </a:solidFill>
                <a:latin typeface="Times Neue Roman"/>
              </a:rPr>
              <a:t>CUM SĂ NE MENȚINEM CORPUL SĂNĂTOS?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97078" y="8189380"/>
            <a:ext cx="7315200" cy="31521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85214" y="2569105"/>
            <a:ext cx="4317571" cy="6689195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0284733" y="3341677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" id="5"/>
          <p:cNvSpPr/>
          <p:nvPr/>
        </p:nvSpPr>
        <p:spPr>
          <a:xfrm rot="10799999">
            <a:off x="5741524" y="4879381"/>
            <a:ext cx="173900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" id="6"/>
          <p:cNvSpPr/>
          <p:nvPr/>
        </p:nvSpPr>
        <p:spPr>
          <a:xfrm rot="0">
            <a:off x="9255802" y="6130197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7" id="7"/>
          <p:cNvSpPr/>
          <p:nvPr/>
        </p:nvSpPr>
        <p:spPr>
          <a:xfrm rot="10799999">
            <a:off x="5741524" y="6610811"/>
            <a:ext cx="173900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" id="8"/>
          <p:cNvSpPr/>
          <p:nvPr/>
        </p:nvSpPr>
        <p:spPr>
          <a:xfrm rot="909483">
            <a:off x="9194968" y="7026460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" id="9"/>
          <p:cNvSpPr/>
          <p:nvPr/>
        </p:nvSpPr>
        <p:spPr>
          <a:xfrm rot="10799999">
            <a:off x="6385970" y="8558274"/>
            <a:ext cx="173900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3627" y="7876791"/>
            <a:ext cx="2214380" cy="241020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340006" y="7876791"/>
            <a:ext cx="2214380" cy="241020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87964" y="-230045"/>
            <a:ext cx="4072705" cy="324335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4065494" y="278705"/>
            <a:ext cx="3767080" cy="1968299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3684741" y="37940"/>
            <a:ext cx="10525735" cy="1353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8600">
                <a:solidFill>
                  <a:srgbClr val="368D00"/>
                </a:solidFill>
                <a:latin typeface="Times Neue Roman"/>
              </a:rPr>
              <a:t>PĂRȚILE CORPULUI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80799" y="3058507"/>
            <a:ext cx="1028931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păr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452632" y="4596211"/>
            <a:ext cx="1288892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cap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51868" y="5847028"/>
            <a:ext cx="1543397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piept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452632" y="6327641"/>
            <a:ext cx="1028931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braț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679120" y="7118216"/>
            <a:ext cx="1227225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burtă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67098" y="8275064"/>
            <a:ext cx="1288892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picior</a:t>
            </a:r>
          </a:p>
        </p:txBody>
      </p:sp>
      <p:sp>
        <p:nvSpPr>
          <p:cNvPr name="AutoShape 21" id="21"/>
          <p:cNvSpPr/>
          <p:nvPr/>
        </p:nvSpPr>
        <p:spPr>
          <a:xfrm rot="-814807">
            <a:off x="9289551" y="5512135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22" id="22"/>
          <p:cNvSpPr txBox="true"/>
          <p:nvPr/>
        </p:nvSpPr>
        <p:spPr>
          <a:xfrm rot="0">
            <a:off x="11291907" y="4819967"/>
            <a:ext cx="992831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gât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12983" y="3086100"/>
            <a:ext cx="4262034" cy="41148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606324">
            <a:off x="10173321" y="4458907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4" id="4"/>
          <p:cNvSpPr/>
          <p:nvPr/>
        </p:nvSpPr>
        <p:spPr>
          <a:xfrm rot="-9609125">
            <a:off x="6349856" y="4938741"/>
            <a:ext cx="173900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" id="5"/>
          <p:cNvSpPr/>
          <p:nvPr/>
        </p:nvSpPr>
        <p:spPr>
          <a:xfrm rot="0">
            <a:off x="11191374" y="6387169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" id="6"/>
          <p:cNvSpPr/>
          <p:nvPr/>
        </p:nvSpPr>
        <p:spPr>
          <a:xfrm rot="9710924">
            <a:off x="5750640" y="6644125"/>
            <a:ext cx="3192428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7" id="7"/>
          <p:cNvSpPr/>
          <p:nvPr/>
        </p:nvSpPr>
        <p:spPr>
          <a:xfrm rot="1171425">
            <a:off x="9289489" y="7177087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8" id="8"/>
          <p:cNvSpPr txBox="true"/>
          <p:nvPr/>
        </p:nvSpPr>
        <p:spPr>
          <a:xfrm rot="0">
            <a:off x="6555297" y="1037163"/>
            <a:ext cx="5177406" cy="1353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8600">
                <a:solidFill>
                  <a:srgbClr val="368D00"/>
                </a:solidFill>
                <a:latin typeface="Times Neue Roman"/>
              </a:rPr>
              <a:t>01. CAP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70614" y="3168374"/>
            <a:ext cx="2388646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sprâncene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31435" y="4277556"/>
            <a:ext cx="1031717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ochi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487440" y="6103999"/>
            <a:ext cx="1883089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urechi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44346" y="6893918"/>
            <a:ext cx="1278307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nas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27843" y="7374532"/>
            <a:ext cx="1883089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gură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85935" y="3715744"/>
            <a:ext cx="4713404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368D00"/>
                </a:solidFill>
                <a:latin typeface="Times Neue Roman"/>
              </a:rPr>
              <a:t>oprește transpirația să intre în ochi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67666" y="4906512"/>
            <a:ext cx="1783368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368D00"/>
                </a:solidFill>
                <a:latin typeface="Times Neue Roman"/>
              </a:rPr>
              <a:t>ne ajută să vedem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87440" y="6653611"/>
            <a:ext cx="377186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368D00"/>
                </a:solidFill>
                <a:latin typeface="Times Neue Roman"/>
              </a:rPr>
              <a:t>ne ajută să auzim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44346" y="7496899"/>
            <a:ext cx="2106687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368D00"/>
                </a:solidFill>
                <a:latin typeface="Times Neue Roman"/>
              </a:rPr>
              <a:t>ne ajută să mirosim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50346" y="7921902"/>
            <a:ext cx="4074188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368D00"/>
                </a:solidFill>
                <a:latin typeface="Times Neue Roman"/>
              </a:rPr>
              <a:t>ne ajută să vorbim și să mestecăm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4170755" y="2761101"/>
            <a:ext cx="11382415" cy="4904786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5400000">
            <a:off x="15042993" y="4823222"/>
            <a:ext cx="6148975" cy="264964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3627" y="7876791"/>
            <a:ext cx="2214380" cy="2410209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340006" y="7876791"/>
            <a:ext cx="2214380" cy="24102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19641" y="4245691"/>
            <a:ext cx="4648718" cy="317803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555297" y="1037163"/>
            <a:ext cx="5177406" cy="1353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8600">
                <a:solidFill>
                  <a:srgbClr val="368D00"/>
                </a:solidFill>
                <a:latin typeface="Times Neue Roman"/>
              </a:rPr>
              <a:t>02. GURA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6559848" y="2055142"/>
            <a:ext cx="11382415" cy="490478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5400000">
            <a:off x="15042993" y="4823222"/>
            <a:ext cx="6148975" cy="2649649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-1606324">
            <a:off x="10249830" y="4003888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7" id="7"/>
          <p:cNvSpPr txBox="true"/>
          <p:nvPr/>
        </p:nvSpPr>
        <p:spPr>
          <a:xfrm rot="0">
            <a:off x="12545896" y="2324100"/>
            <a:ext cx="1883089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buze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545896" y="2969463"/>
            <a:ext cx="4713404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368D00"/>
                </a:solidFill>
                <a:latin typeface="Open Sans"/>
              </a:rPr>
              <a:t>ne ajută să prindem mâncarea și să zâmbim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9521097" y="6270499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0" id="10"/>
          <p:cNvSpPr txBox="true"/>
          <p:nvPr/>
        </p:nvSpPr>
        <p:spPr>
          <a:xfrm rot="0">
            <a:off x="12079252" y="6081372"/>
            <a:ext cx="1883089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limba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79252" y="6726735"/>
            <a:ext cx="4713404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368D00"/>
                </a:solidFill>
                <a:latin typeface="Open Sans"/>
              </a:rPr>
              <a:t>ne ajută să mâncăm și să zâmbim</a:t>
            </a:r>
          </a:p>
        </p:txBody>
      </p:sp>
      <p:sp>
        <p:nvSpPr>
          <p:cNvPr name="AutoShape 12" id="12"/>
          <p:cNvSpPr/>
          <p:nvPr/>
        </p:nvSpPr>
        <p:spPr>
          <a:xfrm rot="-10800000">
            <a:off x="6555297" y="5095875"/>
            <a:ext cx="2036105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3" id="13"/>
          <p:cNvSpPr txBox="true"/>
          <p:nvPr/>
        </p:nvSpPr>
        <p:spPr>
          <a:xfrm rot="0">
            <a:off x="4412678" y="4586686"/>
            <a:ext cx="1883089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Open Sans Bold"/>
              </a:rPr>
              <a:t>dinți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82362" y="5288696"/>
            <a:ext cx="4713404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368D00"/>
                </a:solidFill>
                <a:latin typeface="Open Sans"/>
              </a:rPr>
              <a:t>ne ajută să mușcăm și să mestecăm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3627" y="7876791"/>
            <a:ext cx="2214380" cy="241020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340006" y="7876791"/>
            <a:ext cx="2214380" cy="2410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671264" y="7894206"/>
            <a:ext cx="19814052" cy="67615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40332" y="5107161"/>
            <a:ext cx="8182867" cy="513288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91011" y="4272481"/>
            <a:ext cx="5116045" cy="498581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412297" y="860546"/>
            <a:ext cx="8166791" cy="272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8600">
                <a:solidFill>
                  <a:srgbClr val="368D00"/>
                </a:solidFill>
                <a:latin typeface="Times Neue Roman"/>
              </a:rPr>
              <a:t>03. BRAȚE ȘI PICIOARE</a:t>
            </a:r>
          </a:p>
        </p:txBody>
      </p:sp>
      <p:sp>
        <p:nvSpPr>
          <p:cNvPr name="AutoShape 6" id="6"/>
          <p:cNvSpPr/>
          <p:nvPr/>
        </p:nvSpPr>
        <p:spPr>
          <a:xfrm rot="-4028836">
            <a:off x="799918" y="5898699"/>
            <a:ext cx="1107673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7" id="7"/>
          <p:cNvSpPr txBox="true"/>
          <p:nvPr/>
        </p:nvSpPr>
        <p:spPr>
          <a:xfrm rot="0">
            <a:off x="1028700" y="3011500"/>
            <a:ext cx="1276097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braț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6953" y="3717297"/>
            <a:ext cx="2317464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368D00"/>
                </a:solidFill>
                <a:latin typeface="Times Neue Roman"/>
              </a:rPr>
              <a:t>ne ajută să prindem sau să ținem lucruri</a:t>
            </a:r>
          </a:p>
        </p:txBody>
      </p:sp>
      <p:sp>
        <p:nvSpPr>
          <p:cNvPr name="AutoShape 9" id="9"/>
          <p:cNvSpPr/>
          <p:nvPr/>
        </p:nvSpPr>
        <p:spPr>
          <a:xfrm rot="-6775689">
            <a:off x="16897997" y="5403154"/>
            <a:ext cx="1107673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0" id="10"/>
          <p:cNvSpPr txBox="true"/>
          <p:nvPr/>
        </p:nvSpPr>
        <p:spPr>
          <a:xfrm rot="0">
            <a:off x="15729977" y="2583702"/>
            <a:ext cx="1883089" cy="67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368D00"/>
                </a:solidFill>
                <a:latin typeface="Times Neue Roman Bold"/>
              </a:rPr>
              <a:t>picior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179356" y="3316935"/>
            <a:ext cx="1908483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368D00"/>
                </a:solidFill>
                <a:latin typeface="Times Neue Roman"/>
              </a:rPr>
              <a:t>ne ajută să mergem și să alergăm.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597" y="-592977"/>
            <a:ext cx="4072705" cy="324335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4065494" y="278705"/>
            <a:ext cx="3767080" cy="1968299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10723712">
            <a:off x="12794816" y="4758359"/>
            <a:ext cx="1107673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5" id="15"/>
          <p:cNvSpPr/>
          <p:nvPr/>
        </p:nvSpPr>
        <p:spPr>
          <a:xfrm rot="0">
            <a:off x="7232625" y="6717766"/>
            <a:ext cx="1107673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6" id="16"/>
          <p:cNvSpPr txBox="true"/>
          <p:nvPr/>
        </p:nvSpPr>
        <p:spPr>
          <a:xfrm rot="0">
            <a:off x="8340298" y="5501741"/>
            <a:ext cx="1521701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368D00"/>
                </a:solidFill>
                <a:latin typeface="Times Neue Roman Bold"/>
              </a:rPr>
              <a:t>degete mâini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118857" y="3566146"/>
            <a:ext cx="1675567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368D00"/>
                </a:solidFill>
                <a:latin typeface="Times Neue Roman Bold"/>
              </a:rPr>
              <a:t>degete picioare</a:t>
            </a:r>
          </a:p>
        </p:txBody>
      </p:sp>
      <p:sp>
        <p:nvSpPr>
          <p:cNvPr name="AutoShape 18" id="18"/>
          <p:cNvSpPr/>
          <p:nvPr/>
        </p:nvSpPr>
        <p:spPr>
          <a:xfrm rot="-3905401">
            <a:off x="5113330" y="6231391"/>
            <a:ext cx="1107673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9" id="19"/>
          <p:cNvSpPr/>
          <p:nvPr/>
        </p:nvSpPr>
        <p:spPr>
          <a:xfrm rot="9297729">
            <a:off x="13349044" y="7614425"/>
            <a:ext cx="1107673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20" id="20"/>
          <p:cNvSpPr txBox="true"/>
          <p:nvPr/>
        </p:nvSpPr>
        <p:spPr>
          <a:xfrm rot="0">
            <a:off x="5667167" y="4830067"/>
            <a:ext cx="1565459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368D00"/>
                </a:solidFill>
                <a:latin typeface="Times Neue Roman"/>
              </a:rPr>
              <a:t> </a:t>
            </a:r>
            <a:r>
              <a:rPr lang="en-US" sz="3499">
                <a:solidFill>
                  <a:srgbClr val="368D00"/>
                </a:solidFill>
                <a:latin typeface="Times Neue Roman Bold"/>
              </a:rPr>
              <a:t>palmă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527978" y="7313815"/>
            <a:ext cx="186303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8D00"/>
                </a:solidFill>
                <a:latin typeface="Times Neue Roman Bold"/>
              </a:rPr>
              <a:t>talpă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37163"/>
            <a:ext cx="16230600" cy="1353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8600">
                <a:solidFill>
                  <a:srgbClr val="368D00"/>
                </a:solidFill>
                <a:latin typeface="Times Neue Roman"/>
              </a:rPr>
              <a:t>CUM SĂ NE FERIM DE BOLI?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6559848" y="2055142"/>
            <a:ext cx="11382415" cy="490478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true" rot="5400000">
            <a:off x="15042993" y="4823222"/>
            <a:ext cx="6148975" cy="264964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3627" y="7876791"/>
            <a:ext cx="2214380" cy="24102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340006" y="7876791"/>
            <a:ext cx="2214380" cy="241020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275761" y="4507535"/>
            <a:ext cx="4886724" cy="543724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364057" y="4180899"/>
            <a:ext cx="8632576" cy="489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Faceți baie cel puțin o dată pe săptămână</a:t>
            </a: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Faceți duș regulat</a:t>
            </a: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Spălați dinții după fiecare masă</a:t>
            </a: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Tăiați/spălați unghiile regulat</a:t>
            </a: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Spălați mâinile după fiecare masă sau ori de câte ori e nevoie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FF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37163"/>
            <a:ext cx="16230600" cy="1353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8600">
                <a:solidFill>
                  <a:srgbClr val="368D00"/>
                </a:solidFill>
                <a:latin typeface="Times Neue Roman"/>
              </a:rPr>
              <a:t>CUM SĂ NE FERIM DE BOLI?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6559848" y="2055142"/>
            <a:ext cx="11382415" cy="490478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true" rot="5400000">
            <a:off x="15042993" y="4823222"/>
            <a:ext cx="6148975" cy="264964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3627" y="7876791"/>
            <a:ext cx="2214380" cy="24102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340006" y="7876791"/>
            <a:ext cx="2214380" cy="241020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628177" y="3966467"/>
            <a:ext cx="2866847" cy="623227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874373" y="3388654"/>
            <a:ext cx="9610552" cy="6166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Faceți sport regulat</a:t>
            </a: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Consumați cât mai multe fructe și legume</a:t>
            </a: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Beți cât mai multă apă</a:t>
            </a: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Mâncați cât mai puține dulciuri și mâncare de tip fast-food.</a:t>
            </a: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Nu beți sucuri și băuturi carbogazoase sau cu prea mult zahăr</a:t>
            </a:r>
          </a:p>
          <a:p>
            <a:pPr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68D00"/>
                </a:solidFill>
                <a:latin typeface="Times Neue Roman"/>
              </a:rPr>
              <a:t>Aerisiți încăperea în care stați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DAFTzkm3xaU</dc:identifier>
  <dcterms:modified xsi:type="dcterms:W3CDTF">2011-08-01T06:04:30Z</dcterms:modified>
  <cp:revision>1</cp:revision>
  <dc:title>corpul uman</dc:title>
</cp:coreProperties>
</file>