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8" r:id="rId3"/>
    <p:sldId id="259" r:id="rId4"/>
    <p:sldId id="276" r:id="rId5"/>
    <p:sldId id="278" r:id="rId6"/>
    <p:sldId id="277" r:id="rId7"/>
    <p:sldId id="260" r:id="rId8"/>
    <p:sldId id="279" r:id="rId9"/>
    <p:sldId id="280" r:id="rId10"/>
    <p:sldId id="271" r:id="rId1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>
      <p:cViewPr varScale="1">
        <p:scale>
          <a:sx n="101" d="100"/>
          <a:sy n="101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so šikmým zaobleným rohom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11" name="Zástupný symbol čísla snímky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2" name="Zástupný symbol päty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k-SK" dirty="0"/>
          </a:p>
        </p:txBody>
      </p:sp>
    </p:spTree>
  </p:cSld>
  <p:clrMapOvr>
    <a:masterClrMapping/>
  </p:clrMapOvr>
  <p:transition>
    <p:comb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  <p:transition>
    <p:comb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  <p:transition>
    <p:comb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  <p:transition>
    <p:comb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0" name="Obdĺžnik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ĺžnik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Obdĺžnik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  <p:transition>
    <p:comb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7" name="Obdĺžnik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  <p:transition>
    <p:comb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</p:spTree>
  </p:cSld>
  <p:clrMapOvr>
    <a:masterClrMapping/>
  </p:clrMapOvr>
  <p:transition>
    <p:comb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9" name="Zástupný symbol dátumu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10" name="Zástupný symbol čísla snímky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1" name="Zástupný symbol päty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sk-SK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comb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3" name="Zástupný symbol obrázka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sk-SK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Zástupný symbol dátumu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sk-SK" dirty="0"/>
          </a:p>
        </p:txBody>
      </p:sp>
    </p:spTree>
  </p:cSld>
  <p:clrMapOvr>
    <a:masterClrMapping/>
  </p:clrMapOvr>
  <p:transition>
    <p:comb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so šikmým zaobleným rohom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sk-SK" dirty="0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6A812B65-9A1B-42FF-8DDA-365A2B0950AF}" type="datetimeFigureOut">
              <a:rPr lang="sk-SK" smtClean="0"/>
              <a:pPr/>
              <a:t>4.12.2017</a:t>
            </a:fld>
            <a:endParaRPr lang="sk-SK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>
    <p:comb dir="vert"/>
  </p:transition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52400"/>
            <a:ext cx="8229600" cy="2590799"/>
          </a:xfrm>
        </p:spPr>
        <p:txBody>
          <a:bodyPr>
            <a:normAutofit/>
          </a:bodyPr>
          <a:lstStyle/>
          <a:p>
            <a:r>
              <a:rPr lang="sk-SK" sz="54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MILO URBAN </a:t>
            </a:r>
            <a:r>
              <a:rPr lang="sk-SK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5400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4800" y="3581400"/>
            <a:ext cx="8389034" cy="990600"/>
          </a:xfrm>
        </p:spPr>
        <p:txBody>
          <a:bodyPr>
            <a:noAutofit/>
          </a:bodyPr>
          <a:lstStyle/>
          <a:p>
            <a:pPr algn="ctr"/>
            <a:r>
              <a:rPr lang="sk-SK" sz="7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ŽIVÝ BIČ</a:t>
            </a:r>
            <a:r>
              <a:rPr lang="sk-SK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k-SK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sk-SK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8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http://cdn.cztorrent.net/image/original/fLk4PmuN_p7Delv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93804"/>
            <a:ext cx="9144000" cy="7568775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MILO URBAN</a:t>
            </a:r>
            <a:endParaRPr lang="sk-SK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800600" cy="4526280"/>
          </a:xfrm>
        </p:spPr>
        <p:txBody>
          <a:bodyPr>
            <a:normAutofit/>
          </a:bodyPr>
          <a:lstStyle/>
          <a:p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1904 – 1982 </a:t>
            </a:r>
          </a:p>
          <a:p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písal poviedky a novely, ktoré sa viazali k rodnej Orave</a:t>
            </a:r>
          </a:p>
          <a:p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 svojej tvorbe využíval </a:t>
            </a:r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nové, moderné formy a postupy</a:t>
            </a:r>
          </a:p>
          <a:p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 jeho dielach </a:t>
            </a:r>
            <a:r>
              <a:rPr lang="sk-SK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nachádza-me</a:t>
            </a:r>
            <a:r>
              <a:rPr lang="sk-SK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znaky </a:t>
            </a:r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expresionizmu a naturizmu</a:t>
            </a:r>
            <a:endParaRPr lang="sk-SK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5181600" y="1645920"/>
            <a:ext cx="3505200" cy="4526280"/>
          </a:xfrm>
        </p:spPr>
        <p:txBody>
          <a:bodyPr>
            <a:normAutofit/>
          </a:bodyPr>
          <a:lstStyle/>
          <a:p>
            <a:r>
              <a:rPr lang="sk-SK" dirty="0" smtClean="0"/>
              <a:t>-</a:t>
            </a:r>
            <a:endParaRPr lang="sk-SK" dirty="0"/>
          </a:p>
        </p:txBody>
      </p:sp>
      <p:pic>
        <p:nvPicPr>
          <p:cNvPr id="3074" name="Picture 2" descr="http://www.chorvatskygrob.sk/data/MediaLibrary/656/Milo-Urban-fo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56362" y="838200"/>
            <a:ext cx="3282788" cy="52578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800"/>
                            </p:stCondLst>
                            <p:childTnLst>
                              <p:par>
                                <p:cTn id="1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8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800"/>
                            </p:stCondLst>
                            <p:childTnLst>
                              <p:par>
                                <p:cTn id="2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800"/>
                            </p:stCondLst>
                            <p:childTnLst>
                              <p:par>
                                <p:cTn id="27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book.review.sk/wp-content/uploads/%C5%BEiv%C3%BD-bi%C4%8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81000"/>
            <a:ext cx="4263138" cy="626745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052" name="Picture 4" descr="http://www.paseka.sk/_data/books_pix_big/book_90924_thum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304800"/>
            <a:ext cx="4038600" cy="626460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Živý bič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917"/>
          </a:xfrm>
        </p:spPr>
        <p:txBody>
          <a:bodyPr/>
          <a:lstStyle/>
          <a:p>
            <a:pPr algn="r"/>
            <a:endParaRPr lang="sk-SK" dirty="0" smtClean="0"/>
          </a:p>
          <a:p>
            <a:r>
              <a:rPr lang="sk-SK" dirty="0" smtClean="0"/>
              <a:t>Literárny smer: </a:t>
            </a:r>
          </a:p>
          <a:p>
            <a:r>
              <a:rPr lang="sk-SK" dirty="0" smtClean="0">
                <a:solidFill>
                  <a:srgbClr val="FFFF00"/>
                </a:solidFill>
              </a:rPr>
              <a:t>Sociálno-psychologický realizmus </a:t>
            </a:r>
          </a:p>
          <a:p>
            <a:r>
              <a:rPr lang="sk-SK" dirty="0" smtClean="0">
                <a:solidFill>
                  <a:srgbClr val="FFFF00"/>
                </a:solidFill>
              </a:rPr>
              <a:t>Expresionizmus</a:t>
            </a:r>
          </a:p>
          <a:p>
            <a:r>
              <a:rPr lang="sk-SK" dirty="0" smtClean="0">
                <a:solidFill>
                  <a:srgbClr val="FFFF00"/>
                </a:solidFill>
              </a:rPr>
              <a:t>Naturizmus</a:t>
            </a:r>
          </a:p>
          <a:p>
            <a:r>
              <a:rPr lang="sk-SK" dirty="0" smtClean="0"/>
              <a:t>Literárny druh: </a:t>
            </a:r>
            <a:r>
              <a:rPr lang="sk-SK" dirty="0" smtClean="0">
                <a:solidFill>
                  <a:srgbClr val="FFFF00"/>
                </a:solidFill>
              </a:rPr>
              <a:t>epika</a:t>
            </a:r>
          </a:p>
          <a:p>
            <a:r>
              <a:rPr lang="sk-SK" dirty="0" smtClean="0"/>
              <a:t>Literárny žáner: </a:t>
            </a:r>
            <a:r>
              <a:rPr lang="sk-SK" dirty="0" smtClean="0">
                <a:solidFill>
                  <a:srgbClr val="FFFF00"/>
                </a:solidFill>
              </a:rPr>
              <a:t>román</a:t>
            </a:r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0000"/>
                </a:solidFill>
              </a:rPr>
              <a:t>Románový cyklus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FF00"/>
                </a:solidFill>
              </a:rPr>
              <a:t>Živý bič</a:t>
            </a:r>
          </a:p>
          <a:p>
            <a:r>
              <a:rPr lang="sk-SK" dirty="0" smtClean="0"/>
              <a:t>Hmly na úsvite</a:t>
            </a:r>
          </a:p>
          <a:p>
            <a:r>
              <a:rPr lang="sk-SK" dirty="0" smtClean="0"/>
              <a:t>V osídlach</a:t>
            </a:r>
          </a:p>
          <a:p>
            <a:r>
              <a:rPr lang="sk-SK" dirty="0" smtClean="0"/>
              <a:t>Zhasnuté svetlá</a:t>
            </a:r>
          </a:p>
          <a:p>
            <a:r>
              <a:rPr lang="sk-SK" dirty="0" smtClean="0"/>
              <a:t>Kto seje vietor</a:t>
            </a:r>
          </a:p>
          <a:p>
            <a:endParaRPr lang="sk-SK" dirty="0" smtClean="0"/>
          </a:p>
          <a:p>
            <a:r>
              <a:rPr lang="sk-SK" i="1" dirty="0" smtClean="0">
                <a:solidFill>
                  <a:srgbClr val="92D050"/>
                </a:solidFill>
              </a:rPr>
              <a:t>Začiatok 1. sv. vojny – koniec 2. sv. vojny</a:t>
            </a:r>
            <a:endParaRPr lang="en-GB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>
    <p:comb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FFC000"/>
                </a:solidFill>
              </a:rPr>
              <a:t>Kompozícia</a:t>
            </a:r>
            <a:endParaRPr lang="en-GB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1. časť – </a:t>
            </a:r>
            <a:r>
              <a:rPr lang="sk-SK" dirty="0" smtClean="0">
                <a:solidFill>
                  <a:srgbClr val="00B0F0"/>
                </a:solidFill>
              </a:rPr>
              <a:t>Stratené ruky </a:t>
            </a:r>
            <a:r>
              <a:rPr lang="sk-SK" dirty="0" smtClean="0"/>
              <a:t>(24 kapitol)</a:t>
            </a:r>
          </a:p>
          <a:p>
            <a:endParaRPr lang="sk-SK" dirty="0" smtClean="0"/>
          </a:p>
          <a:p>
            <a:r>
              <a:rPr lang="sk-SK" dirty="0" smtClean="0"/>
              <a:t>2. časť – </a:t>
            </a:r>
            <a:r>
              <a:rPr lang="sk-SK" dirty="0" smtClean="0">
                <a:solidFill>
                  <a:srgbClr val="00B0F0"/>
                </a:solidFill>
              </a:rPr>
              <a:t>Adam Hlavaj </a:t>
            </a:r>
            <a:r>
              <a:rPr lang="sk-SK" dirty="0" smtClean="0"/>
              <a:t>(24 kapitol)</a:t>
            </a:r>
            <a:endParaRPr lang="en-GB" dirty="0"/>
          </a:p>
        </p:txBody>
      </p:sp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k-SK" dirty="0" smtClean="0">
                <a:solidFill>
                  <a:srgbClr val="FFC000"/>
                </a:solidFill>
              </a:rPr>
              <a:t>Miesto a čas deja</a:t>
            </a:r>
            <a:endParaRPr lang="sk-SK" dirty="0">
              <a:solidFill>
                <a:srgbClr val="FFC0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87679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sk-SK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/>
              <a:t>„</a:t>
            </a:r>
            <a:r>
              <a:rPr lang="sk-SK" dirty="0" smtClean="0">
                <a:solidFill>
                  <a:srgbClr val="92D050"/>
                </a:solidFill>
              </a:rPr>
              <a:t>Ráztoky</a:t>
            </a:r>
            <a:r>
              <a:rPr lang="sk-SK" dirty="0" smtClean="0"/>
              <a:t>, </a:t>
            </a:r>
            <a:r>
              <a:rPr lang="sk-SK" i="1" dirty="0" smtClean="0"/>
              <a:t>ktoré ležali pánubohu za chrbtom, (vojna) našla a ponorila ich do víru tej ukrutnej svetovej ruvačky.“ </a:t>
            </a:r>
          </a:p>
          <a:p>
            <a:pPr>
              <a:buFont typeface="Arial" pitchFamily="34" charset="0"/>
              <a:buChar char="•"/>
            </a:pPr>
            <a:endParaRPr lang="sk-SK" i="1" dirty="0" smtClean="0"/>
          </a:p>
          <a:p>
            <a:pPr>
              <a:buFont typeface="Arial" pitchFamily="34" charset="0"/>
              <a:buChar char="•"/>
            </a:pPr>
            <a:r>
              <a:rPr lang="sk-SK" dirty="0" smtClean="0">
                <a:solidFill>
                  <a:srgbClr val="92D050"/>
                </a:solidFill>
              </a:rPr>
              <a:t>1. sv. vojna</a:t>
            </a:r>
          </a:p>
          <a:p>
            <a:endParaRPr lang="sk-SK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300"/>
                            </p:stCondLst>
                            <p:childTnLst>
                              <p:par>
                                <p:cTn id="12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3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„Pravdaže, frontové zážitky som nemal... vtedy ešte chlapec nič z tej hrôzy som nezažil, nevidel, no pozoroval som iné. To, čo sa odohrávalo za frontom, na našich dedinách....“</a:t>
            </a:r>
          </a:p>
          <a:p>
            <a:pPr>
              <a:buNone/>
            </a:pPr>
            <a:r>
              <a:rPr lang="sk-SK" smtClean="0"/>
              <a:t>						</a:t>
            </a:r>
            <a:r>
              <a:rPr lang="sk-SK" sz="7200" smtClean="0">
                <a:solidFill>
                  <a:schemeClr val="accent3"/>
                </a:solidFill>
                <a:latin typeface="skolacek CE" pitchFamily="50" charset="-18"/>
              </a:rPr>
              <a:t>Milo Urban</a:t>
            </a:r>
            <a:endParaRPr lang="sk-SK" smtClean="0">
              <a:solidFill>
                <a:schemeClr val="accent3"/>
              </a:solidFill>
              <a:latin typeface="skolacek CE" pitchFamily="50" charset="-18"/>
            </a:endParaRPr>
          </a:p>
          <a:p>
            <a:endParaRPr lang="en-GB"/>
          </a:p>
        </p:txBody>
      </p:sp>
    </p:spTree>
  </p:cSld>
  <p:clrMapOvr>
    <a:masterClrMapping/>
  </p:clrMapOvr>
  <p:transition>
    <p:comb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Slovo vojna </a:t>
            </a:r>
            <a:r>
              <a:rPr lang="sk-SK" i="1" dirty="0" smtClean="0"/>
              <a:t>„im </a:t>
            </a:r>
            <a:r>
              <a:rPr lang="sk-SK" i="1" dirty="0" smtClean="0"/>
              <a:t>hladko plynulo z úst a vyvolávalo predstavy plné rozprávkovej hmly a obratov, ktoré príjemne vzrušovali. Polia neboli rozryté, mestá nehoreli a krv, akási zvláštna, krásna krv, bezbolestne vytekala z rán. Ba ani v smrti nebolo nič hrozného“ </a:t>
            </a:r>
          </a:p>
          <a:p>
            <a:r>
              <a:rPr lang="sk-SK" i="1" smtClean="0"/>
              <a:t>„</a:t>
            </a:r>
            <a:r>
              <a:rPr lang="sk-SK" i="1" dirty="0" smtClean="0"/>
              <a:t>dobrí ľudia víťazili, a keď sa stalo, že niektorý z </a:t>
            </a:r>
            <a:r>
              <a:rPr lang="sk-SK" i="1" smtClean="0"/>
              <a:t>nich </a:t>
            </a:r>
            <a:r>
              <a:rPr lang="sk-SK" i="1" smtClean="0"/>
              <a:t>padol, </a:t>
            </a:r>
            <a:r>
              <a:rPr lang="sk-SK" i="1" dirty="0" smtClean="0"/>
              <a:t>bol hrdinom a šiel rovno do neba.“</a:t>
            </a:r>
            <a:endParaRPr lang="en-GB" dirty="0"/>
          </a:p>
        </p:txBody>
      </p:sp>
    </p:spTree>
  </p:cSld>
  <p:clrMapOvr>
    <a:masterClrMapping/>
  </p:clrMapOvr>
  <p:transition>
    <p:comb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dliatok">
  <a:themeElements>
    <a:clrScheme name="Mestský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dliatok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dlia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249</TotalTime>
  <Words>154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Odliatok</vt:lpstr>
      <vt:lpstr>MILO URBAN  </vt:lpstr>
      <vt:lpstr>MILO URBAN</vt:lpstr>
      <vt:lpstr>Slide 3</vt:lpstr>
      <vt:lpstr>Živý bič</vt:lpstr>
      <vt:lpstr>Románový cyklus</vt:lpstr>
      <vt:lpstr>Kompozícia</vt:lpstr>
      <vt:lpstr>Miesto a čas deja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PSYCHOLOGICKÝ ROMÁN</dc:title>
  <dc:creator>škola</dc:creator>
  <cp:lastModifiedBy>Windows User</cp:lastModifiedBy>
  <cp:revision>33</cp:revision>
  <dcterms:created xsi:type="dcterms:W3CDTF">2013-10-02T07:01:04Z</dcterms:created>
  <dcterms:modified xsi:type="dcterms:W3CDTF">2017-12-04T17:41:08Z</dcterms:modified>
</cp:coreProperties>
</file>