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7" r:id="rId19"/>
    <p:sldId id="276" r:id="rId20"/>
    <p:sldId id="274" r:id="rId21"/>
  </p:sldIdLst>
  <p:sldSz cx="9144000" cy="5143500" type="screen16x9"/>
  <p:notesSz cx="6858000" cy="9144000"/>
  <p:embeddedFontLst>
    <p:embeddedFont>
      <p:font typeface="ＭＳ Ｐゴシック" panose="020B0600070205080204" pitchFamily="34" charset="-128"/>
      <p:regular r:id="rId23"/>
    </p:embeddedFont>
    <p:embeddedFont>
      <p:font typeface="Corsiva" panose="020B0604020202020204" charset="0"/>
      <p:regular r:id="rId24"/>
      <p:bold r:id="rId25"/>
      <p:italic r:id="rId26"/>
      <p:boldItalic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370" y="8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5" name="Google Shape;18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2" name="Google Shape;20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0" name="Google Shape;2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1" name="Google Shape;24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9" name="Google Shape;24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7" name="Google Shape;1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8" name="Google Shape;15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5" name="Google Shape;1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2" name="Google Shape;1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304800" y="246888"/>
            <a:ext cx="8532055" cy="4647614"/>
          </a:xfrm>
          <a:prstGeom prst="roundRect">
            <a:avLst>
              <a:gd name="adj" fmla="val 2081"/>
            </a:avLst>
          </a:prstGeom>
          <a:gradFill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6F6F6"/>
              </a:gs>
              <a:gs pos="100000">
                <a:srgbClr val="D8D8D8"/>
              </a:gs>
            </a:gsLst>
            <a:lin ang="5400000" scaled="0"/>
          </a:gradFill>
          <a:ln w="9525" cap="rnd" cmpd="sng">
            <a:solidFill>
              <a:srgbClr val="A2A0A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50800" dir="5400000" algn="tl" rotWithShape="0">
              <a:srgbClr val="000000">
                <a:alpha val="2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418596" y="325622"/>
            <a:ext cx="8306809" cy="2331720"/>
          </a:xfrm>
          <a:prstGeom prst="roundRect">
            <a:avLst>
              <a:gd name="adj" fmla="val 4578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722376" y="1365155"/>
            <a:ext cx="7772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4500"/>
              <a:buFont typeface="Verdana"/>
              <a:buNone/>
              <a:defRPr sz="4500" b="1">
                <a:solidFill>
                  <a:srgbClr val="FF8C3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722376" y="2763774"/>
            <a:ext cx="7772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8766F"/>
                </a:solidFill>
              </a:defRPr>
            </a:lvl1pPr>
            <a:lvl2pPr lvl="1" algn="ctr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230"/>
              </a:spcBef>
              <a:spcAft>
                <a:spcPts val="0"/>
              </a:spcAft>
              <a:buSzPts val="2016"/>
              <a:buNone/>
              <a:defRPr/>
            </a:lvl4pPr>
            <a:lvl5pPr lvl="4" algn="ctr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257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3776328" y="4583906"/>
            <a:ext cx="2286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6062328" y="4583906"/>
            <a:ext cx="2286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348328" y="458390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502920" y="3737610"/>
            <a:ext cx="8183880" cy="78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 rot="5400000">
            <a:off x="3024378" y="-2123694"/>
            <a:ext cx="3140964" cy="818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440"/>
              <a:buChar char="⚫"/>
              <a:defRPr/>
            </a:lvl1pPr>
            <a:lvl2pPr marL="914400" lvl="1" indent="-3429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56616" algn="l">
              <a:lnSpc>
                <a:spcPct val="100000"/>
              </a:lnSpc>
              <a:spcBef>
                <a:spcPts val="230"/>
              </a:spcBef>
              <a:spcAft>
                <a:spcPts val="0"/>
              </a:spcAft>
              <a:buSzPts val="2016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dt" idx="10"/>
          </p:nvPr>
        </p:nvSpPr>
        <p:spPr>
          <a:xfrm>
            <a:off x="3776328" y="4583906"/>
            <a:ext cx="2286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ftr" idx="11"/>
          </p:nvPr>
        </p:nvSpPr>
        <p:spPr>
          <a:xfrm>
            <a:off x="6062328" y="4583906"/>
            <a:ext cx="2286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sldNum" idx="12"/>
          </p:nvPr>
        </p:nvSpPr>
        <p:spPr>
          <a:xfrm>
            <a:off x="8348328" y="458390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>
            <a:spLocks noGrp="1"/>
          </p:cNvSpPr>
          <p:nvPr>
            <p:ph type="title"/>
          </p:nvPr>
        </p:nvSpPr>
        <p:spPr>
          <a:xfrm rot="5400000">
            <a:off x="5648325" y="1381128"/>
            <a:ext cx="3943349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body" idx="1"/>
          </p:nvPr>
        </p:nvSpPr>
        <p:spPr>
          <a:xfrm rot="5400000">
            <a:off x="1533525" y="-600073"/>
            <a:ext cx="3943351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440"/>
              <a:buChar char="⚫"/>
              <a:defRPr/>
            </a:lvl1pPr>
            <a:lvl2pPr marL="914400" lvl="1" indent="-3429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56616" algn="l">
              <a:lnSpc>
                <a:spcPct val="100000"/>
              </a:lnSpc>
              <a:spcBef>
                <a:spcPts val="230"/>
              </a:spcBef>
              <a:spcAft>
                <a:spcPts val="0"/>
              </a:spcAft>
              <a:buSzPts val="2016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dt" idx="10"/>
          </p:nvPr>
        </p:nvSpPr>
        <p:spPr>
          <a:xfrm>
            <a:off x="3776328" y="4583906"/>
            <a:ext cx="2286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ftr" idx="11"/>
          </p:nvPr>
        </p:nvSpPr>
        <p:spPr>
          <a:xfrm>
            <a:off x="6062328" y="4583906"/>
            <a:ext cx="2286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sldNum" idx="12"/>
          </p:nvPr>
        </p:nvSpPr>
        <p:spPr>
          <a:xfrm>
            <a:off x="8348328" y="458390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5538784" y="400050"/>
            <a:ext cx="2971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None/>
              <a:defRPr sz="22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5538847" y="1085851"/>
            <a:ext cx="2971800" cy="3154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noAutofit/>
          </a:bodyPr>
          <a:lstStyle>
            <a:lvl1pPr marL="457200" marR="18288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30"/>
              </a:spcBef>
              <a:spcAft>
                <a:spcPts val="0"/>
              </a:spcAft>
              <a:buSzPts val="1008"/>
              <a:buNone/>
              <a:defRPr sz="900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2"/>
          </p:nvPr>
        </p:nvSpPr>
        <p:spPr>
          <a:xfrm>
            <a:off x="761372" y="697608"/>
            <a:ext cx="4626159" cy="3543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7084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240"/>
              <a:buChar char="⚫"/>
              <a:defRPr sz="2800">
                <a:solidFill>
                  <a:schemeClr val="dk1"/>
                </a:solidFill>
              </a:defRPr>
            </a:lvl1pPr>
            <a:lvl2pPr marL="914400" lvl="1" indent="-3937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600"/>
              <a:buChar char="◦"/>
              <a:defRPr sz="2600">
                <a:solidFill>
                  <a:schemeClr val="dk1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400"/>
              <a:buChar char="●"/>
              <a:defRPr sz="2400">
                <a:solidFill>
                  <a:schemeClr val="dk1"/>
                </a:solidFill>
              </a:defRPr>
            </a:lvl3pPr>
            <a:lvl4pPr marL="1828800" lvl="3" indent="-370839" algn="l">
              <a:lnSpc>
                <a:spcPct val="100000"/>
              </a:lnSpc>
              <a:spcBef>
                <a:spcPts val="230"/>
              </a:spcBef>
              <a:spcAft>
                <a:spcPts val="0"/>
              </a:spcAft>
              <a:buSzPts val="2240"/>
              <a:buChar char="◦"/>
              <a:defRPr sz="2000">
                <a:solidFill>
                  <a:schemeClr val="dk1"/>
                </a:solidFill>
              </a:defRPr>
            </a:lvl4pPr>
            <a:lvl5pPr marL="2286000" lvl="4" indent="-355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700"/>
              <a:buNone/>
              <a:defRPr/>
            </a:lvl6pPr>
            <a:lvl7pPr marL="3200400" lvl="6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3776328" y="4583906"/>
            <a:ext cx="2286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6062328" y="4583906"/>
            <a:ext cx="2286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348328" y="458390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502920" y="3737610"/>
            <a:ext cx="8183880" cy="78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502920" y="397764"/>
            <a:ext cx="8183880" cy="314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440"/>
              <a:buChar char="⚫"/>
              <a:defRPr/>
            </a:lvl1pPr>
            <a:lvl2pPr marL="914400" lvl="1" indent="-3429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56616" algn="l">
              <a:lnSpc>
                <a:spcPct val="100000"/>
              </a:lnSpc>
              <a:spcBef>
                <a:spcPts val="230"/>
              </a:spcBef>
              <a:spcAft>
                <a:spcPts val="0"/>
              </a:spcAft>
              <a:buSzPts val="2016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3776328" y="4583906"/>
            <a:ext cx="2286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6062328" y="4583906"/>
            <a:ext cx="2286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8348328" y="458390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502920" y="3737610"/>
            <a:ext cx="8183880" cy="78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607224" y="434578"/>
            <a:ext cx="3931920" cy="59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300" tIns="91425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920"/>
              <a:buNone/>
              <a:defRPr sz="2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230"/>
              </a:spcBef>
              <a:spcAft>
                <a:spcPts val="0"/>
              </a:spcAft>
              <a:buSzPts val="1792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4652169" y="434578"/>
            <a:ext cx="3931920" cy="59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920"/>
              <a:buNone/>
              <a:defRPr sz="2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230"/>
              </a:spcBef>
              <a:spcAft>
                <a:spcPts val="0"/>
              </a:spcAft>
              <a:buSzPts val="1792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3"/>
          </p:nvPr>
        </p:nvSpPr>
        <p:spPr>
          <a:xfrm>
            <a:off x="607224" y="1085850"/>
            <a:ext cx="3931920" cy="261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5052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920"/>
              <a:buChar char="⚫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Char char="◦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42392" algn="l">
              <a:lnSpc>
                <a:spcPct val="100000"/>
              </a:lnSpc>
              <a:spcBef>
                <a:spcPts val="230"/>
              </a:spcBef>
              <a:spcAft>
                <a:spcPts val="0"/>
              </a:spcAft>
              <a:buSzPts val="1792"/>
              <a:buChar char="◦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4"/>
          </p:nvPr>
        </p:nvSpPr>
        <p:spPr>
          <a:xfrm>
            <a:off x="4652169" y="1085850"/>
            <a:ext cx="3931920" cy="261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5052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920"/>
              <a:buChar char="⚫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Char char="◦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42392" algn="l">
              <a:lnSpc>
                <a:spcPct val="100000"/>
              </a:lnSpc>
              <a:spcBef>
                <a:spcPts val="230"/>
              </a:spcBef>
              <a:spcAft>
                <a:spcPts val="0"/>
              </a:spcAft>
              <a:buSzPts val="1792"/>
              <a:buChar char="◦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dt" idx="10"/>
          </p:nvPr>
        </p:nvSpPr>
        <p:spPr>
          <a:xfrm>
            <a:off x="3776328" y="4583906"/>
            <a:ext cx="2286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ftr" idx="11"/>
          </p:nvPr>
        </p:nvSpPr>
        <p:spPr>
          <a:xfrm>
            <a:off x="6062328" y="4583906"/>
            <a:ext cx="2286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348328" y="458390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502920" y="3739192"/>
            <a:ext cx="8183880" cy="78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514352" y="397764"/>
            <a:ext cx="393192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6068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80"/>
              <a:buChar char="⚫"/>
              <a:defRPr sz="2600"/>
            </a:lvl1pPr>
            <a:lvl2pPr marL="914400" lvl="1" indent="-3683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200"/>
              <a:buChar char="◦"/>
              <a:defRPr sz="2200"/>
            </a:lvl2pPr>
            <a:lvl3pPr marL="1371600" lvl="2" indent="-355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/>
            </a:lvl3pPr>
            <a:lvl4pPr marL="1828800" lvl="3" indent="-356616" algn="l">
              <a:lnSpc>
                <a:spcPct val="100000"/>
              </a:lnSpc>
              <a:spcBef>
                <a:spcPts val="230"/>
              </a:spcBef>
              <a:spcAft>
                <a:spcPts val="0"/>
              </a:spcAft>
              <a:buSzPts val="2016"/>
              <a:buChar char="◦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4755360" y="397764"/>
            <a:ext cx="393192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6068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80"/>
              <a:buChar char="⚫"/>
              <a:defRPr sz="2600"/>
            </a:lvl1pPr>
            <a:lvl2pPr marL="914400" lvl="1" indent="-3683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200"/>
              <a:buChar char="◦"/>
              <a:defRPr sz="2200"/>
            </a:lvl2pPr>
            <a:lvl3pPr marL="1371600" lvl="2" indent="-355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/>
            </a:lvl3pPr>
            <a:lvl4pPr marL="1828800" lvl="3" indent="-356616" algn="l">
              <a:lnSpc>
                <a:spcPct val="100000"/>
              </a:lnSpc>
              <a:spcBef>
                <a:spcPts val="230"/>
              </a:spcBef>
              <a:spcAft>
                <a:spcPts val="0"/>
              </a:spcAft>
              <a:buSzPts val="2016"/>
              <a:buChar char="◦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3776328" y="4583906"/>
            <a:ext cx="2286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6062328" y="4583906"/>
            <a:ext cx="2286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8348328" y="458390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/>
          <p:nvPr/>
        </p:nvSpPr>
        <p:spPr>
          <a:xfrm>
            <a:off x="304800" y="246888"/>
            <a:ext cx="8532055" cy="4647614"/>
          </a:xfrm>
          <a:prstGeom prst="roundRect">
            <a:avLst>
              <a:gd name="adj" fmla="val 2081"/>
            </a:avLst>
          </a:prstGeom>
          <a:gradFill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6F6F6"/>
              </a:gs>
              <a:gs pos="100000">
                <a:srgbClr val="D8D8D8"/>
              </a:gs>
            </a:gsLst>
            <a:lin ang="5400000" scaled="0"/>
          </a:gradFill>
          <a:ln w="9525" cap="rnd" cmpd="sng">
            <a:solidFill>
              <a:srgbClr val="A2A0A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50800" dir="5400000" algn="tl" rotWithShape="0">
              <a:srgbClr val="000000">
                <a:alpha val="2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" name="Google Shape;52;p7"/>
          <p:cNvSpPr/>
          <p:nvPr/>
        </p:nvSpPr>
        <p:spPr>
          <a:xfrm>
            <a:off x="418596" y="325622"/>
            <a:ext cx="8306809" cy="3255997"/>
          </a:xfrm>
          <a:prstGeom prst="roundRect">
            <a:avLst>
              <a:gd name="adj" fmla="val 2127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468344" y="3696462"/>
            <a:ext cx="8183880" cy="50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766F"/>
              </a:buClr>
              <a:buSzPts val="3600"/>
              <a:buFont typeface="Verdana"/>
              <a:buNone/>
              <a:defRPr sz="3600" b="0" cap="none">
                <a:solidFill>
                  <a:srgbClr val="78766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468344" y="4218363"/>
            <a:ext cx="8183880" cy="3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850" tIns="0" rIns="91425" bIns="45700" anchor="t" anchorCtr="0">
            <a:noAutofit/>
          </a:bodyPr>
          <a:lstStyle>
            <a:lvl1pPr marL="457200" marR="36576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800" b="0">
                <a:solidFill>
                  <a:srgbClr val="B75C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30"/>
              </a:spcBef>
              <a:spcAft>
                <a:spcPts val="0"/>
              </a:spcAft>
              <a:buSzPts val="1568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dt" idx="10"/>
          </p:nvPr>
        </p:nvSpPr>
        <p:spPr>
          <a:xfrm>
            <a:off x="3776328" y="4583906"/>
            <a:ext cx="2286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ftr" idx="11"/>
          </p:nvPr>
        </p:nvSpPr>
        <p:spPr>
          <a:xfrm>
            <a:off x="6062328" y="4583906"/>
            <a:ext cx="2286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8348328" y="458390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502920" y="3739192"/>
            <a:ext cx="8183880" cy="78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dt" idx="10"/>
          </p:nvPr>
        </p:nvSpPr>
        <p:spPr>
          <a:xfrm>
            <a:off x="3776328" y="4583906"/>
            <a:ext cx="2286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ftr" idx="11"/>
          </p:nvPr>
        </p:nvSpPr>
        <p:spPr>
          <a:xfrm>
            <a:off x="6062328" y="4583906"/>
            <a:ext cx="2286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sldNum" idx="12"/>
          </p:nvPr>
        </p:nvSpPr>
        <p:spPr>
          <a:xfrm>
            <a:off x="8348328" y="458390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/>
          <p:nvPr/>
        </p:nvSpPr>
        <p:spPr>
          <a:xfrm>
            <a:off x="304800" y="246888"/>
            <a:ext cx="8532055" cy="4647614"/>
          </a:xfrm>
          <a:prstGeom prst="roundRect">
            <a:avLst>
              <a:gd name="adj" fmla="val 2081"/>
            </a:avLst>
          </a:prstGeom>
          <a:gradFill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6F6F6"/>
              </a:gs>
              <a:gs pos="100000">
                <a:srgbClr val="D8D8D8"/>
              </a:gs>
            </a:gsLst>
            <a:lin ang="5400000" scaled="0"/>
          </a:gradFill>
          <a:ln w="9525" cap="rnd" cmpd="sng">
            <a:solidFill>
              <a:srgbClr val="A2A0A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50800" dir="5400000" algn="tl" rotWithShape="0">
              <a:srgbClr val="000000">
                <a:alpha val="2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5" name="Google Shape;65;p9"/>
          <p:cNvSpPr txBox="1">
            <a:spLocks noGrp="1"/>
          </p:cNvSpPr>
          <p:nvPr>
            <p:ph type="dt" idx="10"/>
          </p:nvPr>
        </p:nvSpPr>
        <p:spPr>
          <a:xfrm>
            <a:off x="3776328" y="4583906"/>
            <a:ext cx="2286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ftr" idx="11"/>
          </p:nvPr>
        </p:nvSpPr>
        <p:spPr>
          <a:xfrm>
            <a:off x="6062328" y="4583906"/>
            <a:ext cx="2286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8348328" y="458390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/>
          <p:nvPr/>
        </p:nvSpPr>
        <p:spPr>
          <a:xfrm>
            <a:off x="304800" y="246888"/>
            <a:ext cx="8532055" cy="4647614"/>
          </a:xfrm>
          <a:prstGeom prst="roundRect">
            <a:avLst>
              <a:gd name="adj" fmla="val 2081"/>
            </a:avLst>
          </a:prstGeom>
          <a:gradFill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6F6F6"/>
              </a:gs>
              <a:gs pos="100000">
                <a:srgbClr val="D8D8D8"/>
              </a:gs>
            </a:gsLst>
            <a:lin ang="5400000" scaled="0"/>
          </a:gradFill>
          <a:ln w="9525" cap="rnd" cmpd="sng">
            <a:solidFill>
              <a:srgbClr val="A2A0A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50800" dir="5400000" algn="tl" rotWithShape="0">
              <a:srgbClr val="000000">
                <a:alpha val="2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" name="Google Shape;70;p10"/>
          <p:cNvSpPr/>
          <p:nvPr/>
        </p:nvSpPr>
        <p:spPr>
          <a:xfrm>
            <a:off x="6400800" y="325622"/>
            <a:ext cx="2324605" cy="325755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" name="Google Shape;71;p10"/>
          <p:cNvSpPr txBox="1">
            <a:spLocks noGrp="1"/>
          </p:cNvSpPr>
          <p:nvPr>
            <p:ph type="title"/>
          </p:nvPr>
        </p:nvSpPr>
        <p:spPr>
          <a:xfrm>
            <a:off x="457200" y="3759042"/>
            <a:ext cx="8229600" cy="78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766F"/>
              </a:buClr>
              <a:buSzPts val="3600"/>
              <a:buFont typeface="Verdana"/>
              <a:buNone/>
              <a:defRPr sz="3600" b="0">
                <a:solidFill>
                  <a:srgbClr val="78766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body" idx="1"/>
          </p:nvPr>
        </p:nvSpPr>
        <p:spPr>
          <a:xfrm>
            <a:off x="6462712" y="400050"/>
            <a:ext cx="2240280" cy="315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FFFFFF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200"/>
              <a:buChar char="◦"/>
              <a:defRPr sz="1200">
                <a:solidFill>
                  <a:srgbClr val="FFFFFF"/>
                </a:solidFill>
              </a:defRPr>
            </a:lvl2pPr>
            <a:lvl3pPr marL="1371600" lvl="2" indent="-2921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000"/>
              <a:buChar char="●"/>
              <a:defRPr sz="1000">
                <a:solidFill>
                  <a:srgbClr val="FFFFFF"/>
                </a:solidFill>
              </a:defRPr>
            </a:lvl3pPr>
            <a:lvl4pPr marL="1828800" lvl="3" indent="-292608" algn="l">
              <a:lnSpc>
                <a:spcPct val="100000"/>
              </a:lnSpc>
              <a:spcBef>
                <a:spcPts val="230"/>
              </a:spcBef>
              <a:spcAft>
                <a:spcPts val="0"/>
              </a:spcAft>
              <a:buSzPts val="1008"/>
              <a:buChar char="◦"/>
              <a:defRPr sz="900">
                <a:solidFill>
                  <a:srgbClr val="FFFFFF"/>
                </a:solidFill>
              </a:defRPr>
            </a:lvl4pPr>
            <a:lvl5pPr marL="2286000" lvl="4" indent="-28575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900"/>
              <a:buChar char="●"/>
              <a:defRPr sz="900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dt" idx="10"/>
          </p:nvPr>
        </p:nvSpPr>
        <p:spPr>
          <a:xfrm>
            <a:off x="3776328" y="4583906"/>
            <a:ext cx="2286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ftr" idx="11"/>
          </p:nvPr>
        </p:nvSpPr>
        <p:spPr>
          <a:xfrm>
            <a:off x="6062328" y="4583906"/>
            <a:ext cx="2286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sldNum" idx="12"/>
          </p:nvPr>
        </p:nvSpPr>
        <p:spPr>
          <a:xfrm>
            <a:off x="8348328" y="458390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76" name="Google Shape;76;p10"/>
          <p:cNvSpPr>
            <a:spLocks noGrp="1"/>
          </p:cNvSpPr>
          <p:nvPr>
            <p:ph type="pic" idx="2"/>
          </p:nvPr>
        </p:nvSpPr>
        <p:spPr>
          <a:xfrm>
            <a:off x="421480" y="326826"/>
            <a:ext cx="5925312" cy="3257550"/>
          </a:xfrm>
          <a:prstGeom prst="snipRoundRect">
            <a:avLst>
              <a:gd name="adj1" fmla="val 1040"/>
              <a:gd name="adj2" fmla="val 0"/>
            </a:avLst>
          </a:prstGeom>
          <a:solidFill>
            <a:srgbClr val="4F4D49"/>
          </a:solidFill>
          <a:ln>
            <a:noFill/>
          </a:ln>
        </p:spPr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304800" y="246888"/>
            <a:ext cx="8532055" cy="4647614"/>
          </a:xfrm>
          <a:prstGeom prst="roundRect">
            <a:avLst>
              <a:gd name="adj" fmla="val 2081"/>
            </a:avLst>
          </a:prstGeom>
          <a:gradFill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6F6F6"/>
              </a:gs>
              <a:gs pos="100000">
                <a:srgbClr val="D8D8D8"/>
              </a:gs>
            </a:gsLst>
            <a:lin ang="5400000" scaled="0"/>
          </a:gradFill>
          <a:ln w="9525" cap="rnd" cmpd="sng">
            <a:solidFill>
              <a:srgbClr val="A2A0A0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50800" dir="5400000" algn="tl" rotWithShape="0">
              <a:srgbClr val="000000">
                <a:alpha val="2431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418596" y="325622"/>
            <a:ext cx="8306809" cy="4114800"/>
          </a:xfrm>
          <a:prstGeom prst="roundRect">
            <a:avLst>
              <a:gd name="adj" fmla="val 2127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502920" y="3739192"/>
            <a:ext cx="8183880" cy="78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  <a:defRPr sz="3600" b="1" i="0" u="none" strike="noStrike" cap="none">
                <a:solidFill>
                  <a:srgbClr val="FF8C3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502920" y="397764"/>
            <a:ext cx="8183880" cy="314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marR="0" lvl="0" indent="-370840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EF323E"/>
              </a:buClr>
              <a:buSzPts val="2200"/>
              <a:buFont typeface="Noto Sans Symbols"/>
              <a:buChar char="●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63728" algn="l" rtl="0">
              <a:lnSpc>
                <a:spcPct val="100000"/>
              </a:lnSpc>
              <a:spcBef>
                <a:spcPts val="230"/>
              </a:spcBef>
              <a:spcAft>
                <a:spcPts val="0"/>
              </a:spcAft>
              <a:buClr>
                <a:srgbClr val="EF323E"/>
              </a:buClr>
              <a:buSzPts val="2128"/>
              <a:buFont typeface="Verdana"/>
              <a:buChar char="◦"/>
              <a:defRPr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3776328" y="4583906"/>
            <a:ext cx="2286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6062328" y="4583906"/>
            <a:ext cx="2286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348328" y="4583906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A5A29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B-YpjJo-H6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>
            <a:spLocks noGrp="1"/>
          </p:cNvSpPr>
          <p:nvPr>
            <p:ph type="ctrTitle"/>
          </p:nvPr>
        </p:nvSpPr>
        <p:spPr>
          <a:xfrm>
            <a:off x="684225" y="388200"/>
            <a:ext cx="7772400" cy="21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4320"/>
              <a:buFont typeface="Verdana"/>
              <a:buNone/>
            </a:pPr>
            <a:r>
              <a:rPr lang="en" sz="4320"/>
              <a:t> </a:t>
            </a:r>
            <a:r>
              <a:rPr lang="en" sz="7919" i="1">
                <a:solidFill>
                  <a:schemeClr val="accent1"/>
                </a:solidFill>
                <a:latin typeface="Corsiva"/>
                <a:ea typeface="Corsiva"/>
                <a:cs typeface="Corsiva"/>
                <a:sym typeface="Corsiva"/>
              </a:rPr>
              <a:t>Leoaică tânără, iubirea</a:t>
            </a:r>
            <a:endParaRPr sz="7919" i="1">
              <a:solidFill>
                <a:schemeClr val="accent1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"/>
          </p:nvPr>
        </p:nvSpPr>
        <p:spPr>
          <a:xfrm>
            <a:off x="5368025" y="4174050"/>
            <a:ext cx="3276000" cy="6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0" rIns="91425" bIns="45700" anchor="t" anchorCtr="0">
            <a:noAutofit/>
          </a:bodyPr>
          <a:lstStyle/>
          <a:p>
            <a:pPr marL="36576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de Nichita Stănescu </a:t>
            </a:r>
            <a:endParaRPr/>
          </a:p>
        </p:txBody>
      </p:sp>
      <p:pic>
        <p:nvPicPr>
          <p:cNvPr id="95" name="Google Shape;95;p13" descr="giphy.gif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28450" y="1473800"/>
            <a:ext cx="5337600" cy="276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 txBox="1">
            <a:spLocks noGrp="1"/>
          </p:cNvSpPr>
          <p:nvPr>
            <p:ph type="title"/>
          </p:nvPr>
        </p:nvSpPr>
        <p:spPr>
          <a:xfrm>
            <a:off x="502920" y="4491990"/>
            <a:ext cx="8183880" cy="34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240"/>
              <a:buFont typeface="Verdana"/>
              <a:buNone/>
            </a:pPr>
            <a:r>
              <a:rPr lang="en" sz="3240"/>
              <a:t> </a:t>
            </a:r>
            <a:endParaRPr sz="3240"/>
          </a:p>
        </p:txBody>
      </p:sp>
      <p:pic>
        <p:nvPicPr>
          <p:cNvPr id="188" name="Google Shape;188;p23" descr="leoaică.gif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75856" y="2139702"/>
            <a:ext cx="2664296" cy="1352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" name="Google Shape;189;p23"/>
          <p:cNvCxnSpPr/>
          <p:nvPr/>
        </p:nvCxnSpPr>
        <p:spPr>
          <a:xfrm rot="10800000">
            <a:off x="1907704" y="2247714"/>
            <a:ext cx="1224136" cy="54006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90" name="Google Shape;190;p23"/>
          <p:cNvCxnSpPr/>
          <p:nvPr/>
        </p:nvCxnSpPr>
        <p:spPr>
          <a:xfrm>
            <a:off x="6156176" y="3111810"/>
            <a:ext cx="1224136" cy="594066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91" name="Google Shape;191;p23"/>
          <p:cNvCxnSpPr/>
          <p:nvPr/>
        </p:nvCxnSpPr>
        <p:spPr>
          <a:xfrm flipH="1">
            <a:off x="1907704" y="3057804"/>
            <a:ext cx="1152128" cy="648072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92" name="Google Shape;192;p23"/>
          <p:cNvCxnSpPr/>
          <p:nvPr/>
        </p:nvCxnSpPr>
        <p:spPr>
          <a:xfrm rot="10800000" flipH="1">
            <a:off x="6012160" y="2139702"/>
            <a:ext cx="864096" cy="594066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93" name="Google Shape;193;p23"/>
          <p:cNvSpPr txBox="1"/>
          <p:nvPr/>
        </p:nvSpPr>
        <p:spPr>
          <a:xfrm>
            <a:off x="971600" y="411510"/>
            <a:ext cx="7416824" cy="807913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 b="1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Reprezentarea abstracțiilor în formă concretă</a:t>
            </a:r>
            <a:endParaRPr sz="2700" b="1" i="0" u="none" strike="noStrike" cap="none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4" name="Google Shape;194;p23"/>
          <p:cNvSpPr txBox="1"/>
          <p:nvPr/>
        </p:nvSpPr>
        <p:spPr>
          <a:xfrm>
            <a:off x="971600" y="3811275"/>
            <a:ext cx="1872300" cy="6480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ferocitate ~ </a:t>
            </a:r>
            <a:r>
              <a:rPr lang="en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pasionalitate</a:t>
            </a:r>
            <a:endParaRPr sz="18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5" name="Google Shape;195;p23"/>
          <p:cNvSpPr txBox="1"/>
          <p:nvPr/>
        </p:nvSpPr>
        <p:spPr>
          <a:xfrm>
            <a:off x="971600" y="1491622"/>
            <a:ext cx="1872300" cy="7560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poziție ~</a:t>
            </a: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valoare</a:t>
            </a:r>
            <a:endParaRPr sz="18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6" name="Google Shape;196;p23"/>
          <p:cNvSpPr txBox="1"/>
          <p:nvPr/>
        </p:nvSpPr>
        <p:spPr>
          <a:xfrm>
            <a:off x="6588225" y="1491623"/>
            <a:ext cx="1872300" cy="6480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senzualitate ~</a:t>
            </a: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erotism</a:t>
            </a:r>
            <a:endParaRPr sz="18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7" name="Google Shape;197;p23"/>
          <p:cNvSpPr txBox="1"/>
          <p:nvPr/>
        </p:nvSpPr>
        <p:spPr>
          <a:xfrm>
            <a:off x="6372200" y="3867902"/>
            <a:ext cx="1872300" cy="6480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noblețe ~</a:t>
            </a: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rafinament</a:t>
            </a:r>
            <a:endParaRPr sz="18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8" name="Google Shape;198;p23"/>
          <p:cNvSpPr txBox="1"/>
          <p:nvPr/>
        </p:nvSpPr>
        <p:spPr>
          <a:xfrm>
            <a:off x="1043608" y="2733768"/>
            <a:ext cx="2016224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1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IUBIREA</a:t>
            </a:r>
            <a:endParaRPr sz="2800" b="1" i="0" u="none" strike="noStrike" cap="none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9" name="Google Shape;199;p23"/>
          <p:cNvSpPr txBox="1"/>
          <p:nvPr/>
        </p:nvSpPr>
        <p:spPr>
          <a:xfrm>
            <a:off x="6084168" y="2733768"/>
            <a:ext cx="2664296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1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INSPIRAȚIA </a:t>
            </a:r>
            <a:endParaRPr sz="2800" b="1" i="0" u="none" strike="noStrike" cap="none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4"/>
          <p:cNvSpPr txBox="1">
            <a:spLocks noGrp="1"/>
          </p:cNvSpPr>
          <p:nvPr>
            <p:ph type="title"/>
          </p:nvPr>
        </p:nvSpPr>
        <p:spPr>
          <a:xfrm>
            <a:off x="757370" y="3663575"/>
            <a:ext cx="3873631" cy="8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240"/>
              <a:buFont typeface="Verdana"/>
              <a:buNone/>
            </a:pPr>
            <a:r>
              <a:rPr lang="en" sz="2740" dirty="0"/>
              <a:t>Ambiguitate (dubla tematică)</a:t>
            </a:r>
            <a:endParaRPr sz="2740" dirty="0"/>
          </a:p>
        </p:txBody>
      </p:sp>
      <p:sp>
        <p:nvSpPr>
          <p:cNvPr id="205" name="Google Shape;205;p24"/>
          <p:cNvSpPr txBox="1">
            <a:spLocks noGrp="1"/>
          </p:cNvSpPr>
          <p:nvPr>
            <p:ph type="body" idx="1"/>
          </p:nvPr>
        </p:nvSpPr>
        <p:spPr>
          <a:xfrm>
            <a:off x="611560" y="397764"/>
            <a:ext cx="4104456" cy="329184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76" lvl="0" indent="-26517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12"/>
              <a:buChar char="⚫"/>
            </a:pPr>
            <a:r>
              <a:rPr lang="en" sz="2015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1. Poem erotic</a:t>
            </a:r>
            <a:endParaRPr dirty="0"/>
          </a:p>
          <a:p>
            <a:pPr marL="265176" lvl="0" indent="-162812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612"/>
              <a:buNone/>
            </a:pPr>
            <a:endParaRPr sz="2015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612"/>
              <a:buNone/>
            </a:pPr>
            <a:r>
              <a:rPr lang="en" sz="2015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= </a:t>
            </a:r>
            <a:r>
              <a:rPr lang="en" sz="1615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iubirea care are puterea de a transforma întreg universul, de a reface geneza (evocarea apelor primordiale), ceea ce la Eminescu nu era posibil pentru că demiurgul s-ar fi negat pe sine însuși</a:t>
            </a:r>
            <a:endParaRPr sz="2200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612"/>
              <a:buNone/>
            </a:pPr>
            <a:endParaRPr sz="1615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612"/>
              <a:buNone/>
            </a:pPr>
            <a:r>
              <a:rPr lang="en" sz="1615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= iubirea care poate înălța ființa umană la dimensiuni demiurgice, conferind o stare extatică</a:t>
            </a:r>
            <a:endParaRPr sz="2200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612"/>
              <a:buNone/>
            </a:pPr>
            <a:endParaRPr sz="1615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612"/>
              <a:buNone/>
            </a:pPr>
            <a:endParaRPr sz="2015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612"/>
              <a:buNone/>
            </a:pPr>
            <a:endParaRPr sz="2015" dirty="0"/>
          </a:p>
        </p:txBody>
      </p:sp>
      <p:sp>
        <p:nvSpPr>
          <p:cNvPr id="206" name="Google Shape;206;p24"/>
          <p:cNvSpPr txBox="1">
            <a:spLocks noGrp="1"/>
          </p:cNvSpPr>
          <p:nvPr>
            <p:ph type="body" idx="2"/>
          </p:nvPr>
        </p:nvSpPr>
        <p:spPr>
          <a:xfrm>
            <a:off x="4755350" y="397775"/>
            <a:ext cx="3931800" cy="41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76" lvl="0" indent="-26517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12"/>
              <a:buNone/>
            </a:pPr>
            <a:endParaRPr sz="2015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612"/>
              <a:buNone/>
            </a:pPr>
            <a:endParaRPr sz="2015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612"/>
              <a:buNone/>
            </a:pPr>
            <a:endParaRPr sz="2015"/>
          </a:p>
        </p:txBody>
      </p:sp>
      <p:pic>
        <p:nvPicPr>
          <p:cNvPr id="207" name="Google Shape;207;p24" descr="love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4048" y="411510"/>
            <a:ext cx="2571750" cy="4063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5"/>
          <p:cNvSpPr txBox="1">
            <a:spLocks noGrp="1"/>
          </p:cNvSpPr>
          <p:nvPr>
            <p:ph type="title"/>
          </p:nvPr>
        </p:nvSpPr>
        <p:spPr>
          <a:xfrm>
            <a:off x="366108" y="3865368"/>
            <a:ext cx="4506039" cy="481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240"/>
              <a:buFont typeface="Verdana"/>
              <a:buNone/>
            </a:pPr>
            <a:r>
              <a:rPr lang="en" sz="2000" dirty="0"/>
              <a:t>Ambiguitate</a:t>
            </a:r>
            <a:r>
              <a:rPr lang="ro-RO" sz="2000" dirty="0"/>
              <a:t> </a:t>
            </a:r>
            <a:r>
              <a:rPr lang="en" sz="2000" dirty="0"/>
              <a:t>(dubla tematică)</a:t>
            </a:r>
            <a:endParaRPr sz="2000" dirty="0"/>
          </a:p>
        </p:txBody>
      </p:sp>
      <p:sp>
        <p:nvSpPr>
          <p:cNvPr id="213" name="Google Shape;213;p25"/>
          <p:cNvSpPr txBox="1">
            <a:spLocks noGrp="1"/>
          </p:cNvSpPr>
          <p:nvPr>
            <p:ph type="body" idx="1"/>
          </p:nvPr>
        </p:nvSpPr>
        <p:spPr>
          <a:xfrm>
            <a:off x="539552" y="397764"/>
            <a:ext cx="4032448" cy="329184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76" lvl="0" indent="-26517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24"/>
              <a:buNone/>
            </a:pPr>
            <a:endParaRPr sz="2405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924"/>
              <a:buNone/>
            </a:pPr>
            <a:endParaRPr sz="2405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924"/>
              <a:buNone/>
            </a:pPr>
            <a:endParaRPr sz="2405"/>
          </a:p>
        </p:txBody>
      </p:sp>
      <p:sp>
        <p:nvSpPr>
          <p:cNvPr id="214" name="Google Shape;214;p25"/>
          <p:cNvSpPr txBox="1">
            <a:spLocks noGrp="1"/>
          </p:cNvSpPr>
          <p:nvPr>
            <p:ph type="body" idx="2"/>
          </p:nvPr>
        </p:nvSpPr>
        <p:spPr>
          <a:xfrm>
            <a:off x="4755350" y="397776"/>
            <a:ext cx="3931800" cy="432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76" lvl="0" indent="-26517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24"/>
              <a:buNone/>
            </a:pPr>
            <a:r>
              <a:rPr lang="en" sz="2405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2. Artă poetică</a:t>
            </a:r>
            <a:endParaRPr dirty="0"/>
          </a:p>
          <a:p>
            <a:pPr marL="265176" lvl="0" indent="-143000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924"/>
              <a:buNone/>
            </a:pPr>
            <a:endParaRPr sz="2405" b="1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628"/>
              <a:buNone/>
            </a:pPr>
            <a:r>
              <a:rPr lang="en" sz="1535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= relația dintre eul liric și inspirația poetică (aceasta se revarsă intempestiv, involuntar și transformă ireversibil ființa artistului)</a:t>
            </a:r>
            <a:endParaRPr sz="2100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628"/>
              <a:buNone/>
            </a:pPr>
            <a:endParaRPr sz="1535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628"/>
              <a:buNone/>
            </a:pPr>
            <a:r>
              <a:rPr lang="en" sz="1535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= creația artistică are puterea de a scoate din timp ființa contingentă și de a o eterniza („</a:t>
            </a:r>
            <a:r>
              <a:rPr lang="en" sz="1535" i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încă-o vreme/și-ncă-o vreme</a:t>
            </a:r>
            <a:r>
              <a:rPr lang="en" sz="1535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…”)</a:t>
            </a:r>
            <a:endParaRPr sz="2100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628"/>
              <a:buNone/>
            </a:pPr>
            <a:endParaRPr sz="1535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628"/>
              <a:buNone/>
            </a:pPr>
            <a:r>
              <a:rPr lang="en" sz="1535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= indici textuali:</a:t>
            </a:r>
            <a:endParaRPr sz="1535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628"/>
              <a:buNone/>
            </a:pPr>
            <a:endParaRPr sz="1535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628"/>
              <a:buNone/>
            </a:pPr>
            <a:r>
              <a:rPr lang="en" sz="1535" i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sprânceană</a:t>
            </a:r>
            <a:r>
              <a:rPr lang="en" sz="1535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–  VIZIUNE</a:t>
            </a:r>
            <a:endParaRPr sz="2100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628"/>
              <a:buNone/>
            </a:pPr>
            <a:r>
              <a:rPr lang="en" sz="1535" i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tâmpla</a:t>
            </a:r>
            <a:r>
              <a:rPr lang="en" sz="1535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 GÂNDIRE</a:t>
            </a:r>
            <a:endParaRPr sz="2100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628"/>
              <a:buNone/>
            </a:pPr>
            <a:r>
              <a:rPr lang="en" sz="1535" i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bărbia</a:t>
            </a:r>
            <a:r>
              <a:rPr lang="en" sz="1535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  ROSTIRE </a:t>
            </a:r>
            <a:endParaRPr sz="2100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924"/>
              <a:buNone/>
            </a:pPr>
            <a:endParaRPr sz="1904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924"/>
              <a:buNone/>
            </a:pPr>
            <a:endParaRPr sz="2405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924"/>
              <a:buNone/>
            </a:pPr>
            <a:endParaRPr sz="2405" dirty="0"/>
          </a:p>
        </p:txBody>
      </p:sp>
      <p:pic>
        <p:nvPicPr>
          <p:cNvPr id="215" name="Google Shape;215;p25" descr="inspirație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573528"/>
            <a:ext cx="3384376" cy="2970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 txBox="1">
            <a:spLocks noGrp="1"/>
          </p:cNvSpPr>
          <p:nvPr>
            <p:ph type="body" idx="1"/>
          </p:nvPr>
        </p:nvSpPr>
        <p:spPr>
          <a:xfrm>
            <a:off x="323527" y="303498"/>
            <a:ext cx="8569647" cy="4266121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609600" lvl="0" indent="-609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sz="2400"/>
          </a:p>
          <a:p>
            <a:pPr marL="609600" lvl="0" indent="-609600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3200"/>
              <a:buNone/>
            </a:pPr>
            <a:r>
              <a:rPr lang="en" sz="4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Explicaţia titlului</a:t>
            </a:r>
            <a:r>
              <a:rPr lang="en" sz="24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2400">
              <a:solidFill>
                <a:schemeClr val="accent1"/>
              </a:solidFill>
            </a:endParaRPr>
          </a:p>
          <a:p>
            <a:pPr marL="609600" lvl="0" indent="-609600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920"/>
              <a:buNone/>
            </a:pPr>
            <a:endParaRPr sz="2400">
              <a:solidFill>
                <a:schemeClr val="accent1"/>
              </a:solidFill>
            </a:endParaRPr>
          </a:p>
          <a:p>
            <a:pPr marL="609600" lvl="0" indent="-609600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920"/>
              <a:buNone/>
            </a:pPr>
            <a:r>
              <a:rPr lang="en" sz="24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 = </a:t>
            </a:r>
            <a:r>
              <a:rPr lang="en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metaforă explicită (suplimentare apozițională)</a:t>
            </a:r>
            <a:endParaRPr sz="2400"/>
          </a:p>
        </p:txBody>
      </p:sp>
      <p:sp>
        <p:nvSpPr>
          <p:cNvPr id="221" name="Google Shape;221;p26"/>
          <p:cNvSpPr/>
          <p:nvPr/>
        </p:nvSpPr>
        <p:spPr>
          <a:xfrm>
            <a:off x="395536" y="1869672"/>
            <a:ext cx="2880320" cy="2214246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rgbClr val="AF5C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EAE4D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EAE4D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EAE4D5"/>
                </a:solidFill>
                <a:latin typeface="Verdana"/>
                <a:ea typeface="Verdana"/>
                <a:cs typeface="Verdana"/>
                <a:sym typeface="Verdana"/>
              </a:rPr>
              <a:t>Leoaică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EAE4D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(animal de pradă: ferocitate, senzualitate etc.)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EAE4D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EAE4D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EAE4D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2" name="Google Shape;222;p26"/>
          <p:cNvSpPr/>
          <p:nvPr/>
        </p:nvSpPr>
        <p:spPr>
          <a:xfrm>
            <a:off x="3059832" y="1815666"/>
            <a:ext cx="2952328" cy="2214246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rgbClr val="AF5C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EAE4D5"/>
                </a:solidFill>
                <a:latin typeface="Verdana"/>
                <a:ea typeface="Verdana"/>
                <a:cs typeface="Verdana"/>
                <a:sym typeface="Verdana"/>
              </a:rPr>
              <a:t>tânără,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EAE4D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   amplificare a trăsăturilor</a:t>
            </a:r>
            <a:endParaRPr sz="18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3" name="Google Shape;223;p26"/>
          <p:cNvSpPr/>
          <p:nvPr/>
        </p:nvSpPr>
        <p:spPr>
          <a:xfrm>
            <a:off x="5940152" y="1815666"/>
            <a:ext cx="2880320" cy="216024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rgbClr val="AF5C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EAE4D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EAE4D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EAE4D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EAE4D5"/>
                </a:solidFill>
                <a:latin typeface="Verdana"/>
                <a:ea typeface="Verdana"/>
                <a:cs typeface="Verdana"/>
                <a:sym typeface="Verdana"/>
              </a:rPr>
              <a:t>iubirea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EAE4D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(relația dintre iubit-iubită sau dintre poet-poezie)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EAE4D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EAE4D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EAE4D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EAE4D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4" name="Google Shape;224;p26"/>
          <p:cNvSpPr/>
          <p:nvPr/>
        </p:nvSpPr>
        <p:spPr>
          <a:xfrm>
            <a:off x="3203848" y="2949792"/>
            <a:ext cx="690376" cy="20145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38100" cap="flat" cmpd="sng">
            <a:solidFill>
              <a:srgbClr val="AF5C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7"/>
          <p:cNvSpPr txBox="1">
            <a:spLocks noGrp="1"/>
          </p:cNvSpPr>
          <p:nvPr>
            <p:ph type="title"/>
          </p:nvPr>
        </p:nvSpPr>
        <p:spPr>
          <a:xfrm>
            <a:off x="502925" y="4083875"/>
            <a:ext cx="81840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240"/>
              <a:buFont typeface="Verdana"/>
              <a:buNone/>
            </a:pPr>
            <a:r>
              <a:rPr lang="en" sz="3240"/>
              <a:t>Structura poemului</a:t>
            </a:r>
            <a:endParaRPr sz="3240"/>
          </a:p>
        </p:txBody>
      </p:sp>
      <p:sp>
        <p:nvSpPr>
          <p:cNvPr id="230" name="Google Shape;230;p27"/>
          <p:cNvSpPr txBox="1">
            <a:spLocks noGrp="1"/>
          </p:cNvSpPr>
          <p:nvPr>
            <p:ph type="body" idx="1"/>
          </p:nvPr>
        </p:nvSpPr>
        <p:spPr>
          <a:xfrm>
            <a:off x="467550" y="411500"/>
            <a:ext cx="8184000" cy="38586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76" lvl="0" indent="-26517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64"/>
              <a:buNone/>
            </a:pPr>
            <a:r>
              <a:rPr lang="en" sz="13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	</a:t>
            </a:r>
            <a:r>
              <a:rPr lang="en" sz="1030" b="1" u="sng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Leoaică</a:t>
            </a:r>
            <a: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tânără, iubirea</a:t>
            </a:r>
            <a:b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mi-a sărit în faţă.</a:t>
            </a:r>
            <a:b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Mă pândise-n încordare</a:t>
            </a:r>
            <a:b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mai demult.</a:t>
            </a:r>
            <a:b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Colţii albi mi i-a înfipt în faţă,</a:t>
            </a:r>
            <a:b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m-a muşcat leoaica, azi, de faţă.</a:t>
            </a:r>
            <a:endParaRPr sz="1030" b="1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064"/>
              <a:buNone/>
            </a:pPr>
            <a:b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Şi deodată-n jurul meu, natura</a:t>
            </a:r>
            <a:b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se făcu un cerc, de-a-dura,</a:t>
            </a:r>
            <a:b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când mai larg, când mai aproape,</a:t>
            </a:r>
            <a:b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ca o strîngere de ape.</a:t>
            </a:r>
            <a:b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Şi privirea-n sus ţîşni,</a:t>
            </a:r>
            <a:b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curcubeu tăiat în două,</a:t>
            </a:r>
            <a:b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şi auzul o-ntîlni</a:t>
            </a:r>
            <a:b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tocmai lângă ciorcârlii.</a:t>
            </a:r>
            <a:b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Mi-am dus mâna la sprînceană,</a:t>
            </a:r>
            <a:b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la timplă şi la bărbie,</a:t>
            </a:r>
            <a:b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dar mâna nu le mai ştie.</a:t>
            </a:r>
            <a:b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03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en" sz="103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Şi alunecă-n neştire</a:t>
            </a:r>
            <a:br>
              <a:rPr lang="en" sz="103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03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pe-un deşert în strălucire,</a:t>
            </a:r>
            <a:br>
              <a:rPr lang="en" sz="103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03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peste care trece-alene</a:t>
            </a:r>
            <a:br>
              <a:rPr lang="en" sz="103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03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en" sz="1030" b="1" u="sng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leoaică</a:t>
            </a:r>
            <a:r>
              <a:rPr lang="en" sz="103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aramie</a:t>
            </a:r>
            <a:br>
              <a:rPr lang="en" sz="103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03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cu mişcările viclene,</a:t>
            </a:r>
            <a:br>
              <a:rPr lang="en" sz="103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03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încă-o vreme,</a:t>
            </a:r>
            <a:br>
              <a:rPr lang="en" sz="103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03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și-ncă-o vreme...</a:t>
            </a:r>
            <a:endParaRPr sz="1030" b="1" dirty="0"/>
          </a:p>
          <a:p>
            <a:pPr marL="265176" lvl="0" indent="-197612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064"/>
              <a:buNone/>
            </a:pPr>
            <a:endParaRPr sz="1330" dirty="0"/>
          </a:p>
        </p:txBody>
      </p:sp>
      <p:sp>
        <p:nvSpPr>
          <p:cNvPr id="231" name="Google Shape;231;p27"/>
          <p:cNvSpPr/>
          <p:nvPr/>
        </p:nvSpPr>
        <p:spPr>
          <a:xfrm>
            <a:off x="1019000" y="411500"/>
            <a:ext cx="528600" cy="3506700"/>
          </a:xfrm>
          <a:prstGeom prst="leftBracket">
            <a:avLst>
              <a:gd name="adj" fmla="val 8333"/>
            </a:avLst>
          </a:prstGeom>
          <a:noFill/>
          <a:ln w="635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95000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27"/>
          <p:cNvSpPr/>
          <p:nvPr/>
        </p:nvSpPr>
        <p:spPr>
          <a:xfrm rot="-5400000">
            <a:off x="-554275" y="1757586"/>
            <a:ext cx="3024300" cy="6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 sz="1900" b="1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Simetrie</a:t>
            </a:r>
            <a:r>
              <a:rPr lang="en" sz="2100" b="1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compozițional</a:t>
            </a:r>
            <a:r>
              <a:rPr lang="en" sz="2800" b="1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ă</a:t>
            </a:r>
            <a:endParaRPr sz="18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3" name="Google Shape;233;p27"/>
          <p:cNvSpPr/>
          <p:nvPr/>
        </p:nvSpPr>
        <p:spPr>
          <a:xfrm>
            <a:off x="4788024" y="1491630"/>
            <a:ext cx="288032" cy="918102"/>
          </a:xfrm>
          <a:prstGeom prst="rightBrace">
            <a:avLst>
              <a:gd name="adj1" fmla="val 84525"/>
              <a:gd name="adj2" fmla="val 50000"/>
            </a:avLst>
          </a:prstGeom>
          <a:noFill/>
          <a:ln w="635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95000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4" name="Google Shape;234;p27"/>
          <p:cNvSpPr/>
          <p:nvPr/>
        </p:nvSpPr>
        <p:spPr>
          <a:xfrm>
            <a:off x="4788024" y="2517744"/>
            <a:ext cx="288032" cy="1188132"/>
          </a:xfrm>
          <a:prstGeom prst="rightBrace">
            <a:avLst>
              <a:gd name="adj1" fmla="val 55953"/>
              <a:gd name="adj2" fmla="val 50000"/>
            </a:avLst>
          </a:prstGeom>
          <a:noFill/>
          <a:ln w="635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95000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5" name="Google Shape;235;p27"/>
          <p:cNvSpPr/>
          <p:nvPr/>
        </p:nvSpPr>
        <p:spPr>
          <a:xfrm>
            <a:off x="4860032" y="519522"/>
            <a:ext cx="216024" cy="756084"/>
          </a:xfrm>
          <a:prstGeom prst="rightBrace">
            <a:avLst>
              <a:gd name="adj1" fmla="val 84525"/>
              <a:gd name="adj2" fmla="val 50000"/>
            </a:avLst>
          </a:prstGeom>
          <a:noFill/>
          <a:ln w="635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95000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6" name="Google Shape;236;p27"/>
          <p:cNvSpPr txBox="1"/>
          <p:nvPr/>
        </p:nvSpPr>
        <p:spPr>
          <a:xfrm>
            <a:off x="5436100" y="627522"/>
            <a:ext cx="2880300" cy="6480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Secvența I:</a:t>
            </a:r>
            <a:endParaRPr sz="15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întâlnirea cu iubirea</a:t>
            </a:r>
            <a:endParaRPr sz="15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7" name="Google Shape;237;p27"/>
          <p:cNvSpPr txBox="1"/>
          <p:nvPr/>
        </p:nvSpPr>
        <p:spPr>
          <a:xfrm>
            <a:off x="5508104" y="1491630"/>
            <a:ext cx="2808312" cy="90024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Secvența a II-a:</a:t>
            </a:r>
            <a:endParaRPr sz="15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trecerea într-o altă dimensiune a existențe</a:t>
            </a:r>
            <a:r>
              <a:rPr lang="en"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</a:t>
            </a:r>
            <a:endParaRPr sz="1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8" name="Google Shape;238;p27"/>
          <p:cNvSpPr txBox="1"/>
          <p:nvPr/>
        </p:nvSpPr>
        <p:spPr>
          <a:xfrm>
            <a:off x="5588500" y="2740398"/>
            <a:ext cx="2727900" cy="7560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Secvența a III-a:</a:t>
            </a:r>
            <a:endParaRPr sz="15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constatarea metamorfozei ireversibile</a:t>
            </a:r>
            <a:endParaRPr sz="15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8"/>
          <p:cNvSpPr txBox="1">
            <a:spLocks noGrp="1"/>
          </p:cNvSpPr>
          <p:nvPr>
            <p:ph type="title"/>
          </p:nvPr>
        </p:nvSpPr>
        <p:spPr>
          <a:xfrm>
            <a:off x="611550" y="357500"/>
            <a:ext cx="5076600" cy="12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1117600" lvl="0" indent="-1117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Verdana"/>
              <a:buNone/>
            </a:pPr>
            <a:r>
              <a:rPr lang="en" sz="2700" b="1">
                <a:solidFill>
                  <a:schemeClr val="accent1"/>
                </a:solidFill>
              </a:rPr>
              <a:t>I. </a:t>
            </a:r>
            <a:r>
              <a:rPr lang="en" sz="2700">
                <a:solidFill>
                  <a:schemeClr val="accent1"/>
                </a:solidFill>
              </a:rPr>
              <a:t>î</a:t>
            </a:r>
            <a:r>
              <a:rPr lang="en" sz="2700" b="1">
                <a:solidFill>
                  <a:schemeClr val="accent1"/>
                </a:solidFill>
              </a:rPr>
              <a:t>ntâlnirea cu iubirea</a:t>
            </a:r>
            <a:r>
              <a:rPr lang="en" sz="4000" b="1">
                <a:solidFill>
                  <a:schemeClr val="accent1"/>
                </a:solidFill>
              </a:rPr>
              <a:t> </a:t>
            </a:r>
            <a:br>
              <a:rPr lang="en" sz="4000" b="1">
                <a:solidFill>
                  <a:srgbClr val="FFCCFF"/>
                </a:solidFill>
              </a:rPr>
            </a:br>
            <a:endParaRPr sz="4000" b="1">
              <a:solidFill>
                <a:srgbClr val="FFCCFF"/>
              </a:solidFill>
            </a:endParaRPr>
          </a:p>
        </p:txBody>
      </p:sp>
      <p:sp>
        <p:nvSpPr>
          <p:cNvPr id="244" name="Google Shape;244;p28"/>
          <p:cNvSpPr txBox="1">
            <a:spLocks noGrp="1"/>
          </p:cNvSpPr>
          <p:nvPr>
            <p:ph type="body" idx="1"/>
          </p:nvPr>
        </p:nvSpPr>
        <p:spPr>
          <a:xfrm>
            <a:off x="395300" y="2787775"/>
            <a:ext cx="8484600" cy="2100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812800" lvl="0" indent="-812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84"/>
              <a:buNone/>
            </a:pPr>
            <a:r>
              <a:rPr lang="en" sz="128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Conținut</a:t>
            </a:r>
            <a:endParaRPr sz="2600"/>
          </a:p>
          <a:p>
            <a:pPr marL="812800" lvl="0" indent="-800100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984"/>
              <a:buChar char="⚫"/>
            </a:pPr>
            <a:r>
              <a:rPr lang="en" sz="128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textul se deschide cu prezentarea unui atac violent: „</a:t>
            </a:r>
            <a:r>
              <a:rPr lang="en" sz="1280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Leoaică tânără, iubirea/mi-a </a:t>
            </a:r>
            <a:r>
              <a:rPr lang="en" sz="1280" b="1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sărit</a:t>
            </a:r>
            <a:r>
              <a:rPr lang="en" sz="1280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în faţă</a:t>
            </a:r>
            <a:r>
              <a:rPr lang="en" sz="128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.” (intensitate, pasionalitate, forță);</a:t>
            </a:r>
            <a:endParaRPr sz="1280"/>
          </a:p>
          <a:p>
            <a:pPr marL="812800" lvl="0" indent="-800100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984"/>
              <a:buChar char="⚫"/>
            </a:pPr>
            <a:r>
              <a:rPr lang="en" sz="128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această manifestare poate fi asociată cu relația vânător (iubirea/inspirația) – pradă (eul liric: îndrăgostitul/poetul)</a:t>
            </a:r>
            <a:endParaRPr sz="2600"/>
          </a:p>
          <a:p>
            <a:pPr marL="812800" lvl="0" indent="-812800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184"/>
              <a:buNone/>
            </a:pPr>
            <a:endParaRPr sz="1280"/>
          </a:p>
          <a:p>
            <a:pPr marL="812800" lvl="0" indent="-812800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184"/>
              <a:buNone/>
            </a:pPr>
            <a:r>
              <a:rPr lang="en" sz="128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Expresivitate</a:t>
            </a:r>
            <a:endParaRPr sz="1280"/>
          </a:p>
          <a:p>
            <a:pPr marL="812800" lvl="0" indent="-800100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984"/>
              <a:buChar char="⚫"/>
            </a:pPr>
            <a:r>
              <a:rPr lang="en" sz="128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 evidențiază multitudinea verbelor la timpul imperfect, care redau intensitatea cu care iubirea/inspirația se manifestă în ființa eului liric</a:t>
            </a:r>
            <a:endParaRPr sz="1280"/>
          </a:p>
          <a:p>
            <a:pPr marL="812800" lvl="0" indent="-800100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984"/>
              <a:buChar char="⚫"/>
            </a:pPr>
            <a:r>
              <a:rPr lang="en" sz="128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figuri de stil: repetiția lexemului „</a:t>
            </a:r>
            <a:r>
              <a:rPr lang="en" sz="1280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față</a:t>
            </a:r>
            <a:r>
              <a:rPr lang="en" sz="128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”, care devine un laitmotiv (caracterul direct, frontal al manifestării iubirii/inspirației artistice) + epitetul „</a:t>
            </a:r>
            <a:r>
              <a:rPr lang="en" sz="1280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albi</a:t>
            </a:r>
            <a:r>
              <a:rPr lang="en" sz="128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” (puritate, inocență)</a:t>
            </a:r>
            <a:endParaRPr sz="2600"/>
          </a:p>
          <a:p>
            <a:pPr marL="812800" lvl="0" indent="-73761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184"/>
              <a:buNone/>
            </a:pPr>
            <a:endParaRPr sz="1280"/>
          </a:p>
          <a:p>
            <a:pPr marL="812800" lvl="0" indent="-73761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184"/>
              <a:buNone/>
            </a:pPr>
            <a:endParaRPr sz="1480"/>
          </a:p>
          <a:p>
            <a:pPr marL="812800" lvl="0" indent="-73761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184"/>
              <a:buNone/>
            </a:pPr>
            <a:endParaRPr sz="1480"/>
          </a:p>
          <a:p>
            <a:pPr marL="812800" lvl="0" indent="-728218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332"/>
              <a:buNone/>
            </a:pPr>
            <a:endParaRPr sz="1665"/>
          </a:p>
          <a:p>
            <a:pPr marL="812800" lvl="0" indent="-728218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332"/>
              <a:buNone/>
            </a:pPr>
            <a:endParaRPr sz="1665"/>
          </a:p>
          <a:p>
            <a:pPr marL="812800" lvl="0" indent="-728218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332"/>
              <a:buNone/>
            </a:pPr>
            <a:endParaRPr sz="1665"/>
          </a:p>
        </p:txBody>
      </p:sp>
      <p:sp>
        <p:nvSpPr>
          <p:cNvPr id="245" name="Google Shape;245;p28"/>
          <p:cNvSpPr txBox="1"/>
          <p:nvPr/>
        </p:nvSpPr>
        <p:spPr>
          <a:xfrm>
            <a:off x="971550" y="1052949"/>
            <a:ext cx="3744900" cy="1572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Leoaică tânără, iubirea</a:t>
            </a:r>
            <a:endParaRPr sz="1600" b="1" i="0" u="none" strike="noStrike" cap="none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mi-a sărit în faţă.</a:t>
            </a:r>
            <a:endParaRPr sz="1600" b="1" i="0" u="none" strike="noStrike" cap="none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Mă pândise-n încordare </a:t>
            </a:r>
            <a:endParaRPr sz="1600" b="1" i="0" u="none" strike="noStrike" cap="none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 demult.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Colţii albi mi i-a înfipt în faţă,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m-a muşcat, leoaica, azi de faţă.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28" descr="giphy (1)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8064" y="357504"/>
            <a:ext cx="3657600" cy="2322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9"/>
          <p:cNvSpPr txBox="1">
            <a:spLocks noGrp="1"/>
          </p:cNvSpPr>
          <p:nvPr>
            <p:ph type="title"/>
          </p:nvPr>
        </p:nvSpPr>
        <p:spPr>
          <a:xfrm>
            <a:off x="467669" y="366727"/>
            <a:ext cx="8180739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Verdana"/>
              <a:buNone/>
            </a:pPr>
            <a:r>
              <a:rPr lang="en" sz="2300" b="1" dirty="0">
                <a:solidFill>
                  <a:schemeClr val="accent1"/>
                </a:solidFill>
              </a:rPr>
              <a:t>II.  </a:t>
            </a:r>
            <a:r>
              <a:rPr lang="en" sz="2300" dirty="0">
                <a:solidFill>
                  <a:schemeClr val="accent1"/>
                </a:solidFill>
              </a:rPr>
              <a:t>trecerea într-o altă dimensiune existențială</a:t>
            </a:r>
            <a:endParaRPr sz="2300" b="1" dirty="0">
              <a:solidFill>
                <a:schemeClr val="accent1"/>
              </a:solidFill>
            </a:endParaRPr>
          </a:p>
        </p:txBody>
      </p:sp>
      <p:sp>
        <p:nvSpPr>
          <p:cNvPr id="252" name="Google Shape;252;p29"/>
          <p:cNvSpPr txBox="1">
            <a:spLocks noGrp="1"/>
          </p:cNvSpPr>
          <p:nvPr>
            <p:ph type="body" idx="1"/>
          </p:nvPr>
        </p:nvSpPr>
        <p:spPr>
          <a:xfrm>
            <a:off x="179388" y="3112294"/>
            <a:ext cx="8785225" cy="189071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76" lvl="0" indent="-26517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84"/>
              <a:buNone/>
            </a:pPr>
            <a:r>
              <a:rPr lang="en" sz="128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Conținut</a:t>
            </a:r>
            <a:endParaRPr sz="2600"/>
          </a:p>
          <a:p>
            <a:pPr marL="265176" lvl="0" indent="-252475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984"/>
              <a:buFont typeface="Arial"/>
              <a:buChar char="•"/>
            </a:pPr>
            <a:r>
              <a:rPr lang="en" sz="128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iubirea/inspirația îi conferă eului liric puteri de demiurg. El poate astfel reface actul creării lumii și transforma haosul în cosmos (ordine);</a:t>
            </a:r>
            <a:endParaRPr sz="128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5176" lvl="0" indent="-252475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984"/>
              <a:buChar char="⚫"/>
            </a:pPr>
            <a:r>
              <a:rPr lang="en" sz="128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motivul cercului =&gt; aspiraţia spre perfecţiune;</a:t>
            </a:r>
            <a:endParaRPr sz="2600"/>
          </a:p>
          <a:p>
            <a:pPr marL="265176" lvl="0" indent="-252475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984"/>
              <a:buChar char="⚫"/>
            </a:pPr>
            <a:r>
              <a:rPr lang="en" sz="128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motivul acvatic =&gt; apele primordiale</a:t>
            </a:r>
            <a:endParaRPr sz="128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5176" lvl="0" indent="-252475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984"/>
              <a:buChar char="⚫"/>
            </a:pPr>
            <a:r>
              <a:rPr lang="en" sz="128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prin iubire, ființa umană își poate transcende simțurile, înăltându-se din sfera corporalității în aceea a spiritualității</a:t>
            </a:r>
            <a:endParaRPr sz="128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184"/>
              <a:buNone/>
            </a:pPr>
            <a:r>
              <a:rPr lang="en" sz="128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Expresivitate</a:t>
            </a:r>
            <a:endParaRPr sz="128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5176" lvl="0" indent="-252475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984"/>
              <a:buFont typeface="Arial"/>
              <a:buChar char="•"/>
            </a:pPr>
            <a:r>
              <a:rPr lang="en" sz="128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folosirea timpului perfectul simplu, care amplifică dinamismul și intensitatea transformărilor</a:t>
            </a:r>
            <a:endParaRPr sz="2600"/>
          </a:p>
          <a:p>
            <a:pPr marL="265176" lvl="0" indent="-252475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984"/>
              <a:buFont typeface="Arial"/>
              <a:buChar char="•"/>
            </a:pPr>
            <a:r>
              <a:rPr lang="en" sz="128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comparația „</a:t>
            </a:r>
            <a:r>
              <a:rPr lang="en" sz="128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 o strângere de ape</a:t>
            </a:r>
            <a:r>
              <a:rPr lang="en" sz="128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(mitul genezei) și metafora ambiguizantă „</a:t>
            </a:r>
            <a:r>
              <a:rPr lang="en" sz="128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curcubeu tăiat în două</a:t>
            </a:r>
            <a:r>
              <a:rPr lang="en" sz="128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(cu posibilă trimitere la mitul androginului)</a:t>
            </a:r>
            <a:endParaRPr sz="128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184"/>
              <a:buNone/>
            </a:pPr>
            <a:endParaRPr sz="128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5176" lvl="0" indent="-189991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184"/>
              <a:buNone/>
            </a:pPr>
            <a:endParaRPr sz="148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184"/>
              <a:buNone/>
            </a:pPr>
            <a:endParaRPr sz="148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3" name="Google Shape;253;p29"/>
          <p:cNvSpPr txBox="1"/>
          <p:nvPr/>
        </p:nvSpPr>
        <p:spPr>
          <a:xfrm>
            <a:off x="4500000" y="994425"/>
            <a:ext cx="3744300" cy="2063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 deodată în jurul meu, natura</a:t>
            </a:r>
            <a:endParaRPr sz="1600" b="1" i="0" u="none" strike="noStrike" cap="none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 făcu un cerc, de-a-dura,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când mai larg, când mai aproape,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 o strângere de ape.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 privirea-n sus ţâşni,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curcubeu tăiat în două,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și auzul o-ntâlni</a:t>
            </a:r>
            <a:endParaRPr sz="1600" b="1" i="0" u="none" strike="noStrike" cap="none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tocmai lângă ciocârlii.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29" descr="rainbow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575" y="994413"/>
            <a:ext cx="3456375" cy="2009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0"/>
          <p:cNvSpPr txBox="1">
            <a:spLocks noGrp="1"/>
          </p:cNvSpPr>
          <p:nvPr>
            <p:ph type="title"/>
          </p:nvPr>
        </p:nvSpPr>
        <p:spPr>
          <a:xfrm>
            <a:off x="4860025" y="519524"/>
            <a:ext cx="3837900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30"/>
              <a:buFont typeface="Verdana"/>
              <a:buNone/>
            </a:pPr>
            <a:r>
              <a:rPr lang="en" sz="1629" b="1">
                <a:solidFill>
                  <a:schemeClr val="accent1"/>
                </a:solidFill>
              </a:rPr>
              <a:t>III. </a:t>
            </a:r>
            <a:r>
              <a:rPr lang="en" sz="1629">
                <a:solidFill>
                  <a:schemeClr val="accent1"/>
                </a:solidFill>
              </a:rPr>
              <a:t>t</a:t>
            </a:r>
            <a:r>
              <a:rPr lang="en" sz="1629" b="1">
                <a:solidFill>
                  <a:schemeClr val="accent1"/>
                </a:solidFill>
              </a:rPr>
              <a:t>ransformarea ireversibilă</a:t>
            </a:r>
            <a:endParaRPr sz="2800" b="1">
              <a:solidFill>
                <a:srgbClr val="FFCCFF"/>
              </a:solidFill>
            </a:endParaRPr>
          </a:p>
        </p:txBody>
      </p:sp>
      <p:sp>
        <p:nvSpPr>
          <p:cNvPr id="260" name="Google Shape;260;p30"/>
          <p:cNvSpPr txBox="1">
            <a:spLocks noGrp="1"/>
          </p:cNvSpPr>
          <p:nvPr>
            <p:ph type="body" idx="1"/>
          </p:nvPr>
        </p:nvSpPr>
        <p:spPr>
          <a:xfrm>
            <a:off x="448851" y="411500"/>
            <a:ext cx="4267200" cy="44286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812800" lvl="0" indent="-81280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1360"/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Conținut</a:t>
            </a:r>
            <a:endParaRPr sz="2600"/>
          </a:p>
          <a:p>
            <a:pPr marL="0" lvl="0" indent="0" algn="l" rtl="0">
              <a:lnSpc>
                <a:spcPct val="60000"/>
              </a:lnSpc>
              <a:spcBef>
                <a:spcPts val="250"/>
              </a:spcBef>
              <a:spcAft>
                <a:spcPts val="0"/>
              </a:spcAft>
              <a:buSzPts val="1440"/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60000"/>
              </a:lnSpc>
              <a:spcBef>
                <a:spcPts val="250"/>
              </a:spcBef>
              <a:spcAft>
                <a:spcPts val="0"/>
              </a:spcAft>
              <a:buSzPts val="1440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dacă la început contactul cu iubirea/inspirația îl  ajută pe eul liric să transforme în întregime natura, ulterior acesta nu se mai recunoaşte, constată că metamorfoza e ireversibilă;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60000"/>
              </a:lnSpc>
              <a:spcBef>
                <a:spcPts val="250"/>
              </a:spcBef>
              <a:spcAft>
                <a:spcPts val="0"/>
              </a:spcAft>
              <a:buSzPts val="1440"/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60000"/>
              </a:lnSpc>
              <a:spcBef>
                <a:spcPts val="250"/>
              </a:spcBef>
              <a:spcAft>
                <a:spcPts val="0"/>
              </a:spcAft>
              <a:buSzPts val="1440"/>
              <a:buNone/>
            </a:pPr>
            <a:r>
              <a:rPr lang="en" sz="1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-motivul luminii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(„deşert în strălucire„ ) sugerează  translatarea din planul material în cel spiritual și trăirea unei stări extatice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812800" lvl="0" indent="-812800" algn="l" rtl="0">
              <a:lnSpc>
                <a:spcPct val="60000"/>
              </a:lnSpc>
              <a:spcBef>
                <a:spcPts val="250"/>
              </a:spcBef>
              <a:spcAft>
                <a:spcPts val="0"/>
              </a:spcAft>
              <a:buSzPts val="1360"/>
              <a:buNone/>
            </a:pPr>
            <a:endParaRPr sz="1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800" lvl="0" indent="-812800" algn="l" rtl="0">
              <a:lnSpc>
                <a:spcPct val="60000"/>
              </a:lnSpc>
              <a:spcBef>
                <a:spcPts val="250"/>
              </a:spcBef>
              <a:spcAft>
                <a:spcPts val="0"/>
              </a:spcAft>
              <a:buSzPts val="1360"/>
              <a:buNone/>
            </a:pPr>
            <a:endParaRPr sz="1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800" lvl="0" indent="-812800" algn="l" rtl="0">
              <a:lnSpc>
                <a:spcPct val="60000"/>
              </a:lnSpc>
              <a:spcBef>
                <a:spcPts val="250"/>
              </a:spcBef>
              <a:spcAft>
                <a:spcPts val="0"/>
              </a:spcAft>
              <a:buSzPts val="1360"/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Expresivitate</a:t>
            </a:r>
            <a:endParaRPr sz="2600"/>
          </a:p>
          <a:p>
            <a:pPr marL="812800" lvl="0" indent="-812800" algn="l" rtl="0">
              <a:lnSpc>
                <a:spcPct val="60000"/>
              </a:lnSpc>
              <a:spcBef>
                <a:spcPts val="250"/>
              </a:spcBef>
              <a:spcAft>
                <a:spcPts val="0"/>
              </a:spcAft>
              <a:buSzPts val="1360"/>
              <a:buNone/>
            </a:pPr>
            <a:endParaRPr sz="1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60000"/>
              </a:lnSpc>
              <a:spcBef>
                <a:spcPts val="250"/>
              </a:spcBef>
              <a:spcAft>
                <a:spcPts val="0"/>
              </a:spcAft>
              <a:buSzPts val="1440"/>
              <a:buNone/>
            </a:pPr>
            <a:r>
              <a:rPr lang="en" sz="15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-metafora „leoaică arămie/cu mişcările viclene</a:t>
            </a:r>
            <a:r>
              <a:rPr lang="en" sz="1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sugerează luarea conștientă  în stăpânire a erosului/poieticii, respectiv apelul la diverse tehnici de seducție sau la diverse artificii artistice menite să atragă cititorii inocenți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;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60000"/>
              </a:lnSpc>
              <a:spcBef>
                <a:spcPts val="250"/>
              </a:spcBef>
              <a:spcAft>
                <a:spcPts val="0"/>
              </a:spcAft>
              <a:buSzPts val="1440"/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60000"/>
              </a:lnSpc>
              <a:spcBef>
                <a:spcPts val="250"/>
              </a:spcBef>
              <a:spcAft>
                <a:spcPts val="0"/>
              </a:spcAft>
              <a:buSzPts val="1440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-f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olosirea timpului prezent în finalul poeziei relevă ieșirea din timpul cotidian, istoric;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60000"/>
              </a:lnSpc>
              <a:spcBef>
                <a:spcPts val="250"/>
              </a:spcBef>
              <a:spcAft>
                <a:spcPts val="0"/>
              </a:spcAft>
              <a:buSzPts val="1440"/>
              <a:buNone/>
            </a:pP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60000"/>
              </a:lnSpc>
              <a:spcBef>
                <a:spcPts val="250"/>
              </a:spcBef>
              <a:spcAft>
                <a:spcPts val="0"/>
              </a:spcAft>
              <a:buSzPts val="1440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repetiția  lexemului „v</a:t>
            </a:r>
            <a:r>
              <a:rPr lang="en" sz="15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reme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(cu conotații eminesciene) reliefează dilatare temporală, eternizare prin iubire sau prin  crearea unor opere artistice memorabile</a:t>
            </a:r>
            <a:endParaRPr sz="2600"/>
          </a:p>
        </p:txBody>
      </p:sp>
      <p:sp>
        <p:nvSpPr>
          <p:cNvPr id="261" name="Google Shape;261;p30"/>
          <p:cNvSpPr txBox="1"/>
          <p:nvPr/>
        </p:nvSpPr>
        <p:spPr>
          <a:xfrm>
            <a:off x="5076050" y="2511100"/>
            <a:ext cx="3456300" cy="2328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Mi-am dus mâna la sprânceană,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tâmplă şi la bărbie,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dar nu le mai ştie..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Si-aluneca-n neştire</a:t>
            </a:r>
            <a:endParaRPr sz="1500" b="1" i="0" u="none" strike="noStrike" cap="none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pe-un deşert în srălucire</a:t>
            </a:r>
            <a:endParaRPr sz="1500" b="1" i="0" u="none" strike="noStrike" cap="none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peste care trece-alene</a:t>
            </a:r>
            <a:endParaRPr sz="1500" b="1" i="0" u="none" strike="noStrike" cap="none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leoaică arămie</a:t>
            </a:r>
            <a:endParaRPr sz="1500" b="1" i="0" u="none" strike="noStrike" cap="none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 mişcările viclene,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încă-o vreme</a:t>
            </a:r>
            <a:endParaRPr sz="1500" b="1" i="0" u="none" strike="noStrike" cap="none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și-ncă-o vreme…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30" descr="change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4887" y="897531"/>
            <a:ext cx="1728192" cy="1512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F784966E-831E-DA81-7EE5-E4E99FA44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8" y="1067500"/>
            <a:ext cx="3017599" cy="30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71803671-C151-B8E2-989C-8E1B9C173A0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536575" y="759757"/>
            <a:ext cx="4847665" cy="42241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altLang="ja-JP" sz="1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Poezia e simetrică</a:t>
            </a:r>
            <a:r>
              <a:rPr lang="it-IT" altLang="ja-JP" sz="18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:</a:t>
            </a:r>
          </a:p>
          <a:p>
            <a:pPr>
              <a:buFontTx/>
              <a:buChar char="•"/>
              <a:defRPr/>
            </a:pPr>
            <a:r>
              <a:rPr lang="it-IT" altLang="ja-JP" sz="1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   </a:t>
            </a:r>
            <a:r>
              <a:rPr lang="ro-RO" altLang="ja-JP" sz="1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î</a:t>
            </a:r>
            <a:r>
              <a:rPr lang="it-IT" altLang="ja-JP" sz="1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ncepe</a:t>
            </a:r>
            <a:r>
              <a:rPr lang="it-IT" altLang="ja-JP" sz="18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cu un sentiment de spaimă ( “ a  sărit”, “pândise”, “colţi”, “înfipt”, “m-a muşcat” ) şi </a:t>
            </a:r>
            <a:r>
              <a:rPr lang="it-IT" altLang="ja-JP" sz="1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se termină</a:t>
            </a:r>
            <a:r>
              <a:rPr lang="it-IT" altLang="ja-JP" sz="18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cu aceeaşi senzaţie de teamă datorită </a:t>
            </a:r>
            <a:r>
              <a:rPr lang="it-IT" altLang="ja-JP" sz="1800" i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leoaicei arămii</a:t>
            </a:r>
            <a:r>
              <a:rPr lang="it-IT" altLang="ja-JP" sz="18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, cu mişcări viclene.</a:t>
            </a:r>
          </a:p>
          <a:p>
            <a:pPr>
              <a:buFontTx/>
              <a:buChar char="•"/>
              <a:defRPr/>
            </a:pPr>
            <a:r>
              <a:rPr lang="it-IT" altLang="ja-JP" sz="18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   Poezia se </a:t>
            </a:r>
            <a:r>
              <a:rPr lang="it-IT" altLang="ja-JP" sz="1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termină</a:t>
            </a:r>
            <a:r>
              <a:rPr lang="it-IT" altLang="ja-JP" sz="18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cu un </a:t>
            </a:r>
            <a:r>
              <a:rPr lang="it-IT" altLang="ja-JP" sz="1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descântec</a:t>
            </a:r>
            <a:r>
              <a:rPr lang="it-IT" altLang="ja-JP" sz="18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în care regăsim tema </a:t>
            </a:r>
            <a:r>
              <a:rPr lang="it-IT" altLang="ja-JP" sz="18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timpului</a:t>
            </a:r>
            <a:r>
              <a:rPr lang="it-IT" altLang="ja-JP" sz="18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. Omul devine el însuşi leoaică arămie. Iubirea  învinge timpul, dând strălucire vieţii. </a:t>
            </a:r>
            <a:endParaRPr lang="en-US" altLang="en-US" sz="1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369729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84C8-9EEE-7BA3-4B8E-54FB268BA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397764"/>
            <a:ext cx="8183880" cy="4033042"/>
          </a:xfrm>
        </p:spPr>
        <p:txBody>
          <a:bodyPr/>
          <a:lstStyle/>
          <a:p>
            <a:pPr marL="137160" indent="0" eaLnBrk="1" hangingPunct="1">
              <a:buNone/>
              <a:defRPr/>
            </a:pPr>
            <a:r>
              <a:rPr lang="ro-RO" b="1" dirty="0">
                <a:solidFill>
                  <a:srgbClr val="FFC000"/>
                </a:solidFill>
              </a:rPr>
              <a:t>ELEMENTE NEOMODERNISTE ÎN TEXT</a:t>
            </a:r>
            <a:endParaRPr lang="en-US" b="1" dirty="0">
              <a:solidFill>
                <a:srgbClr val="FFC000"/>
              </a:solidFill>
            </a:endParaRPr>
          </a:p>
          <a:p>
            <a:pPr marL="137160" indent="0" eaLnBrk="1" hangingPunct="1">
              <a:buNone/>
              <a:defRPr/>
            </a:pPr>
            <a:endParaRPr lang="en-US" dirty="0">
              <a:solidFill>
                <a:srgbClr val="FFC000"/>
              </a:solidFill>
            </a:endParaRPr>
          </a:p>
          <a:p>
            <a:pPr eaLnBrk="1" hangingPunct="1">
              <a:defRPr/>
            </a:pPr>
            <a:r>
              <a:rPr lang="ro-RO" b="1" dirty="0">
                <a:solidFill>
                  <a:srgbClr val="FFC000"/>
                </a:solidFill>
              </a:rPr>
              <a:t>Sugestia</a:t>
            </a:r>
            <a:r>
              <a:rPr lang="ro-RO" dirty="0"/>
              <a:t> – metafora leoaicei</a:t>
            </a:r>
            <a:endParaRPr lang="en-US" dirty="0"/>
          </a:p>
          <a:p>
            <a:pPr eaLnBrk="1" hangingPunct="1">
              <a:defRPr/>
            </a:pPr>
            <a:endParaRPr lang="ro-RO" dirty="0"/>
          </a:p>
          <a:p>
            <a:pPr eaLnBrk="1" hangingPunct="1">
              <a:defRPr/>
            </a:pPr>
            <a:r>
              <a:rPr lang="ro-RO" dirty="0"/>
              <a:t>Prezența elementului de </a:t>
            </a:r>
            <a:r>
              <a:rPr lang="ro-RO" b="1" dirty="0">
                <a:solidFill>
                  <a:srgbClr val="FFC000"/>
                </a:solidFill>
              </a:rPr>
              <a:t>recurență</a:t>
            </a:r>
            <a:endParaRPr lang="en-US" b="1" dirty="0">
              <a:solidFill>
                <a:srgbClr val="FFC000"/>
              </a:solidFill>
            </a:endParaRPr>
          </a:p>
          <a:p>
            <a:pPr marL="0" indent="0">
              <a:buNone/>
              <a:defRPr/>
            </a:pPr>
            <a:endParaRPr lang="ro-RO" dirty="0"/>
          </a:p>
          <a:p>
            <a:pPr eaLnBrk="1" hangingPunct="1">
              <a:defRPr/>
            </a:pPr>
            <a:r>
              <a:rPr lang="ro-RO" b="1" dirty="0">
                <a:solidFill>
                  <a:srgbClr val="FFC000"/>
                </a:solidFill>
              </a:rPr>
              <a:t>Ambiguitea</a:t>
            </a:r>
            <a:r>
              <a:rPr lang="ro-RO" dirty="0"/>
              <a:t> stilistică a textului poetic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502920" y="4407954"/>
            <a:ext cx="81840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Verdana"/>
              <a:buNone/>
            </a:pPr>
            <a:r>
              <a:rPr lang="en" sz="3100" dirty="0">
                <a:solidFill>
                  <a:schemeClr val="accent1"/>
                </a:solidFill>
              </a:rPr>
              <a:t>Leoaică tânără, iubirea</a:t>
            </a:r>
            <a:endParaRPr sz="3100" dirty="0">
              <a:solidFill>
                <a:schemeClr val="accent1"/>
              </a:solidFill>
            </a:endParaRPr>
          </a:p>
        </p:txBody>
      </p:sp>
      <p:sp>
        <p:nvSpPr>
          <p:cNvPr id="108" name="Google Shape;108;p15"/>
          <p:cNvSpPr txBox="1">
            <a:spLocks noGrp="1"/>
          </p:cNvSpPr>
          <p:nvPr>
            <p:ph type="body" idx="1"/>
          </p:nvPr>
        </p:nvSpPr>
        <p:spPr>
          <a:xfrm>
            <a:off x="502920" y="397764"/>
            <a:ext cx="8183880" cy="3956184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76" lvl="0" indent="-26517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32"/>
              <a:buNone/>
            </a:pPr>
            <a:r>
              <a:rPr lang="en" sz="15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Leoaică tânără, iubirea</a:t>
            </a:r>
            <a:b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mi-a sărit în faţă.</a:t>
            </a:r>
            <a:b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Mă pândise-n încordare</a:t>
            </a:r>
            <a:b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mai demult.</a:t>
            </a:r>
            <a:b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Colţii albi mi i-a înfipt în faţă,</a:t>
            </a:r>
            <a:b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m-a muşcat leoaica, azi, de faţă.</a:t>
            </a:r>
            <a:endParaRPr sz="1140" b="1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232"/>
              <a:buNone/>
            </a:pPr>
            <a:b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Şi deodată-n jurul meu, natura</a:t>
            </a:r>
            <a:b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 făcu un cerc, de-a-dura,</a:t>
            </a:r>
            <a:b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când mai larg, când mai aproape,</a:t>
            </a:r>
            <a:b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 o str</a:t>
            </a:r>
            <a:r>
              <a:rPr lang="en" sz="1140" b="1"/>
              <a:t>â</a:t>
            </a: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ngere de ape.</a:t>
            </a:r>
            <a:b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Şi privirea-n sus ţ</a:t>
            </a:r>
            <a:r>
              <a:rPr lang="en" sz="1140" b="1"/>
              <a:t>â</a:t>
            </a: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şni,</a:t>
            </a:r>
            <a:b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curcubeu tăiat în două,</a:t>
            </a:r>
            <a:b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şi auzul o-nt</a:t>
            </a:r>
            <a:r>
              <a:rPr lang="en" sz="1140" b="1"/>
              <a:t>â</a:t>
            </a: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lni</a:t>
            </a:r>
            <a:b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tocmai lângă ciorcârlii.</a:t>
            </a:r>
            <a:b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Mi-am dus mâna la spr</a:t>
            </a:r>
            <a:r>
              <a:rPr lang="en" sz="1140" b="1"/>
              <a:t>â</a:t>
            </a: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nceană,</a:t>
            </a:r>
            <a:b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t</a:t>
            </a:r>
            <a:r>
              <a:rPr lang="en" sz="1140" b="1"/>
              <a:t>â</a:t>
            </a: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mplă şi la bărbie,</a:t>
            </a:r>
            <a:b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dar mâna nu le mai ştie.</a:t>
            </a:r>
            <a:b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Şi alunecă-n neştire</a:t>
            </a:r>
            <a:b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pe-un deşert în strălucire,</a:t>
            </a:r>
            <a:b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peste care trece-alene</a:t>
            </a:r>
            <a:b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 leoaică ar</a:t>
            </a:r>
            <a:r>
              <a:rPr lang="en" sz="1140" b="1"/>
              <a:t>ă</a:t>
            </a: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mie</a:t>
            </a:r>
            <a:b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cu mişcările viclene,</a:t>
            </a:r>
            <a:b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încă-o vreme,</a:t>
            </a:r>
            <a:b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14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și-ncă-o vreme...</a:t>
            </a:r>
            <a:endParaRPr sz="1140" b="1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8C359-D964-6B95-9F15-67F3FF99C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347646"/>
            <a:ext cx="8183880" cy="788670"/>
          </a:xfrm>
        </p:spPr>
        <p:txBody>
          <a:bodyPr/>
          <a:lstStyle/>
          <a:p>
            <a:r>
              <a:rPr lang="en-US" dirty="0"/>
              <a:t>CONCLUZIE!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4DFD8-BB98-65EB-E0B3-9FA40D6CBF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7160" indent="0" algn="just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Poezia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roman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cantabil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iubirii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sentiment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materializat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vizualizat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Nichita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Stanescu, stare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sufleteasca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cap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puteri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demiurgice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asupra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sensibilit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eului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poetic,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țâ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centrul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lumii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care, la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randul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reordoneaza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sub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miraculoas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sentiment.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9242325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502925" y="4500586"/>
            <a:ext cx="8184000" cy="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</a:pPr>
            <a:r>
              <a:rPr lang="en"/>
              <a:t>  </a:t>
            </a:r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body" idx="1"/>
          </p:nvPr>
        </p:nvSpPr>
        <p:spPr>
          <a:xfrm>
            <a:off x="502920" y="397764"/>
            <a:ext cx="8183880" cy="314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76" lvl="0" indent="-2651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Char char="⚫"/>
            </a:pPr>
            <a:r>
              <a:rPr lang="en" dirty="0"/>
              <a:t> </a:t>
            </a:r>
            <a:endParaRPr dirty="0"/>
          </a:p>
        </p:txBody>
      </p:sp>
      <p:pic>
        <p:nvPicPr>
          <p:cNvPr id="116" name="Google Shape;116;p16" descr="Nichita Stănescu&#10;Leoaica tânără, iubirea &#10;&#10;Leoaica tânără, iubirea&#10;mi-ai sărit în faţă.&#10;Mă pândise-n încordare&#10;mai demult.&#10;Colţii albi mi i-a înfipt în faţă,&#10;m-a muşcat leoaica, azi, de faţă.&#10;&#10;Şi deodata-n jurul meu, natura&#10;se făcu un cerc, de-a-dura,&#10;când mai larg, când mai aproape,&#10;ca o strângere de ape.&#10;Şi privirea-n sus ţişni,&#10;curcubeu tăiat în două,&#10;şi auzul o-ntâlni&#10;tocmai lângă ciocârlii.&#10;&#10;Mi-am dus mâna la sprânceană,&#10;la tâmplă şi la bărbie,&#10;dar mâna nu le mai ştie.&#10;Şi alunecă-n neştire&#10;pe-un deşert în strălucire,&#10;peste care trece-alene&#10;o leoaică arămie&#10;cu mişcările viclene,&#10;încă-o vreme,&#10;şi-ncă-o vreme...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12479" r="12173" b="-455"/>
          <a:stretch/>
        </p:blipFill>
        <p:spPr>
          <a:xfrm>
            <a:off x="389965" y="560928"/>
            <a:ext cx="3637429" cy="38174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D783B1-E25D-3D10-F0E1-FE47E60F3B2B}"/>
              </a:ext>
            </a:extLst>
          </p:cNvPr>
          <p:cNvSpPr txBox="1"/>
          <p:nvPr/>
        </p:nvSpPr>
        <p:spPr>
          <a:xfrm>
            <a:off x="4424083" y="1788040"/>
            <a:ext cx="38256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https://www.youtube.com/watch?v=B-YpjJo-H6Y&amp;ab_channel=AlexandruSolomon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502920" y="3737610"/>
            <a:ext cx="8183880" cy="78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Verdana"/>
              <a:buNone/>
            </a:pPr>
            <a:r>
              <a:rPr lang="en">
                <a:solidFill>
                  <a:schemeClr val="accent1"/>
                </a:solidFill>
              </a:rPr>
              <a:t>Nichita Stănescu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22" name="Google Shape;122;p17"/>
          <p:cNvSpPr txBox="1">
            <a:spLocks noGrp="1"/>
          </p:cNvSpPr>
          <p:nvPr>
            <p:ph type="body" idx="1"/>
          </p:nvPr>
        </p:nvSpPr>
        <p:spPr>
          <a:xfrm>
            <a:off x="502920" y="397764"/>
            <a:ext cx="8183880" cy="3524136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76" lvl="0" indent="-26517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" b="1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„Am gândit un mod atâta de dulce</a:t>
            </a:r>
            <a:endParaRPr sz="2400"/>
          </a:p>
          <a:p>
            <a:pPr marL="265176" lvl="0" indent="-265176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560"/>
              <a:buNone/>
            </a:pPr>
            <a:r>
              <a:rPr lang="en" b="1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a se izbi două cuvinte</a:t>
            </a:r>
            <a:endParaRPr sz="2400"/>
          </a:p>
          <a:p>
            <a:pPr marL="265176" lvl="0" indent="-265176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560"/>
              <a:buNone/>
            </a:pPr>
            <a:r>
              <a:rPr lang="en" b="1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parcă iarba verde ar înflori,</a:t>
            </a:r>
            <a:endParaRPr sz="2400"/>
          </a:p>
          <a:p>
            <a:pPr marL="265176" lvl="0" indent="-265176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560"/>
              <a:buNone/>
            </a:pPr>
            <a:r>
              <a:rPr lang="en" b="1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iar florile s-ar ierbi.”</a:t>
            </a:r>
            <a:endParaRPr sz="2400"/>
          </a:p>
          <a:p>
            <a:pPr marL="265176" lvl="0" indent="-265176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560"/>
              <a:buNone/>
            </a:pPr>
            <a:endParaRPr b="1" i="1"/>
          </a:p>
          <a:p>
            <a:pPr marL="265176" lvl="0" indent="-265176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560"/>
              <a:buNone/>
            </a:pPr>
            <a:r>
              <a:rPr lang="en" b="1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„Totul e simplu, atât de</a:t>
            </a:r>
            <a:endParaRPr sz="2400"/>
          </a:p>
          <a:p>
            <a:pPr marL="265176" lvl="0" indent="-265176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560"/>
              <a:buNone/>
            </a:pPr>
            <a:r>
              <a:rPr lang="en" b="1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simplu încât devine de </a:t>
            </a:r>
            <a:endParaRPr sz="2400"/>
          </a:p>
          <a:p>
            <a:pPr marL="265176" lvl="0" indent="-265176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560"/>
              <a:buNone/>
            </a:pPr>
            <a:r>
              <a:rPr lang="en" b="1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neînțeles.”</a:t>
            </a:r>
            <a:endParaRPr sz="2400"/>
          </a:p>
          <a:p>
            <a:pPr marL="265176" lvl="0" indent="-265176" algn="r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40"/>
              <a:buNone/>
            </a:pPr>
            <a:r>
              <a:rPr lang="en" b="1" i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1" i="1">
              <a:solidFill>
                <a:schemeClr val="accent1"/>
              </a:solidFill>
            </a:endParaRPr>
          </a:p>
        </p:txBody>
      </p:sp>
      <p:pic>
        <p:nvPicPr>
          <p:cNvPr id="123" name="Google Shape;123;p17" descr="Nichita+Stanescu+soldatul+lui+Eminescu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8224" y="2409732"/>
            <a:ext cx="2016224" cy="1998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>
            <a:spLocks noGrp="1"/>
          </p:cNvSpPr>
          <p:nvPr>
            <p:ph type="title"/>
          </p:nvPr>
        </p:nvSpPr>
        <p:spPr>
          <a:xfrm>
            <a:off x="395550" y="465525"/>
            <a:ext cx="83529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40"/>
              <a:buFont typeface="Verdana"/>
              <a:buNone/>
            </a:pPr>
            <a:r>
              <a:rPr lang="en" sz="2540">
                <a:solidFill>
                  <a:schemeClr val="accent1"/>
                </a:solidFill>
              </a:rPr>
              <a:t>Î</a:t>
            </a:r>
            <a:r>
              <a:rPr lang="en" sz="2540" b="1">
                <a:solidFill>
                  <a:schemeClr val="accent1"/>
                </a:solidFill>
              </a:rPr>
              <a:t>ncadrarea autorului în  literatura română</a:t>
            </a:r>
            <a:endParaRPr sz="2540" b="1">
              <a:solidFill>
                <a:schemeClr val="accent1"/>
              </a:solidFill>
            </a:endParaRPr>
          </a:p>
        </p:txBody>
      </p:sp>
      <p:sp>
        <p:nvSpPr>
          <p:cNvPr id="129" name="Google Shape;129;p18"/>
          <p:cNvSpPr txBox="1">
            <a:spLocks noGrp="1"/>
          </p:cNvSpPr>
          <p:nvPr>
            <p:ph type="body" idx="1"/>
          </p:nvPr>
        </p:nvSpPr>
        <p:spPr>
          <a:xfrm>
            <a:off x="395525" y="1167600"/>
            <a:ext cx="8352900" cy="30903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609600" lvl="0" indent="-6096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84"/>
              <a:buNone/>
            </a:pPr>
            <a:r>
              <a:rPr lang="en" sz="148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	</a:t>
            </a:r>
            <a:r>
              <a:rPr lang="en" sz="148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„</a:t>
            </a:r>
            <a:r>
              <a:rPr lang="en" sz="1480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Nichita Stănescu se înscrie firesc în evoluția literaturii, preluând și asimilând sugestii ale înaintașilor, dar mai ales dezvoltându-le într-o viziune particulară, inconfundabilă”. (Ion Pop)</a:t>
            </a:r>
            <a:endParaRPr/>
          </a:p>
          <a:p>
            <a:pPr marL="609600" lvl="0" indent="-609600" algn="just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184"/>
              <a:buNone/>
            </a:pPr>
            <a:endParaRPr sz="1480" b="1"/>
          </a:p>
          <a:p>
            <a:pPr marL="609600" lvl="0" indent="-53441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184"/>
              <a:buNone/>
            </a:pPr>
            <a:endParaRPr sz="1480" b="1"/>
          </a:p>
          <a:p>
            <a:pPr marL="609600" lvl="0" indent="-609600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184"/>
              <a:buAutoNum type="arabicPeriod"/>
            </a:pPr>
            <a:r>
              <a:rPr lang="en" sz="148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  inovator al limbajului artistic</a:t>
            </a:r>
            <a:endParaRPr sz="1480"/>
          </a:p>
          <a:p>
            <a:pPr marL="609600" lvl="0" indent="-53441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184"/>
              <a:buNone/>
            </a:pPr>
            <a:endParaRPr sz="1480" i="1"/>
          </a:p>
          <a:p>
            <a:pPr marL="609600" lvl="0" indent="-609600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184"/>
              <a:buNone/>
            </a:pPr>
            <a:endParaRPr sz="1480" i="1"/>
          </a:p>
          <a:p>
            <a:pPr marL="609600" lvl="0" indent="-609600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184"/>
              <a:buNone/>
            </a:pPr>
            <a:r>
              <a:rPr lang="en" sz="1480" i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2.	</a:t>
            </a:r>
            <a:r>
              <a:rPr lang="en" sz="148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 poet al ermetismului                 </a:t>
            </a:r>
            <a:endParaRPr sz="1110" b="1"/>
          </a:p>
          <a:p>
            <a:pPr marL="609600" lvl="0" indent="-609600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184"/>
              <a:buFont typeface="Noto Sans Symbols"/>
              <a:buNone/>
            </a:pPr>
            <a:endParaRPr sz="1480"/>
          </a:p>
          <a:p>
            <a:pPr marL="609600" lvl="0" indent="-609600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184"/>
              <a:buFont typeface="Noto Sans Symbols"/>
              <a:buNone/>
            </a:pPr>
            <a:endParaRPr sz="1480"/>
          </a:p>
          <a:p>
            <a:pPr marL="609600" lvl="0" indent="-609600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184"/>
              <a:buNone/>
            </a:pPr>
            <a:r>
              <a:rPr lang="en" sz="148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3. </a:t>
            </a:r>
            <a:r>
              <a:rPr lang="en" sz="148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en" sz="148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 poet al transcenderii contingentului</a:t>
            </a:r>
            <a:endParaRPr sz="1480"/>
          </a:p>
          <a:p>
            <a:pPr marL="609600" lvl="0" indent="-609600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184"/>
              <a:buFont typeface="Noto Sans Symbols"/>
              <a:buNone/>
            </a:pPr>
            <a:endParaRPr sz="1480" b="1"/>
          </a:p>
          <a:p>
            <a:pPr marL="609600" lvl="0" indent="-609600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184"/>
              <a:buFont typeface="Noto Sans Symbols"/>
              <a:buNone/>
            </a:pPr>
            <a:endParaRPr sz="1480"/>
          </a:p>
          <a:p>
            <a:pPr marL="0" lvl="0" indent="0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440"/>
              <a:buNone/>
            </a:pPr>
            <a:endParaRPr sz="1665"/>
          </a:p>
          <a:p>
            <a:pPr marL="0" lvl="0" indent="0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440"/>
              <a:buNone/>
            </a:pPr>
            <a:r>
              <a:rPr lang="en" sz="1465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Mircea Martin afirma: </a:t>
            </a:r>
            <a:r>
              <a:rPr lang="en" sz="1465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„</a:t>
            </a:r>
            <a:r>
              <a:rPr lang="en" sz="1465" b="1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Nichita Stănescu este autorul celei de a treia revoluţii poetice </a:t>
            </a:r>
            <a:r>
              <a:rPr lang="en" sz="1465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î</a:t>
            </a:r>
            <a:r>
              <a:rPr lang="en" sz="1465" b="1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 limba română, după aceea eminesciană şi argheziană</a:t>
            </a:r>
            <a:r>
              <a:rPr lang="en" sz="1465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r>
              <a:rPr lang="en" sz="1465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465"/>
          </a:p>
        </p:txBody>
      </p:sp>
      <p:sp>
        <p:nvSpPr>
          <p:cNvPr id="130" name="Google Shape;130;p18"/>
          <p:cNvSpPr/>
          <p:nvPr/>
        </p:nvSpPr>
        <p:spPr>
          <a:xfrm>
            <a:off x="4775814" y="2018546"/>
            <a:ext cx="1944300" cy="6858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AE4D5"/>
                </a:solidFill>
                <a:latin typeface="Verdana"/>
                <a:ea typeface="Verdana"/>
                <a:cs typeface="Verdana"/>
                <a:sym typeface="Verdana"/>
              </a:rPr>
              <a:t>Eminescu</a:t>
            </a:r>
            <a:endParaRPr sz="1600" b="1" i="0" u="none" strike="noStrike" cap="none">
              <a:solidFill>
                <a:srgbClr val="EAE4D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1" name="Google Shape;131;p18"/>
          <p:cNvSpPr/>
          <p:nvPr/>
        </p:nvSpPr>
        <p:spPr>
          <a:xfrm>
            <a:off x="6610940" y="2018546"/>
            <a:ext cx="1944300" cy="6858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AE4D5"/>
                </a:solidFill>
                <a:latin typeface="Verdana"/>
                <a:ea typeface="Verdana"/>
                <a:cs typeface="Verdana"/>
                <a:sym typeface="Verdana"/>
              </a:rPr>
              <a:t>Arghezi</a:t>
            </a:r>
            <a:endParaRPr sz="16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2" name="Google Shape;132;p18"/>
          <p:cNvSpPr/>
          <p:nvPr/>
        </p:nvSpPr>
        <p:spPr>
          <a:xfrm>
            <a:off x="5351196" y="3264198"/>
            <a:ext cx="1872300" cy="6858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AE4D5"/>
                </a:solidFill>
                <a:latin typeface="Verdana"/>
                <a:ea typeface="Verdana"/>
                <a:cs typeface="Verdana"/>
                <a:sym typeface="Verdana"/>
              </a:rPr>
              <a:t>Eminescu</a:t>
            </a:r>
            <a:endParaRPr sz="1600" b="1" i="0" u="none" strike="noStrike" cap="none">
              <a:solidFill>
                <a:srgbClr val="EAE4D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3" name="Google Shape;133;p18"/>
          <p:cNvSpPr/>
          <p:nvPr/>
        </p:nvSpPr>
        <p:spPr>
          <a:xfrm>
            <a:off x="3706350" y="2704350"/>
            <a:ext cx="1872300" cy="6858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 dirty="0">
                <a:solidFill>
                  <a:srgbClr val="EAE4D5"/>
                </a:solidFill>
                <a:latin typeface="Verdana"/>
                <a:ea typeface="Verdana"/>
                <a:cs typeface="Verdana"/>
                <a:sym typeface="Verdana"/>
              </a:rPr>
              <a:t>Ion</a:t>
            </a:r>
            <a:r>
              <a:rPr lang="en" sz="16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600" b="1" i="0" u="none" strike="noStrike" cap="none" dirty="0">
                <a:solidFill>
                  <a:srgbClr val="EAE4D5"/>
                </a:solidFill>
                <a:latin typeface="Verdana"/>
                <a:ea typeface="Verdana"/>
                <a:cs typeface="Verdana"/>
                <a:sym typeface="Verdana"/>
              </a:rPr>
              <a:t>Barbu</a:t>
            </a:r>
            <a:endParaRPr sz="1600" b="0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4" name="Google Shape;134;p18"/>
          <p:cNvSpPr/>
          <p:nvPr/>
        </p:nvSpPr>
        <p:spPr>
          <a:xfrm>
            <a:off x="6961156" y="3264198"/>
            <a:ext cx="1944300" cy="6858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AE4D5"/>
                </a:solidFill>
                <a:latin typeface="Verdana"/>
                <a:ea typeface="Verdana"/>
                <a:cs typeface="Verdana"/>
                <a:sym typeface="Verdana"/>
              </a:rPr>
              <a:t>L. Blaga</a:t>
            </a:r>
            <a:endParaRPr sz="1600" b="1" i="0" u="none" strike="noStrike" cap="none">
              <a:solidFill>
                <a:srgbClr val="EAE4D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502925" y="4937275"/>
            <a:ext cx="8184000" cy="2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812800" lvl="0" indent="-812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1620"/>
              <a:buFont typeface="Verdana"/>
              <a:buNone/>
            </a:pPr>
            <a:br>
              <a:rPr lang="en" sz="1620"/>
            </a:br>
            <a:br>
              <a:rPr lang="en" sz="1620"/>
            </a:br>
            <a:br>
              <a:rPr lang="en" sz="1620"/>
            </a:br>
            <a:br>
              <a:rPr lang="en" sz="1620"/>
            </a:br>
            <a:br>
              <a:rPr lang="en" sz="1620"/>
            </a:br>
            <a:br>
              <a:rPr lang="en" sz="1620"/>
            </a:br>
            <a:r>
              <a:rPr lang="en" sz="1620" b="0">
                <a:solidFill>
                  <a:schemeClr val="dk1"/>
                </a:solidFill>
              </a:rPr>
              <a:t> </a:t>
            </a:r>
            <a:br>
              <a:rPr lang="en" sz="3240"/>
            </a:br>
            <a:r>
              <a:rPr lang="en" sz="3240"/>
              <a:t>Etapele creaţiei stănesciene</a:t>
            </a:r>
            <a:br>
              <a:rPr lang="en" sz="1620"/>
            </a:br>
            <a:br>
              <a:rPr lang="en" sz="1620"/>
            </a:br>
            <a:r>
              <a:rPr lang="en" sz="1620" b="0">
                <a:solidFill>
                  <a:schemeClr val="dk1"/>
                </a:solidFill>
              </a:rPr>
              <a:t>În lucrarea </a:t>
            </a:r>
            <a:r>
              <a:rPr lang="en" sz="1620">
                <a:solidFill>
                  <a:schemeClr val="dk1"/>
                </a:solidFill>
              </a:rPr>
              <a:t>Nichita Stănescu. Orizontul imaginar</a:t>
            </a:r>
            <a:r>
              <a:rPr lang="en" sz="1620" b="0">
                <a:solidFill>
                  <a:schemeClr val="dk1"/>
                </a:solidFill>
              </a:rPr>
              <a:t>, criticul Corin Braga</a:t>
            </a:r>
            <a:r>
              <a:rPr lang="en" sz="1620">
                <a:solidFill>
                  <a:schemeClr val="dk1"/>
                </a:solidFill>
              </a:rPr>
              <a:t> </a:t>
            </a:r>
            <a:r>
              <a:rPr lang="en" sz="1620" b="0">
                <a:solidFill>
                  <a:schemeClr val="dk1"/>
                </a:solidFill>
              </a:rPr>
              <a:t>clasifică poezia stănesciană în trei mari etape. </a:t>
            </a:r>
            <a:br>
              <a:rPr lang="en" sz="3240"/>
            </a:br>
            <a:endParaRPr sz="3240"/>
          </a:p>
        </p:txBody>
      </p:sp>
      <p:grpSp>
        <p:nvGrpSpPr>
          <p:cNvPr id="140" name="Google Shape;140;p19"/>
          <p:cNvGrpSpPr/>
          <p:nvPr/>
        </p:nvGrpSpPr>
        <p:grpSpPr>
          <a:xfrm>
            <a:off x="611555" y="397764"/>
            <a:ext cx="8075245" cy="3154721"/>
            <a:chOff x="108635" y="0"/>
            <a:chExt cx="8075245" cy="4206295"/>
          </a:xfrm>
        </p:grpSpPr>
        <p:sp>
          <p:nvSpPr>
            <p:cNvPr id="141" name="Google Shape;141;p19"/>
            <p:cNvSpPr/>
            <p:nvPr/>
          </p:nvSpPr>
          <p:spPr>
            <a:xfrm>
              <a:off x="108635" y="18343"/>
              <a:ext cx="4187952" cy="4187952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rgbClr val="EF7F07"/>
            </a:solidFill>
            <a:ln w="635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95000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9"/>
            <p:cNvSpPr/>
            <p:nvPr/>
          </p:nvSpPr>
          <p:spPr>
            <a:xfrm>
              <a:off x="2093976" y="0"/>
              <a:ext cx="6089904" cy="4187952"/>
            </a:xfrm>
            <a:prstGeom prst="rect">
              <a:avLst/>
            </a:prstGeom>
            <a:solidFill>
              <a:schemeClr val="lt1">
                <a:alpha val="89411"/>
              </a:schemeClr>
            </a:solidFill>
            <a:ln w="38100" cap="flat" cmpd="sng">
              <a:solidFill>
                <a:srgbClr val="EF7F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9"/>
            <p:cNvSpPr txBox="1"/>
            <p:nvPr/>
          </p:nvSpPr>
          <p:spPr>
            <a:xfrm>
              <a:off x="2093976" y="0"/>
              <a:ext cx="3044952" cy="1256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" sz="22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I. poezia </a:t>
              </a:r>
              <a:r>
                <a:rPr lang="en" sz="22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metaforică</a:t>
              </a:r>
              <a:endPara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44" name="Google Shape;144;p19"/>
            <p:cNvSpPr/>
            <p:nvPr/>
          </p:nvSpPr>
          <p:spPr>
            <a:xfrm>
              <a:off x="732892" y="1256388"/>
              <a:ext cx="2722166" cy="2722166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rgbClr val="EF7F07"/>
            </a:solidFill>
            <a:ln w="635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95000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9"/>
            <p:cNvSpPr/>
            <p:nvPr/>
          </p:nvSpPr>
          <p:spPr>
            <a:xfrm>
              <a:off x="2093976" y="1256388"/>
              <a:ext cx="6089904" cy="2722166"/>
            </a:xfrm>
            <a:prstGeom prst="rect">
              <a:avLst/>
            </a:prstGeom>
            <a:solidFill>
              <a:schemeClr val="lt1">
                <a:alpha val="89411"/>
              </a:schemeClr>
            </a:solidFill>
            <a:ln w="38100" cap="flat" cmpd="sng">
              <a:solidFill>
                <a:srgbClr val="EF7F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9"/>
            <p:cNvSpPr txBox="1"/>
            <p:nvPr/>
          </p:nvSpPr>
          <p:spPr>
            <a:xfrm>
              <a:off x="2093976" y="1256388"/>
              <a:ext cx="3044952" cy="1256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" sz="22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II. poezia </a:t>
              </a:r>
              <a:r>
                <a:rPr lang="en" sz="22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simbolică și de viziune</a:t>
              </a:r>
              <a:endPara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47" name="Google Shape;147;p19"/>
            <p:cNvSpPr/>
            <p:nvPr/>
          </p:nvSpPr>
          <p:spPr>
            <a:xfrm>
              <a:off x="1465783" y="2512772"/>
              <a:ext cx="1256384" cy="1256384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rgbClr val="EF7F07"/>
            </a:solidFill>
            <a:ln w="635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95000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9"/>
            <p:cNvSpPr/>
            <p:nvPr/>
          </p:nvSpPr>
          <p:spPr>
            <a:xfrm>
              <a:off x="2093976" y="2512772"/>
              <a:ext cx="6089904" cy="1256384"/>
            </a:xfrm>
            <a:prstGeom prst="rect">
              <a:avLst/>
            </a:prstGeom>
            <a:solidFill>
              <a:schemeClr val="lt1">
                <a:alpha val="89411"/>
              </a:schemeClr>
            </a:solidFill>
            <a:ln w="38100" cap="flat" cmpd="sng">
              <a:solidFill>
                <a:srgbClr val="EF7F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9"/>
            <p:cNvSpPr txBox="1"/>
            <p:nvPr/>
          </p:nvSpPr>
          <p:spPr>
            <a:xfrm>
              <a:off x="2093976" y="2512772"/>
              <a:ext cx="3044952" cy="1256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" sz="22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III. </a:t>
              </a:r>
              <a:r>
                <a:rPr lang="en" sz="22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metapoezia</a:t>
              </a:r>
              <a:endPara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50" name="Google Shape;150;p19"/>
            <p:cNvSpPr/>
            <p:nvPr/>
          </p:nvSpPr>
          <p:spPr>
            <a:xfrm>
              <a:off x="5138928" y="0"/>
              <a:ext cx="3044952" cy="1256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9"/>
            <p:cNvSpPr txBox="1"/>
            <p:nvPr/>
          </p:nvSpPr>
          <p:spPr>
            <a:xfrm>
              <a:off x="5138928" y="0"/>
              <a:ext cx="3044952" cy="1256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57150" marR="0" lvl="1" indent="-698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Verdana"/>
                <a:buChar char="•"/>
              </a:pPr>
              <a:r>
                <a:rPr lang="en" sz="11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are o structură mediată, redă o imagine prin altă imagine;</a:t>
              </a:r>
              <a:endPara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57150" marR="0" lvl="1" indent="-6985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Verdana"/>
                <a:buChar char="•"/>
              </a:pPr>
              <a:r>
                <a:rPr lang="en" sz="11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volume</a:t>
              </a:r>
              <a:r>
                <a:rPr lang="en" sz="11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: Sensul iubirii și O viziune a sentimentelor</a:t>
              </a:r>
              <a:endParaRPr sz="11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52" name="Google Shape;152;p19"/>
            <p:cNvSpPr/>
            <p:nvPr/>
          </p:nvSpPr>
          <p:spPr>
            <a:xfrm>
              <a:off x="5138928" y="1256388"/>
              <a:ext cx="3044952" cy="1256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9"/>
            <p:cNvSpPr txBox="1"/>
            <p:nvPr/>
          </p:nvSpPr>
          <p:spPr>
            <a:xfrm>
              <a:off x="5138928" y="1256388"/>
              <a:ext cx="3044952" cy="1256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57150" marR="0" lvl="1" indent="-698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Verdana"/>
                <a:buChar char="•"/>
              </a:pPr>
              <a:r>
                <a:rPr lang="en" sz="11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are o structură </a:t>
              </a:r>
              <a:r>
                <a:rPr lang="en" sz="11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ne</a:t>
              </a:r>
              <a:r>
                <a:rPr lang="en" sz="11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mediată, exprimând intuiții și percepții obscure, ireprezentabile în sine;</a:t>
              </a:r>
              <a:endPara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57150" marR="0" lvl="1" indent="-6985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Verdana"/>
                <a:buChar char="•"/>
              </a:pPr>
              <a:r>
                <a:rPr lang="en" sz="11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volume: </a:t>
              </a:r>
              <a:r>
                <a:rPr lang="en" sz="11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Omul si sfera, Rosu vertical, Necuvintele, 11 elegii, Laus Ptolemaei etc.</a:t>
              </a:r>
              <a:endParaRPr sz="11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54" name="Google Shape;154;p19"/>
            <p:cNvSpPr/>
            <p:nvPr/>
          </p:nvSpPr>
          <p:spPr>
            <a:xfrm>
              <a:off x="5138928" y="2512772"/>
              <a:ext cx="3044952" cy="1256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9"/>
            <p:cNvSpPr txBox="1"/>
            <p:nvPr/>
          </p:nvSpPr>
          <p:spPr>
            <a:xfrm>
              <a:off x="5138928" y="2512772"/>
              <a:ext cx="3044952" cy="1256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57150" marR="0" lvl="1" indent="-698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Verdana"/>
                <a:buChar char="•"/>
              </a:pPr>
              <a:r>
                <a:rPr lang="en" sz="11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transfigurarea poetului în logos trădează dorința de a viețui prin cuvânt, dedusă din neputința de a supraviețui în mod direct.</a:t>
              </a:r>
              <a:endPara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57150" marR="0" lvl="1" indent="-6985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Verdana"/>
                <a:buChar char="•"/>
              </a:pPr>
              <a:r>
                <a:rPr lang="en" sz="11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volume: </a:t>
              </a:r>
              <a:r>
                <a:rPr lang="en" sz="11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Opere imperfecte, Măreția timpului, Noduri și semne etc.</a:t>
              </a:r>
              <a:endParaRPr sz="11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 txBox="1">
            <a:spLocks noGrp="1"/>
          </p:cNvSpPr>
          <p:nvPr>
            <p:ph type="title"/>
          </p:nvPr>
        </p:nvSpPr>
        <p:spPr>
          <a:xfrm>
            <a:off x="323528" y="400050"/>
            <a:ext cx="81870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Verdana"/>
              <a:buNone/>
            </a:pPr>
            <a:r>
              <a:rPr lang="en" sz="4000" dirty="0"/>
              <a:t>Geneza poeziei</a:t>
            </a:r>
            <a:endParaRPr sz="4000" dirty="0"/>
          </a:p>
        </p:txBody>
      </p:sp>
      <p:sp>
        <p:nvSpPr>
          <p:cNvPr id="161" name="Google Shape;161;p20"/>
          <p:cNvSpPr txBox="1">
            <a:spLocks noGrp="1"/>
          </p:cNvSpPr>
          <p:nvPr>
            <p:ph type="body" idx="1"/>
          </p:nvPr>
        </p:nvSpPr>
        <p:spPr>
          <a:xfrm>
            <a:off x="5123432" y="400050"/>
            <a:ext cx="3531957" cy="4039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- poezia face parte din al doilea volum,    </a:t>
            </a:r>
            <a:r>
              <a:rPr lang="en" i="1" dirty="0">
                <a:solidFill>
                  <a:schemeClr val="dk2"/>
                </a:solidFill>
              </a:rPr>
              <a:t>O viziune a sentimentelor </a:t>
            </a:r>
            <a:r>
              <a:rPr lang="en" dirty="0">
                <a:solidFill>
                  <a:schemeClr val="dk2"/>
                </a:solidFill>
              </a:rPr>
              <a:t>(1964), respectiv din prima etapă a liricii stănesciene, caracterizată printr-un puternic metaforism.</a:t>
            </a:r>
            <a:endParaRPr dirty="0">
              <a:solidFill>
                <a:schemeClr val="dk2"/>
              </a:solidFill>
            </a:endParaRPr>
          </a:p>
          <a:p>
            <a:pPr marL="18288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</a:pPr>
            <a:endParaRPr b="1" dirty="0">
              <a:solidFill>
                <a:schemeClr val="dk2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 dirty="0">
                <a:solidFill>
                  <a:srgbClr val="181A2B"/>
                </a:solidFill>
                <a:highlight>
                  <a:srgbClr val="FCFCFC"/>
                </a:highlight>
              </a:rPr>
              <a:t>-pare să prezinte întâlnirea cu poeta Gabriela Melinescu, născută chiar în zodia Leului. Ca pe o „felină” și-o amintește și Ileana Mălăncioiu pe iubita lui Nichita atunci când a întâlnit-o prima oară.</a:t>
            </a:r>
            <a:endParaRPr b="1" dirty="0">
              <a:solidFill>
                <a:schemeClr val="dk2"/>
              </a:solidFill>
            </a:endParaRPr>
          </a:p>
          <a:p>
            <a:pPr marL="18288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</a:pPr>
            <a:endParaRPr b="1" dirty="0">
              <a:solidFill>
                <a:schemeClr val="dk2"/>
              </a:solidFill>
            </a:endParaRPr>
          </a:p>
          <a:p>
            <a:pPr marL="18288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</a:pPr>
            <a:r>
              <a:rPr lang="en" b="1" dirty="0">
                <a:solidFill>
                  <a:schemeClr val="dk2"/>
                </a:solidFill>
              </a:rPr>
              <a:t>-</a:t>
            </a:r>
            <a:r>
              <a:rPr lang="en" sz="1300" dirty="0">
                <a:solidFill>
                  <a:schemeClr val="dk2"/>
                </a:solidFill>
              </a:rPr>
              <a:t>poezia are la bază metafora iubirii-leoaice care, așa cum arăta Nicolae Manolescu, sugerează analogia dintre poziția ierarhică superioară a leului (regele junglei) și a iubirii (regina sentimentelor).</a:t>
            </a:r>
            <a:endParaRPr sz="1100" dirty="0"/>
          </a:p>
          <a:p>
            <a:pPr marL="18288" marR="18288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18288" marR="18288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18288" marR="18288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18288" marR="18288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80"/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18288" marR="18288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20"/>
              <a:buNone/>
            </a:pPr>
            <a:endParaRPr dirty="0"/>
          </a:p>
          <a:p>
            <a:pPr marL="18288" marR="18288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20"/>
              <a:buNone/>
            </a:pPr>
            <a:endParaRPr dirty="0"/>
          </a:p>
        </p:txBody>
      </p:sp>
      <p:pic>
        <p:nvPicPr>
          <p:cNvPr id="162" name="Google Shape;16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6650" y="1059450"/>
            <a:ext cx="3779250" cy="331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>
            <a:spLocks noGrp="1"/>
          </p:cNvSpPr>
          <p:nvPr>
            <p:ph type="title"/>
          </p:nvPr>
        </p:nvSpPr>
        <p:spPr>
          <a:xfrm>
            <a:off x="502925" y="3736325"/>
            <a:ext cx="8184000" cy="10554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Verdana"/>
              <a:buNone/>
            </a:pPr>
            <a:r>
              <a:rPr lang="en" sz="304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2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Obs.: se reia legătura cu poezia interbelică, păstrându-se multe dintre trăsăturile modenismului, dar într-o manieră inovatoare</a:t>
            </a:r>
            <a:r>
              <a:rPr lang="en" sz="1420" b="0">
                <a:solidFill>
                  <a:schemeClr val="dk1"/>
                </a:solidFill>
              </a:rPr>
              <a:t>.</a:t>
            </a:r>
            <a:r>
              <a:rPr lang="en" sz="142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420" b="0">
                <a:solidFill>
                  <a:schemeClr val="dk1"/>
                </a:solidFill>
              </a:rPr>
              <a:t>Se adaugă</a:t>
            </a:r>
            <a:r>
              <a:rPr lang="en" sz="142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așadar noi trăsături, mai ales datorită faptului că neomoderniștii nu resping trecutul literar, ci intră în dialog cu acesta. </a:t>
            </a:r>
            <a:endParaRPr sz="1420" b="0">
              <a:solidFill>
                <a:schemeClr val="dk1"/>
              </a:solidFill>
            </a:endParaRPr>
          </a:p>
        </p:txBody>
      </p:sp>
      <p:sp>
        <p:nvSpPr>
          <p:cNvPr id="168" name="Google Shape;168;p21"/>
          <p:cNvSpPr txBox="1">
            <a:spLocks noGrp="1"/>
          </p:cNvSpPr>
          <p:nvPr>
            <p:ph type="body" idx="1"/>
          </p:nvPr>
        </p:nvSpPr>
        <p:spPr>
          <a:xfrm>
            <a:off x="480000" y="374825"/>
            <a:ext cx="8184000" cy="3361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76" lvl="0" indent="-26517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736"/>
              <a:buNone/>
            </a:pPr>
            <a:r>
              <a:rPr lang="en" sz="217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en" sz="2945" b="1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endParaRPr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2356"/>
              <a:buNone/>
            </a:pPr>
            <a:r>
              <a:rPr lang="en" sz="2945" b="1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Încadrarea într-un curent literar</a:t>
            </a:r>
            <a:endParaRPr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736"/>
              <a:buNone/>
            </a:pPr>
            <a:r>
              <a:rPr lang="en" sz="217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	</a:t>
            </a:r>
            <a:endParaRPr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736"/>
              <a:buNone/>
            </a:pPr>
            <a:r>
              <a:rPr lang="en" sz="187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	</a:t>
            </a:r>
            <a:r>
              <a:rPr lang="en" sz="1870" b="1" dirty="0"/>
              <a:t>NEO</a:t>
            </a:r>
            <a:r>
              <a:rPr lang="en" sz="187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       MODERNISM</a:t>
            </a:r>
            <a:endParaRPr sz="2500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240"/>
              <a:buNone/>
            </a:pPr>
            <a:endParaRPr sz="1250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240"/>
              <a:buNone/>
            </a:pPr>
            <a:r>
              <a:rPr lang="en" sz="125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 prelucrarea miturilor	   	- subiectivism	</a:t>
            </a:r>
            <a:endParaRPr sz="1250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240"/>
              <a:buNone/>
            </a:pPr>
            <a:r>
              <a:rPr lang="en" sz="1250" dirty="0"/>
              <a:t>- ironia	</a:t>
            </a:r>
            <a:r>
              <a:rPr lang="en" sz="125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	- intelectualizarea emoției</a:t>
            </a:r>
            <a:endParaRPr sz="1250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240"/>
              <a:buNone/>
            </a:pPr>
            <a:r>
              <a:rPr lang="en" sz="125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 dialogul cu poezia	</a:t>
            </a:r>
            <a:r>
              <a:rPr lang="en" sz="1250" dirty="0"/>
              <a:t>   	</a:t>
            </a:r>
            <a:r>
              <a:rPr lang="en" sz="125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 </a:t>
            </a:r>
            <a:r>
              <a:rPr lang="en" sz="125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ambiguitate</a:t>
            </a:r>
            <a:r>
              <a:rPr lang="en" sz="125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2500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240"/>
              <a:buNone/>
            </a:pPr>
            <a:r>
              <a:rPr lang="en" sz="125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înaintașilor</a:t>
            </a:r>
            <a:r>
              <a:rPr lang="en" sz="1250" dirty="0"/>
              <a:t>		- metaforism</a:t>
            </a:r>
            <a:r>
              <a:rPr lang="en" sz="125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	</a:t>
            </a:r>
            <a:endParaRPr sz="2500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240"/>
              <a:buNone/>
            </a:pPr>
            <a:r>
              <a:rPr lang="en" sz="125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 </a:t>
            </a:r>
            <a:r>
              <a:rPr lang="en" sz="125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reprezentarea </a:t>
            </a:r>
            <a:endParaRPr sz="125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240"/>
              <a:buNone/>
            </a:pPr>
            <a:r>
              <a:rPr lang="en" sz="1250" b="1" dirty="0"/>
              <a:t>  </a:t>
            </a:r>
            <a:r>
              <a:rPr lang="en" sz="125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ab</a:t>
            </a:r>
            <a:r>
              <a:rPr lang="en" sz="1250" b="1" dirty="0"/>
              <a:t>s</a:t>
            </a:r>
            <a:r>
              <a:rPr lang="en" sz="125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tracțiilor</a:t>
            </a:r>
            <a:endParaRPr sz="125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240"/>
              <a:buNone/>
            </a:pPr>
            <a:r>
              <a:rPr lang="en" sz="1300" dirty="0"/>
              <a:t>  </a:t>
            </a:r>
            <a:r>
              <a:rPr lang="en" sz="1300" b="1" dirty="0"/>
              <a:t>î</a:t>
            </a:r>
            <a:r>
              <a:rPr lang="en" sz="125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 formă concretă</a:t>
            </a:r>
            <a:endParaRPr sz="2500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240"/>
              <a:buNone/>
            </a:pPr>
            <a:r>
              <a:rPr lang="en" sz="125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 caracter ludic</a:t>
            </a:r>
            <a:endParaRPr sz="2500" dirty="0"/>
          </a:p>
          <a:p>
            <a:pPr marL="0" lvl="0" indent="0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240"/>
              <a:buNone/>
            </a:pPr>
            <a:endParaRPr sz="2500" dirty="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240"/>
              <a:buNone/>
            </a:pPr>
            <a:r>
              <a:rPr lang="en" sz="155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													</a:t>
            </a:r>
            <a:endParaRPr dirty="0"/>
          </a:p>
        </p:txBody>
      </p:sp>
      <p:cxnSp>
        <p:nvCxnSpPr>
          <p:cNvPr id="169" name="Google Shape;169;p21"/>
          <p:cNvCxnSpPr/>
          <p:nvPr/>
        </p:nvCxnSpPr>
        <p:spPr>
          <a:xfrm>
            <a:off x="2724139" y="1545600"/>
            <a:ext cx="0" cy="205230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95000" rotWithShape="0">
              <a:srgbClr val="000000">
                <a:alpha val="49411"/>
              </a:srgbClr>
            </a:outerShdw>
          </a:effectLst>
        </p:spPr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>
            <a:spLocks noGrp="1"/>
          </p:cNvSpPr>
          <p:nvPr>
            <p:ph type="title"/>
          </p:nvPr>
        </p:nvSpPr>
        <p:spPr>
          <a:xfrm>
            <a:off x="502925" y="4179198"/>
            <a:ext cx="81840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C3C"/>
              </a:buClr>
              <a:buSzPts val="3600"/>
              <a:buFont typeface="Verdana"/>
              <a:buNone/>
            </a:pPr>
            <a:r>
              <a:rPr lang="en"/>
              <a:t>Ilustrarea a două trăsături </a:t>
            </a:r>
            <a:endParaRPr/>
          </a:p>
        </p:txBody>
      </p:sp>
      <p:sp>
        <p:nvSpPr>
          <p:cNvPr id="175" name="Google Shape;175;p22"/>
          <p:cNvSpPr txBox="1">
            <a:spLocks noGrp="1"/>
          </p:cNvSpPr>
          <p:nvPr>
            <p:ph type="body" idx="1"/>
          </p:nvPr>
        </p:nvSpPr>
        <p:spPr>
          <a:xfrm>
            <a:off x="607224" y="434578"/>
            <a:ext cx="3931920" cy="94904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300" tIns="91425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" sz="2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1. Reprezentarea abstracțiilor în formă concretă</a:t>
            </a:r>
            <a:endParaRPr sz="2100">
              <a:solidFill>
                <a:schemeClr val="accent1"/>
              </a:solidFill>
            </a:endParaRPr>
          </a:p>
        </p:txBody>
      </p:sp>
      <p:sp>
        <p:nvSpPr>
          <p:cNvPr id="176" name="Google Shape;176;p22"/>
          <p:cNvSpPr txBox="1">
            <a:spLocks noGrp="1"/>
          </p:cNvSpPr>
          <p:nvPr>
            <p:ph type="body" idx="2"/>
          </p:nvPr>
        </p:nvSpPr>
        <p:spPr>
          <a:xfrm>
            <a:off x="4652169" y="434578"/>
            <a:ext cx="3931920" cy="94904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50" tIns="91425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" sz="21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2. Ambiguitate (pretarea la interpretări multiple)</a:t>
            </a:r>
            <a:endParaRPr sz="2100">
              <a:solidFill>
                <a:schemeClr val="accent1"/>
              </a:solidFill>
            </a:endParaRPr>
          </a:p>
        </p:txBody>
      </p:sp>
      <p:sp>
        <p:nvSpPr>
          <p:cNvPr id="177" name="Google Shape;177;p22"/>
          <p:cNvSpPr txBox="1">
            <a:spLocks noGrp="1"/>
          </p:cNvSpPr>
          <p:nvPr>
            <p:ph type="body" idx="3"/>
          </p:nvPr>
        </p:nvSpPr>
        <p:spPr>
          <a:xfrm>
            <a:off x="607225" y="1491625"/>
            <a:ext cx="3931800" cy="27906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76" lvl="0" indent="-252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Char char="⚫"/>
            </a:pPr>
            <a:r>
              <a:rPr lang="en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 fost numită de N. Manolescu „</a:t>
            </a:r>
            <a:r>
              <a:rPr lang="en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 metafizică a concretului și o fizică a emoției</a:t>
            </a:r>
            <a:r>
              <a:rPr lang="en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”.</a:t>
            </a:r>
            <a:endParaRPr sz="2200"/>
          </a:p>
          <a:p>
            <a:pPr marL="265176" lvl="0" indent="-183896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280"/>
              <a:buNone/>
            </a:pPr>
            <a:endParaRPr sz="1400"/>
          </a:p>
          <a:p>
            <a:pPr marL="265176" lvl="0" indent="-183896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1280"/>
              <a:buNone/>
            </a:pPr>
            <a:endParaRPr sz="1400"/>
          </a:p>
        </p:txBody>
      </p:sp>
      <p:sp>
        <p:nvSpPr>
          <p:cNvPr id="178" name="Google Shape;178;p22"/>
          <p:cNvSpPr txBox="1">
            <a:spLocks noGrp="1"/>
          </p:cNvSpPr>
          <p:nvPr>
            <p:ph type="body" idx="4"/>
          </p:nvPr>
        </p:nvSpPr>
        <p:spPr>
          <a:xfrm>
            <a:off x="4652175" y="1491624"/>
            <a:ext cx="3931800" cy="27906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76" lvl="0" indent="-23977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88"/>
              <a:buChar char="⚫"/>
            </a:pPr>
            <a:r>
              <a:rPr lang="en" sz="146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artă poetică </a:t>
            </a:r>
            <a:r>
              <a:rPr lang="en" sz="14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(relația dintre poet și inspirația artistică)</a:t>
            </a:r>
            <a:endParaRPr sz="2000"/>
          </a:p>
          <a:p>
            <a:pPr marL="265176" lvl="0" indent="-239775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088"/>
              <a:buChar char="⚫"/>
            </a:pPr>
            <a:r>
              <a:rPr lang="en" sz="146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poem de dragoste </a:t>
            </a:r>
            <a:r>
              <a:rPr lang="en" sz="14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(relația dintre poet și iubită)</a:t>
            </a:r>
            <a:endParaRPr sz="200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488"/>
              <a:buNone/>
            </a:pPr>
            <a:endParaRPr sz="146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488"/>
              <a:buNone/>
            </a:pPr>
            <a:endParaRPr sz="146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488"/>
              <a:buNone/>
            </a:pPr>
            <a:endParaRPr sz="146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488"/>
              <a:buNone/>
            </a:pPr>
            <a:endParaRPr sz="1460"/>
          </a:p>
          <a:p>
            <a:pPr marL="2651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488"/>
              <a:buNone/>
            </a:pPr>
            <a:r>
              <a:rPr lang="en" sz="14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endParaRPr sz="146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223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488"/>
              <a:buNone/>
            </a:pPr>
            <a:r>
              <a:rPr lang="en" sz="146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artă poetică neomodernistă</a:t>
            </a:r>
            <a:endParaRPr sz="146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22376" lvl="0" indent="-265176" algn="l" rtl="0">
              <a:lnSpc>
                <a:spcPct val="80000"/>
              </a:lnSpc>
              <a:spcBef>
                <a:spcPts val="250"/>
              </a:spcBef>
              <a:spcAft>
                <a:spcPts val="0"/>
              </a:spcAft>
              <a:buSzPts val="1488"/>
              <a:buNone/>
            </a:pPr>
            <a:r>
              <a:rPr lang="en" sz="146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factură erotică</a:t>
            </a:r>
            <a:endParaRPr sz="1460" b="1"/>
          </a:p>
        </p:txBody>
      </p:sp>
      <p:sp>
        <p:nvSpPr>
          <p:cNvPr id="179" name="Google Shape;179;p22"/>
          <p:cNvSpPr/>
          <p:nvPr/>
        </p:nvSpPr>
        <p:spPr>
          <a:xfrm>
            <a:off x="921951" y="2355723"/>
            <a:ext cx="3074100" cy="594000"/>
          </a:xfrm>
          <a:prstGeom prst="rect">
            <a:avLst/>
          </a:prstGeom>
          <a:noFill/>
          <a:ln w="38100" cap="flat" cmpd="sng">
            <a:solidFill>
              <a:srgbClr val="AF5C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„leoaică tânără”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(element concret)</a:t>
            </a:r>
            <a:endParaRPr sz="14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2123728" y="3003798"/>
            <a:ext cx="288032" cy="48605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 cap="flat" cmpd="sng">
            <a:solidFill>
              <a:srgbClr val="AF5C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1" name="Google Shape;181;p22"/>
          <p:cNvSpPr/>
          <p:nvPr/>
        </p:nvSpPr>
        <p:spPr>
          <a:xfrm>
            <a:off x="739975" y="3544050"/>
            <a:ext cx="3505800" cy="594000"/>
          </a:xfrm>
          <a:prstGeom prst="ellipse">
            <a:avLst/>
          </a:prstGeom>
          <a:noFill/>
          <a:ln w="38100" cap="flat" cmpd="sng">
            <a:solidFill>
              <a:srgbClr val="AF5C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iubirea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(aspect abstract)</a:t>
            </a:r>
            <a:endParaRPr sz="18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2" name="Google Shape;182;p22"/>
          <p:cNvSpPr/>
          <p:nvPr/>
        </p:nvSpPr>
        <p:spPr>
          <a:xfrm>
            <a:off x="6460807" y="2414513"/>
            <a:ext cx="484500" cy="733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 cap="flat" cmpd="sng">
            <a:solidFill>
              <a:srgbClr val="AF5C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Aspect">
  <a:themeElements>
    <a:clrScheme name="Aspec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1758</Words>
  <Application>Microsoft Office PowerPoint</Application>
  <PresentationFormat>On-screen Show (16:9)</PresentationFormat>
  <Paragraphs>229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Noto Sans Symbols</vt:lpstr>
      <vt:lpstr>Arial</vt:lpstr>
      <vt:lpstr>Calibri</vt:lpstr>
      <vt:lpstr>Verdana</vt:lpstr>
      <vt:lpstr>Corsiva</vt:lpstr>
      <vt:lpstr>ＭＳ Ｐゴシック</vt:lpstr>
      <vt:lpstr>Times New Roman</vt:lpstr>
      <vt:lpstr>Aspect</vt:lpstr>
      <vt:lpstr> Leoaică tânără, iubirea</vt:lpstr>
      <vt:lpstr>Leoaică tânără, iubirea</vt:lpstr>
      <vt:lpstr>  </vt:lpstr>
      <vt:lpstr>Nichita Stănescu</vt:lpstr>
      <vt:lpstr>Încadrarea autorului în  literatura română</vt:lpstr>
      <vt:lpstr>        Etapele creaţiei stănesciene  În lucrarea Nichita Stănescu. Orizontul imaginar, criticul Corin Braga clasifică poezia stănesciană în trei mari etape.  </vt:lpstr>
      <vt:lpstr>Geneza poeziei</vt:lpstr>
      <vt:lpstr> Obs.: se reia legătura cu poezia interbelică, păstrându-se multe dintre trăsăturile modenismului, dar într-o manieră inovatoare. Se adaugă așadar noi trăsături, mai ales datorită faptului că neomoderniștii nu resping trecutul literar, ci intră în dialog cu acesta. </vt:lpstr>
      <vt:lpstr>Ilustrarea a două trăsături </vt:lpstr>
      <vt:lpstr> </vt:lpstr>
      <vt:lpstr>Ambiguitate (dubla tematică)</vt:lpstr>
      <vt:lpstr>Ambiguitate (dubla tematică)</vt:lpstr>
      <vt:lpstr>PowerPoint Presentation</vt:lpstr>
      <vt:lpstr>Structura poemului</vt:lpstr>
      <vt:lpstr>I. întâlnirea cu iubirea  </vt:lpstr>
      <vt:lpstr>II.  trecerea într-o altă dimensiune existențială</vt:lpstr>
      <vt:lpstr>III. transformarea ireversibilă</vt:lpstr>
      <vt:lpstr>PowerPoint Presentation</vt:lpstr>
      <vt:lpstr>PowerPoint Presentation</vt:lpstr>
      <vt:lpstr>CONCLUZIE!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Leoaică tânără, iubirea</dc:title>
  <dc:creator>Onesim</dc:creator>
  <cp:lastModifiedBy>Dorina</cp:lastModifiedBy>
  <cp:revision>6</cp:revision>
  <dcterms:modified xsi:type="dcterms:W3CDTF">2024-07-22T06:49:38Z</dcterms:modified>
</cp:coreProperties>
</file>