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6" r:id="rId3"/>
    <p:sldId id="257" r:id="rId4"/>
    <p:sldId id="259" r:id="rId5"/>
    <p:sldId id="280" r:id="rId6"/>
    <p:sldId id="267" r:id="rId7"/>
    <p:sldId id="270" r:id="rId8"/>
    <p:sldId id="269" r:id="rId9"/>
    <p:sldId id="272" r:id="rId10"/>
    <p:sldId id="286" r:id="rId11"/>
    <p:sldId id="289" r:id="rId12"/>
    <p:sldId id="288" r:id="rId13"/>
    <p:sldId id="264" r:id="rId14"/>
    <p:sldId id="290" r:id="rId15"/>
    <p:sldId id="29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E8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4" autoAdjust="0"/>
    <p:restoredTop sz="90502" autoAdjust="0"/>
  </p:normalViewPr>
  <p:slideViewPr>
    <p:cSldViewPr>
      <p:cViewPr varScale="1">
        <p:scale>
          <a:sx n="66" d="100"/>
          <a:sy n="66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331FD-11C2-4FE8-A457-65D14A2AEA61}" type="datetimeFigureOut">
              <a:rPr lang="en-US" smtClean="0"/>
              <a:pPr/>
              <a:t>26-Nov-20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F30CC-E5AE-4ADB-97FE-C38CF239D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C68CF54-BE56-403A-A393-944B92429E02}" type="datetimeFigureOut">
              <a:rPr lang="en-US" smtClean="0"/>
              <a:pPr/>
              <a:t>26-Nov-20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F07C5F-E1C7-46E8-A3EB-65119F9CD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68CF54-BE56-403A-A393-944B92429E02}" type="datetimeFigureOut">
              <a:rPr lang="en-US" smtClean="0"/>
              <a:pPr/>
              <a:t>26-Nov-20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F07C5F-E1C7-46E8-A3EB-65119F9CD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68CF54-BE56-403A-A393-944B92429E02}" type="datetimeFigureOut">
              <a:rPr lang="en-US" smtClean="0"/>
              <a:pPr/>
              <a:t>26-Nov-20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F07C5F-E1C7-46E8-A3EB-65119F9CD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68CF54-BE56-403A-A393-944B92429E02}" type="datetimeFigureOut">
              <a:rPr lang="en-US" smtClean="0"/>
              <a:pPr/>
              <a:t>26-Nov-20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F07C5F-E1C7-46E8-A3EB-65119F9CDF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68CF54-BE56-403A-A393-944B92429E02}" type="datetimeFigureOut">
              <a:rPr lang="en-US" smtClean="0"/>
              <a:pPr/>
              <a:t>26-Nov-20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F07C5F-E1C7-46E8-A3EB-65119F9CDF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68CF54-BE56-403A-A393-944B92429E02}" type="datetimeFigureOut">
              <a:rPr lang="en-US" smtClean="0"/>
              <a:pPr/>
              <a:t>26-Nov-20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F07C5F-E1C7-46E8-A3EB-65119F9CDF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68CF54-BE56-403A-A393-944B92429E02}" type="datetimeFigureOut">
              <a:rPr lang="en-US" smtClean="0"/>
              <a:pPr/>
              <a:t>26-Nov-20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F07C5F-E1C7-46E8-A3EB-65119F9CD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68CF54-BE56-403A-A393-944B92429E02}" type="datetimeFigureOut">
              <a:rPr lang="en-US" smtClean="0"/>
              <a:pPr/>
              <a:t>26-Nov-20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F07C5F-E1C7-46E8-A3EB-65119F9CDF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68CF54-BE56-403A-A393-944B92429E02}" type="datetimeFigureOut">
              <a:rPr lang="en-US" smtClean="0"/>
              <a:pPr/>
              <a:t>26-Nov-20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F07C5F-E1C7-46E8-A3EB-65119F9CD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C68CF54-BE56-403A-A393-944B92429E02}" type="datetimeFigureOut">
              <a:rPr lang="en-US" smtClean="0"/>
              <a:pPr/>
              <a:t>26-Nov-20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F07C5F-E1C7-46E8-A3EB-65119F9CD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68CF54-BE56-403A-A393-944B92429E02}" type="datetimeFigureOut">
              <a:rPr lang="en-US" smtClean="0"/>
              <a:pPr/>
              <a:t>26-Nov-20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F07C5F-E1C7-46E8-A3EB-65119F9CDF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C68CF54-BE56-403A-A393-944B92429E02}" type="datetimeFigureOut">
              <a:rPr lang="en-US" smtClean="0"/>
              <a:pPr/>
              <a:t>26-Nov-20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3F07C5F-E1C7-46E8-A3EB-65119F9CD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learnenglishkids.britishcouncil.org/word-games/parts-the-body-2" TargetMode="External"/><Relationship Id="rId3" Type="http://schemas.openxmlformats.org/officeDocument/2006/relationships/hyperlink" Target="http://learnenglishkids.britishcouncil.org/word-games/school-things-1" TargetMode="External"/><Relationship Id="rId7" Type="http://schemas.openxmlformats.org/officeDocument/2006/relationships/hyperlink" Target="http://learnenglishkids.britishcouncil.org/word-games/parts-the-body-head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arnenglishkids.britishcouncil.org/word-games/family" TargetMode="External"/><Relationship Id="rId5" Type="http://schemas.openxmlformats.org/officeDocument/2006/relationships/hyperlink" Target="http://learnenglishkids.britishcouncil.org/word-games/colours" TargetMode="External"/><Relationship Id="rId10" Type="http://schemas.openxmlformats.org/officeDocument/2006/relationships/hyperlink" Target="http://learnenglishkids.britishcouncil.org/word-games/rooms" TargetMode="External"/><Relationship Id="rId4" Type="http://schemas.openxmlformats.org/officeDocument/2006/relationships/hyperlink" Target="http://learnenglishkids.britishcouncil.org/games/abc-countdown" TargetMode="External"/><Relationship Id="rId9" Type="http://schemas.openxmlformats.org/officeDocument/2006/relationships/hyperlink" Target="http://learnenglishkids.britishcouncil.org/word-games/parts-the-body-1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englishkids.britishcouncil.org/word-games/food-1" TargetMode="External"/><Relationship Id="rId3" Type="http://schemas.openxmlformats.org/officeDocument/2006/relationships/hyperlink" Target="http://learnenglishkids.britishcouncil.org/word-games/musical-instruments-1" TargetMode="External"/><Relationship Id="rId7" Type="http://schemas.openxmlformats.org/officeDocument/2006/relationships/hyperlink" Target="https://learnenglishkids.britishcouncil.org/category/topics/food" TargetMode="External"/><Relationship Id="rId2" Type="http://schemas.openxmlformats.org/officeDocument/2006/relationships/hyperlink" Target="http://learnenglishkids.britishcouncil.org/word-games/birthday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arnenglishkids.britishcouncil.org/songs/dinosaur-1-10" TargetMode="External"/><Relationship Id="rId11" Type="http://schemas.openxmlformats.org/officeDocument/2006/relationships/hyperlink" Target="https://www.davincikids.tv/ro/tv-schedule/?fbclid=IwAR3JNPPDgMQ1qTtX6IPaBzFd8-g34CgvJePv956m5dPcQsSrZwoBUZXau0E" TargetMode="External"/><Relationship Id="rId5" Type="http://schemas.openxmlformats.org/officeDocument/2006/relationships/hyperlink" Target="http://learnenglishkids.britishcouncil.org/word-games/numbers-11-20" TargetMode="External"/><Relationship Id="rId10" Type="http://schemas.openxmlformats.org/officeDocument/2006/relationships/hyperlink" Target="https://learnenglishkids.britishcouncil.org/word-games/drinks" TargetMode="External"/><Relationship Id="rId4" Type="http://schemas.openxmlformats.org/officeDocument/2006/relationships/hyperlink" Target="https://www.eslgamesplus.com/animals/" TargetMode="External"/><Relationship Id="rId9" Type="http://schemas.openxmlformats.org/officeDocument/2006/relationships/hyperlink" Target="https://learnenglishkids.britishcouncil.org/word-games/food-2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partner-center/provide-technical-support" TargetMode="External"/><Relationship Id="rId2" Type="http://schemas.openxmlformats.org/officeDocument/2006/relationships/hyperlink" Target="https://www.youtube.com/watch?v=Pdt8Vv7-3X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696200" cy="182976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cript MT Bold" pitchFamily="66" charset="0"/>
              </a:rPr>
              <a:t>Online teaching strategies for primary school students</a:t>
            </a:r>
            <a:br>
              <a:rPr lang="en-US" dirty="0" smtClean="0">
                <a:latin typeface="Script MT Bold" pitchFamily="66" charset="0"/>
              </a:rPr>
            </a:br>
            <a:endParaRPr lang="en-US" dirty="0">
              <a:latin typeface="Script MT Bold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43200"/>
            <a:ext cx="7772400" cy="206811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rush Script MT" pitchFamily="66" charset="0"/>
              </a:rPr>
              <a:t>                               </a:t>
            </a:r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362200"/>
            <a:ext cx="3505200" cy="32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34000" y="3048000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latin typeface="Script MT Bold" pitchFamily="66" charset="0"/>
              </a:rPr>
              <a:t>Ioana</a:t>
            </a:r>
            <a:r>
              <a:rPr lang="en-US" b="1" i="1" dirty="0" smtClean="0">
                <a:latin typeface="Script MT Bold" pitchFamily="66" charset="0"/>
              </a:rPr>
              <a:t>-Paula </a:t>
            </a:r>
            <a:r>
              <a:rPr lang="en-US" b="1" i="1" dirty="0" err="1" smtClean="0">
                <a:latin typeface="Script MT Bold" pitchFamily="66" charset="0"/>
              </a:rPr>
              <a:t>Hice</a:t>
            </a:r>
            <a:endParaRPr lang="en-US" b="1" i="1" dirty="0" smtClean="0">
              <a:latin typeface="Script MT Bold" pitchFamily="66" charset="0"/>
            </a:endParaRPr>
          </a:p>
          <a:p>
            <a:endParaRPr lang="en-US" b="1" i="1" dirty="0" smtClean="0">
              <a:latin typeface="Script MT Bold" pitchFamily="66" charset="0"/>
            </a:endParaRPr>
          </a:p>
          <a:p>
            <a:r>
              <a:rPr lang="en-US" b="1" i="1" dirty="0" err="1" smtClean="0">
                <a:latin typeface="Script MT Bold" pitchFamily="66" charset="0"/>
              </a:rPr>
              <a:t>Liceul</a:t>
            </a:r>
            <a:r>
              <a:rPr lang="en-US" b="1" i="1" dirty="0" smtClean="0">
                <a:latin typeface="Script MT Bold" pitchFamily="66" charset="0"/>
              </a:rPr>
              <a:t> </a:t>
            </a:r>
            <a:r>
              <a:rPr lang="en-US" b="1" i="1" dirty="0" err="1" smtClean="0">
                <a:latin typeface="Script MT Bold" pitchFamily="66" charset="0"/>
              </a:rPr>
              <a:t>Ortodox</a:t>
            </a:r>
            <a:r>
              <a:rPr lang="en-US" b="1" i="1" dirty="0" smtClean="0">
                <a:latin typeface="Script MT Bold" pitchFamily="66" charset="0"/>
              </a:rPr>
              <a:t> ,,</a:t>
            </a:r>
            <a:r>
              <a:rPr lang="en-US" b="1" i="1" dirty="0" err="1" smtClean="0">
                <a:latin typeface="Script MT Bold" pitchFamily="66" charset="0"/>
              </a:rPr>
              <a:t>Episcop</a:t>
            </a:r>
            <a:r>
              <a:rPr lang="en-US" b="1" i="1" dirty="0" smtClean="0">
                <a:latin typeface="Script MT Bold" pitchFamily="66" charset="0"/>
              </a:rPr>
              <a:t> Roman </a:t>
            </a:r>
            <a:r>
              <a:rPr lang="en-US" b="1" i="1" dirty="0" err="1" smtClean="0">
                <a:latin typeface="Script MT Bold" pitchFamily="66" charset="0"/>
              </a:rPr>
              <a:t>Ciorogariu</a:t>
            </a:r>
            <a:r>
              <a:rPr lang="en-US" b="1" i="1" dirty="0" smtClean="0">
                <a:latin typeface="Script MT Bold" pitchFamily="66" charset="0"/>
              </a:rPr>
              <a:t>” , Oradea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ce-IIB_22.10.202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01442" cy="3733800"/>
          </a:xfrm>
        </p:spPr>
      </p:pic>
      <p:pic>
        <p:nvPicPr>
          <p:cNvPr id="6" name="Picture 5" descr="Hice_IIB_22.10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05200"/>
            <a:ext cx="5105400" cy="3352800"/>
          </a:xfrm>
          <a:prstGeom prst="rect">
            <a:avLst/>
          </a:prstGeom>
        </p:spPr>
      </p:pic>
      <p:pic>
        <p:nvPicPr>
          <p:cNvPr id="7" name="Picture 6" descr="123 (2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0"/>
            <a:ext cx="4648200" cy="6858000"/>
          </a:xfrm>
          <a:prstGeom prst="rect">
            <a:avLst/>
          </a:prstGeom>
        </p:spPr>
      </p:pic>
      <p:sp>
        <p:nvSpPr>
          <p:cNvPr id="9" name="Smiley Face 8"/>
          <p:cNvSpPr/>
          <p:nvPr/>
        </p:nvSpPr>
        <p:spPr>
          <a:xfrm>
            <a:off x="5334000" y="762000"/>
            <a:ext cx="1905000" cy="3048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2819400" y="2133600"/>
            <a:ext cx="304800" cy="381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2895600" y="1524000"/>
            <a:ext cx="304800" cy="304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2743200" y="914400"/>
            <a:ext cx="304800" cy="228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3657600" y="1066800"/>
            <a:ext cx="228600" cy="228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3581400" y="1600200"/>
            <a:ext cx="152400" cy="228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3733800" y="2667000"/>
            <a:ext cx="152400" cy="228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2438400" y="4343400"/>
            <a:ext cx="304800" cy="304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/>
          <p:cNvSpPr/>
          <p:nvPr/>
        </p:nvSpPr>
        <p:spPr>
          <a:xfrm>
            <a:off x="3200400" y="4343400"/>
            <a:ext cx="381000" cy="304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iley Face 17"/>
          <p:cNvSpPr/>
          <p:nvPr/>
        </p:nvSpPr>
        <p:spPr>
          <a:xfrm>
            <a:off x="2438400" y="4953000"/>
            <a:ext cx="304800" cy="304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/>
          <p:cNvSpPr/>
          <p:nvPr/>
        </p:nvSpPr>
        <p:spPr>
          <a:xfrm>
            <a:off x="2590800" y="5791200"/>
            <a:ext cx="457200" cy="381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iley Face 19"/>
          <p:cNvSpPr/>
          <p:nvPr/>
        </p:nvSpPr>
        <p:spPr>
          <a:xfrm>
            <a:off x="2514600" y="5486400"/>
            <a:ext cx="228600" cy="152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iley Face 20"/>
          <p:cNvSpPr/>
          <p:nvPr/>
        </p:nvSpPr>
        <p:spPr>
          <a:xfrm>
            <a:off x="3657600" y="2133600"/>
            <a:ext cx="304800" cy="228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>
            <a:off x="8458200" y="1371600"/>
            <a:ext cx="685800" cy="304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8458200" y="1905000"/>
            <a:ext cx="533400" cy="3810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8382000" y="2514600"/>
            <a:ext cx="762000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8382000" y="2971800"/>
            <a:ext cx="7620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>
            <a:off x="8458200" y="3505200"/>
            <a:ext cx="685800" cy="76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inus 26"/>
          <p:cNvSpPr/>
          <p:nvPr/>
        </p:nvSpPr>
        <p:spPr>
          <a:xfrm>
            <a:off x="8458200" y="3962400"/>
            <a:ext cx="6858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inus 27"/>
          <p:cNvSpPr/>
          <p:nvPr/>
        </p:nvSpPr>
        <p:spPr>
          <a:xfrm>
            <a:off x="8458200" y="4419600"/>
            <a:ext cx="3048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8458200" y="5029200"/>
            <a:ext cx="533400" cy="76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8534400" y="5562600"/>
            <a:ext cx="4572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inus 30"/>
          <p:cNvSpPr/>
          <p:nvPr/>
        </p:nvSpPr>
        <p:spPr>
          <a:xfrm>
            <a:off x="8458200" y="6019800"/>
            <a:ext cx="4572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Vertical Scroll 32"/>
          <p:cNvSpPr/>
          <p:nvPr/>
        </p:nvSpPr>
        <p:spPr>
          <a:xfrm>
            <a:off x="4114800" y="4953000"/>
            <a:ext cx="381000" cy="16764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vfdbfgnhgjhmjhhggggggggggggggg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76799" cy="3505200"/>
          </a:xfrm>
        </p:spPr>
      </p:pic>
      <p:pic>
        <p:nvPicPr>
          <p:cNvPr id="7" name="Picture 6" descr="Untitledvcxbfxghndfjpppp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0"/>
            <a:ext cx="5410200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Untitled dfsdfsdgsdaaaaaaaaaaaaaaaaaaaxxxxxxxxxx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49305"/>
            <a:ext cx="4953000" cy="3408695"/>
          </a:xfrm>
          <a:prstGeom prst="rect">
            <a:avLst/>
          </a:prstGeom>
        </p:spPr>
      </p:pic>
      <p:pic>
        <p:nvPicPr>
          <p:cNvPr id="11" name="Picture 10" descr="Untitledsfbgfnhfdnhgmnhj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3581400"/>
            <a:ext cx="5257800" cy="3276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Smiley Face 7"/>
          <p:cNvSpPr/>
          <p:nvPr/>
        </p:nvSpPr>
        <p:spPr>
          <a:xfrm>
            <a:off x="5791200" y="609600"/>
            <a:ext cx="381000" cy="304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3048000" y="2057400"/>
            <a:ext cx="38100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2971800" y="2743200"/>
            <a:ext cx="304800" cy="304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6019800" y="4648200"/>
            <a:ext cx="381000" cy="304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7010400" y="2438400"/>
            <a:ext cx="304800" cy="304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7239000" y="1905000"/>
            <a:ext cx="228600" cy="304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/>
          <p:cNvSpPr/>
          <p:nvPr/>
        </p:nvSpPr>
        <p:spPr>
          <a:xfrm>
            <a:off x="3200400" y="5334000"/>
            <a:ext cx="381000" cy="381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iley Face 17"/>
          <p:cNvSpPr/>
          <p:nvPr/>
        </p:nvSpPr>
        <p:spPr>
          <a:xfrm>
            <a:off x="2438400" y="4267200"/>
            <a:ext cx="381000" cy="304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/>
          <p:cNvSpPr/>
          <p:nvPr/>
        </p:nvSpPr>
        <p:spPr>
          <a:xfrm>
            <a:off x="3200400" y="4343400"/>
            <a:ext cx="304800" cy="228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iley Face 19"/>
          <p:cNvSpPr/>
          <p:nvPr/>
        </p:nvSpPr>
        <p:spPr>
          <a:xfrm>
            <a:off x="2209800" y="4800600"/>
            <a:ext cx="381000" cy="304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iley Face 20"/>
          <p:cNvSpPr/>
          <p:nvPr/>
        </p:nvSpPr>
        <p:spPr>
          <a:xfrm>
            <a:off x="3048000" y="4724400"/>
            <a:ext cx="304800" cy="533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iley Face 21"/>
          <p:cNvSpPr/>
          <p:nvPr/>
        </p:nvSpPr>
        <p:spPr>
          <a:xfrm>
            <a:off x="2362200" y="5867400"/>
            <a:ext cx="381000" cy="304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iley Face 22"/>
          <p:cNvSpPr/>
          <p:nvPr/>
        </p:nvSpPr>
        <p:spPr>
          <a:xfrm>
            <a:off x="7162800" y="1447800"/>
            <a:ext cx="304800" cy="228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8153400" y="1600200"/>
            <a:ext cx="838200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8229600" y="1905000"/>
            <a:ext cx="609600" cy="76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>
            <a:off x="8153400" y="2057400"/>
            <a:ext cx="6858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inus 26"/>
          <p:cNvSpPr/>
          <p:nvPr/>
        </p:nvSpPr>
        <p:spPr>
          <a:xfrm>
            <a:off x="8153400" y="2438400"/>
            <a:ext cx="685800" cy="76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inus 27"/>
          <p:cNvSpPr/>
          <p:nvPr/>
        </p:nvSpPr>
        <p:spPr>
          <a:xfrm>
            <a:off x="8153400" y="2667000"/>
            <a:ext cx="533400" cy="76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7620000" y="5638800"/>
            <a:ext cx="6096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7696200" y="5410200"/>
            <a:ext cx="5334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inus 30"/>
          <p:cNvSpPr/>
          <p:nvPr/>
        </p:nvSpPr>
        <p:spPr>
          <a:xfrm>
            <a:off x="7620000" y="5943600"/>
            <a:ext cx="533400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inus 31"/>
          <p:cNvSpPr/>
          <p:nvPr/>
        </p:nvSpPr>
        <p:spPr>
          <a:xfrm>
            <a:off x="7543800" y="5181600"/>
            <a:ext cx="609600" cy="76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sdfzdvsfvbdgnbgfn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00400"/>
            <a:ext cx="5334000" cy="3657600"/>
          </a:xfrm>
          <a:prstGeom prst="rect">
            <a:avLst/>
          </a:prstGeom>
        </p:spPr>
      </p:pic>
      <p:pic>
        <p:nvPicPr>
          <p:cNvPr id="7" name="Picture 6" descr="Untitleddfsdfgsfdgsdhbvvvvvvvvvvvvr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200400"/>
          </a:xfrm>
          <a:prstGeom prst="rect">
            <a:avLst/>
          </a:prstGeom>
        </p:spPr>
      </p:pic>
      <p:pic>
        <p:nvPicPr>
          <p:cNvPr id="9" name="Picture 8" descr="Untitledvfghdgngh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3296905"/>
            <a:ext cx="3962400" cy="3561095"/>
          </a:xfrm>
          <a:prstGeom prst="rect">
            <a:avLst/>
          </a:prstGeom>
        </p:spPr>
      </p:pic>
      <p:sp>
        <p:nvSpPr>
          <p:cNvPr id="11" name="Smiley Face 10"/>
          <p:cNvSpPr/>
          <p:nvPr/>
        </p:nvSpPr>
        <p:spPr>
          <a:xfrm>
            <a:off x="6096000" y="1447800"/>
            <a:ext cx="228600" cy="381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7696200" y="5562600"/>
            <a:ext cx="304800" cy="304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6400800" y="2057400"/>
            <a:ext cx="304800" cy="533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7467600" y="1752600"/>
            <a:ext cx="914400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7467600" y="1981200"/>
            <a:ext cx="914400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7391400" y="2209800"/>
            <a:ext cx="914400" cy="76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>
            <a:off x="7467600" y="2438400"/>
            <a:ext cx="914400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7467600" y="2667000"/>
            <a:ext cx="1143000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>
            <a:off x="7543800" y="2895600"/>
            <a:ext cx="990600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>
            <a:off x="8305800" y="4648200"/>
            <a:ext cx="533400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>
            <a:off x="8305800" y="4876800"/>
            <a:ext cx="5334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>
            <a:off x="8305800" y="5257800"/>
            <a:ext cx="533400" cy="76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/>
          <p:cNvSpPr/>
          <p:nvPr/>
        </p:nvSpPr>
        <p:spPr>
          <a:xfrm>
            <a:off x="8305800" y="5486400"/>
            <a:ext cx="533400" cy="76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8305800" y="5943600"/>
            <a:ext cx="5334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>
            <a:off x="8305800" y="6172200"/>
            <a:ext cx="3048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inus 26"/>
          <p:cNvSpPr/>
          <p:nvPr/>
        </p:nvSpPr>
        <p:spPr>
          <a:xfrm>
            <a:off x="8382000" y="6553200"/>
            <a:ext cx="381000" cy="76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E8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gital-Learning-pi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7200" y="304800"/>
            <a:ext cx="4480454" cy="6096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RESOURCES: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95400"/>
            <a:ext cx="3657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0. MY SCHOOL:</a:t>
            </a:r>
            <a:br>
              <a:rPr lang="en-US" sz="1200" dirty="0" smtClean="0"/>
            </a:br>
            <a:r>
              <a:rPr lang="en-US" sz="1200" u="sng" dirty="0" smtClean="0">
                <a:hlinkClick r:id="rId3"/>
              </a:rPr>
              <a:t>http://learnenglishkids.britishcouncil.org/word-games/school-things-1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1.THE ALPHABET:</a:t>
            </a:r>
            <a:br>
              <a:rPr lang="en-US" sz="1200" dirty="0" smtClean="0"/>
            </a:br>
            <a:r>
              <a:rPr lang="en-US" sz="1200" u="sng" dirty="0" smtClean="0">
                <a:hlinkClick r:id="rId4"/>
              </a:rPr>
              <a:t>http://learnenglishkids.britishcouncil.org/games/abc-countdown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2. THE COLOURS:</a:t>
            </a:r>
            <a:br>
              <a:rPr lang="en-US" sz="1200" dirty="0" smtClean="0"/>
            </a:br>
            <a:r>
              <a:rPr lang="en-US" sz="1200" u="sng" dirty="0" smtClean="0">
                <a:hlinkClick r:id="rId5"/>
              </a:rPr>
              <a:t>http://learnenglishkids.britishcouncil.org/word-games/colours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3. MY FAMILY:</a:t>
            </a:r>
            <a:br>
              <a:rPr lang="en-US" sz="1200" dirty="0" smtClean="0"/>
            </a:br>
            <a:r>
              <a:rPr lang="en-US" sz="1200" u="sng" dirty="0" smtClean="0">
                <a:hlinkClick r:id="rId6"/>
              </a:rPr>
              <a:t>http://learnenglishkids.britishcouncil.org/word-games/family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4. MY BODY:</a:t>
            </a:r>
            <a:br>
              <a:rPr lang="en-US" sz="1200" dirty="0" smtClean="0"/>
            </a:br>
            <a:r>
              <a:rPr lang="en-US" sz="1200" u="sng" dirty="0" smtClean="0">
                <a:hlinkClick r:id="rId7"/>
              </a:rPr>
              <a:t>http://learnenglishkids.britishcouncil.org/word-games/parts-the-body-head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u="sng" dirty="0" smtClean="0">
                <a:hlinkClick r:id="rId8"/>
              </a:rPr>
              <a:t>http://learnenglishkids.britishcouncil.org/word-games/parts-the-body-2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u="sng" dirty="0" smtClean="0">
                <a:hlinkClick r:id="rId9"/>
              </a:rPr>
              <a:t>http://learnenglishkids.britishcouncil.org/word-games/parts-the-body-1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5. MY HOUSE:</a:t>
            </a:r>
            <a:br>
              <a:rPr lang="en-US" sz="1200" dirty="0" smtClean="0"/>
            </a:br>
            <a:r>
              <a:rPr lang="en-US" sz="1200" u="sng" dirty="0" smtClean="0">
                <a:hlinkClick r:id="rId10"/>
              </a:rPr>
              <a:t>http://learnenglishkids.britishcouncil.org/word-games/rooms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2800" dirty="0" smtClean="0"/>
              <a:t>6. MY BIRTHDAY:</a:t>
            </a:r>
            <a:br>
              <a:rPr lang="en-US" sz="2800" dirty="0" smtClean="0"/>
            </a:br>
            <a:r>
              <a:rPr lang="en-US" sz="2800" u="sng" dirty="0" smtClean="0">
                <a:hlinkClick r:id="rId2"/>
              </a:rPr>
              <a:t>http://learnenglishkids.britishcouncil.org/word-games/birthdays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7. MUSICAL INSTRUMENTS:</a:t>
            </a:r>
            <a:br>
              <a:rPr lang="en-US" sz="2800" dirty="0" smtClean="0"/>
            </a:br>
            <a:r>
              <a:rPr lang="en-US" sz="2800" u="sng" dirty="0" smtClean="0">
                <a:hlinkClick r:id="rId3"/>
              </a:rPr>
              <a:t>http://learnenglishkids.britishcouncil.org/word-games/musical-instruments-1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8. ANIMALS:</a:t>
            </a:r>
            <a:br>
              <a:rPr lang="en-US" sz="2800" dirty="0" smtClean="0"/>
            </a:br>
            <a:r>
              <a:rPr lang="en-US" sz="2800" u="sng" dirty="0" smtClean="0">
                <a:hlinkClick r:id="rId4"/>
              </a:rPr>
              <a:t>https://www.eslgamesplus.com/animals/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9. NUMBERS- 0-20:</a:t>
            </a:r>
            <a:br>
              <a:rPr lang="en-US" sz="2800" dirty="0" smtClean="0"/>
            </a:br>
            <a:r>
              <a:rPr lang="en-US" sz="2800" u="sng" dirty="0" smtClean="0">
                <a:hlinkClick r:id="rId5"/>
              </a:rPr>
              <a:t>http://learnenglishkids.britishcouncil.org/word-games/numbers-11-20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u="sng" dirty="0" smtClean="0">
                <a:hlinkClick r:id="rId6"/>
              </a:rPr>
              <a:t>http://learnenglishkids.britishcouncil.org/songs/dinosaur-1-10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*</a:t>
            </a:r>
            <a:br>
              <a:rPr lang="en-US" sz="2800" dirty="0" smtClean="0"/>
            </a:br>
            <a:r>
              <a:rPr lang="en-US" sz="2800" dirty="0" smtClean="0"/>
              <a:t>10. Food:</a:t>
            </a:r>
            <a:br>
              <a:rPr lang="en-US" sz="2800" dirty="0" smtClean="0"/>
            </a:br>
            <a:r>
              <a:rPr lang="en-US" sz="2800" u="sng" dirty="0" smtClean="0">
                <a:hlinkClick r:id="rId7"/>
              </a:rPr>
              <a:t>https://learnenglishkids.britishcouncil.org/category/topics/food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u="sng" dirty="0" smtClean="0">
                <a:hlinkClick r:id="rId8"/>
              </a:rPr>
              <a:t>https://learnenglishkids.britishcouncil.org/word-games/food-1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u="sng" dirty="0" smtClean="0">
                <a:hlinkClick r:id="rId9"/>
              </a:rPr>
              <a:t>https://learnenglishkids.britishcouncil.org/word-games/food-2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11. Drinks:</a:t>
            </a:r>
            <a:br>
              <a:rPr lang="en-US" sz="2800" dirty="0" smtClean="0"/>
            </a:br>
            <a:r>
              <a:rPr lang="en-US" sz="2800" u="sng" dirty="0" smtClean="0">
                <a:hlinkClick r:id="rId10"/>
              </a:rPr>
              <a:t>https://learnenglishkids.britishcouncil.org/word-games/drinks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*</a:t>
            </a:r>
            <a:br>
              <a:rPr lang="en-US" sz="2800" dirty="0" smtClean="0"/>
            </a:br>
            <a:r>
              <a:rPr lang="en-US" sz="2800" dirty="0" smtClean="0"/>
              <a:t>EDUCATIONAL TV SHOWS:</a:t>
            </a:r>
          </a:p>
          <a:p>
            <a:r>
              <a:rPr lang="en-US" sz="2800" dirty="0" smtClean="0"/>
              <a:t> </a:t>
            </a:r>
            <a:r>
              <a:rPr lang="en-US" sz="2800" u="sng" dirty="0" smtClean="0">
                <a:hlinkClick r:id="rId11"/>
              </a:rPr>
              <a:t>https://www.davincikids.tv/ro/tv-schedule/?fbclid=IwAR3JNPPDgMQ1qTtX6IPaBzFd8-g34CgvJePv956m5dPcQsSrZwoBUZXau0E</a:t>
            </a:r>
            <a:r>
              <a:rPr lang="en-US" sz="2800" dirty="0" smtClean="0"/>
              <a:t> </a:t>
            </a:r>
          </a:p>
          <a:p>
            <a:endParaRPr lang="en-US" sz="2800" dirty="0" smtClean="0"/>
          </a:p>
          <a:p>
            <a:r>
              <a:rPr lang="en-US" sz="2800" dirty="0" smtClean="0"/>
              <a:t>GOOD LUCK!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…and DON’T FORGET!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THANK YOU! 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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 descr="quote14.pn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000" y="1905000"/>
            <a:ext cx="7696200" cy="457200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 descr="Hice_IB_22 (4)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638800" y="228600"/>
            <a:ext cx="3034442" cy="182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 descr="Hice_IB_22 (9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19400"/>
            <a:ext cx="2590800" cy="2294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4" name="Picture 23" descr="Hice_IB_22 (1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66056">
            <a:off x="4763311" y="4962457"/>
            <a:ext cx="2105108" cy="1578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Monotype Corsiva" pitchFamily="66" charset="0"/>
              </a:rPr>
              <a:t>1. Course objectives</a:t>
            </a:r>
          </a:p>
          <a:p>
            <a:r>
              <a:rPr lang="en-US" sz="3200" dirty="0" smtClean="0">
                <a:latin typeface="Monotype Corsiva" pitchFamily="66" charset="0"/>
              </a:rPr>
              <a:t>4. Strategies for online activities </a:t>
            </a:r>
          </a:p>
          <a:p>
            <a:r>
              <a:rPr lang="en-US" sz="3200" dirty="0" smtClean="0">
                <a:latin typeface="Monotype Corsiva" pitchFamily="66" charset="0"/>
              </a:rPr>
              <a:t>5. Examples  of  online activities</a:t>
            </a:r>
          </a:p>
          <a:p>
            <a:r>
              <a:rPr lang="en-US" sz="3200" dirty="0" smtClean="0">
                <a:latin typeface="Monotype Corsiva" pitchFamily="66" charset="0"/>
              </a:rPr>
              <a:t>6. Moments from meetings/materials/resources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onotype Corsiva" pitchFamily="66" charset="0"/>
              </a:rPr>
              <a:t>Table of contents:</a:t>
            </a:r>
            <a:endParaRPr lang="en-US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Brush Script MT" pitchFamily="66" charset="0"/>
              </a:rPr>
              <a:t> Course objectives:</a:t>
            </a:r>
            <a:endParaRPr lang="en-US" sz="4800" dirty="0">
              <a:latin typeface="Brush Script MT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1447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28600" y="1371600"/>
            <a:ext cx="754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>
                <a:latin typeface="Brush Script MT" pitchFamily="66" charset="0"/>
              </a:rPr>
              <a:t>    Create online teaching strategies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>
                <a:latin typeface="Brush Script MT" pitchFamily="66" charset="0"/>
              </a:rPr>
              <a:t>     Use Google Classroom and Google Meet for online teaching (primary school students).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>
                <a:latin typeface="Brush Script MT" pitchFamily="66" charset="0"/>
              </a:rPr>
              <a:t>     Provide teachers with both useful and reliable sources of information (links)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>
                <a:latin typeface="Brush Script MT" pitchFamily="66" charset="0"/>
              </a:rPr>
              <a:t>     Provide students with audio-visual materials.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914400"/>
            <a:ext cx="8229600" cy="5562600"/>
          </a:xfrm>
        </p:spPr>
        <p:txBody>
          <a:bodyPr>
            <a:normAutofit fontScale="77500" lnSpcReduction="20000"/>
          </a:bodyPr>
          <a:lstStyle/>
          <a:p>
            <a:pPr marL="624078" indent="-514350">
              <a:lnSpc>
                <a:spcPct val="120000"/>
              </a:lnSpc>
              <a:buNone/>
            </a:pPr>
            <a:r>
              <a:rPr lang="en-US" sz="3200" dirty="0" smtClean="0">
                <a:latin typeface="Pristina" pitchFamily="66" charset="0"/>
              </a:rPr>
              <a:t> </a:t>
            </a:r>
          </a:p>
          <a:p>
            <a:pPr marL="624078" indent="-514350">
              <a:lnSpc>
                <a:spcPct val="120000"/>
              </a:lnSpc>
              <a:buNone/>
            </a:pPr>
            <a:r>
              <a:rPr lang="en-US" sz="3200" dirty="0" smtClean="0">
                <a:latin typeface="Pristina" pitchFamily="66" charset="0"/>
              </a:rPr>
              <a:t>          Steps  for an inspiring lesson (for primary school students):</a:t>
            </a:r>
          </a:p>
          <a:p>
            <a:pPr marL="624078" indent="-514350">
              <a:lnSpc>
                <a:spcPct val="120000"/>
              </a:lnSpc>
              <a:buFont typeface="Wingdings" pitchFamily="2" charset="2"/>
              <a:buChar char="Ø"/>
            </a:pPr>
            <a:endParaRPr lang="en-US" sz="3200" dirty="0" smtClean="0">
              <a:latin typeface="Pristina" pitchFamily="66" charset="0"/>
            </a:endParaRPr>
          </a:p>
          <a:p>
            <a:pPr marL="624078" indent="-51435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3200" dirty="0" smtClean="0">
                <a:latin typeface="Pristina" pitchFamily="66" charset="0"/>
              </a:rPr>
              <a:t> Use online resources to create your own classroom materials.</a:t>
            </a:r>
          </a:p>
          <a:p>
            <a:pPr marL="624078" indent="-51435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3200" dirty="0" smtClean="0">
                <a:latin typeface="Pristina" pitchFamily="66" charset="0"/>
              </a:rPr>
              <a:t> Use </a:t>
            </a:r>
            <a:r>
              <a:rPr lang="en-US" sz="3200" b="1" dirty="0" smtClean="0">
                <a:latin typeface="Pristina" pitchFamily="66" charset="0"/>
              </a:rPr>
              <a:t>visual prompts</a:t>
            </a:r>
            <a:r>
              <a:rPr lang="en-US" sz="3200" dirty="0" smtClean="0">
                <a:latin typeface="Pristina" pitchFamily="66" charset="0"/>
              </a:rPr>
              <a:t>. </a:t>
            </a:r>
          </a:p>
          <a:p>
            <a:pPr marL="624078" indent="-51435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3200" dirty="0" smtClean="0">
                <a:latin typeface="Pristina" pitchFamily="66" charset="0"/>
              </a:rPr>
              <a:t>A  visual prompt  includes pictures or photographs,   that provide the     children with information about how to use the target skill or behavior. </a:t>
            </a:r>
          </a:p>
          <a:p>
            <a:pPr marL="624078" indent="-51435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3200" dirty="0" smtClean="0">
                <a:latin typeface="Pristina" pitchFamily="66" charset="0"/>
              </a:rPr>
              <a:t>Use </a:t>
            </a:r>
            <a:r>
              <a:rPr lang="en-US" sz="3200" b="1" dirty="0" smtClean="0">
                <a:latin typeface="Pristina" pitchFamily="66" charset="0"/>
              </a:rPr>
              <a:t>short movies </a:t>
            </a:r>
            <a:r>
              <a:rPr lang="en-US" sz="3200" dirty="0" smtClean="0">
                <a:latin typeface="Pristina" pitchFamily="66" charset="0"/>
              </a:rPr>
              <a:t>and </a:t>
            </a:r>
            <a:r>
              <a:rPr lang="en-US" sz="3200" b="1" dirty="0" smtClean="0">
                <a:latin typeface="Pristina" pitchFamily="66" charset="0"/>
              </a:rPr>
              <a:t>YouTube videos</a:t>
            </a:r>
            <a:r>
              <a:rPr lang="en-US" sz="3200" dirty="0" smtClean="0">
                <a:latin typeface="Pristina" pitchFamily="66" charset="0"/>
              </a:rPr>
              <a:t>.</a:t>
            </a:r>
          </a:p>
          <a:p>
            <a:pPr marL="624078" indent="-51435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3200" dirty="0" smtClean="0">
                <a:latin typeface="Pristina" pitchFamily="66" charset="0"/>
              </a:rPr>
              <a:t> Use the </a:t>
            </a:r>
            <a:r>
              <a:rPr lang="en-US" sz="3200" b="1" dirty="0" smtClean="0">
                <a:latin typeface="Pristina" pitchFamily="66" charset="0"/>
              </a:rPr>
              <a:t>Digital Book  </a:t>
            </a:r>
            <a:r>
              <a:rPr lang="en-US" sz="3200" dirty="0" smtClean="0">
                <a:latin typeface="Pristina" pitchFamily="66" charset="0"/>
              </a:rPr>
              <a:t>and post the link .</a:t>
            </a:r>
          </a:p>
          <a:p>
            <a:pPr marL="624078" indent="-51435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3200" dirty="0" smtClean="0">
                <a:latin typeface="Pristina" pitchFamily="66" charset="0"/>
              </a:rPr>
              <a:t>  Assess the students’ activity. (homework, quizzes (</a:t>
            </a:r>
            <a:r>
              <a:rPr lang="en-US" sz="3200" dirty="0" smtClean="0">
                <a:latin typeface="Pristina" pitchFamily="66" charset="0"/>
                <a:hlinkClick r:id="rId2"/>
              </a:rPr>
              <a:t>Google</a:t>
            </a:r>
            <a:r>
              <a:rPr lang="en-US" sz="3200" dirty="0" smtClean="0">
                <a:latin typeface="Pristina" pitchFamily="66" charset="0"/>
              </a:rPr>
              <a:t> </a:t>
            </a:r>
            <a:r>
              <a:rPr lang="en-US" sz="3200" dirty="0" smtClean="0">
                <a:latin typeface="Pristina" pitchFamily="66" charset="0"/>
                <a:hlinkClick r:id="rId2"/>
              </a:rPr>
              <a:t>Forms</a:t>
            </a:r>
            <a:r>
              <a:rPr lang="en-US" sz="3200" dirty="0" smtClean="0">
                <a:latin typeface="Pristina" pitchFamily="66" charset="0"/>
              </a:rPr>
              <a:t>), role  plays, picture descriptions,  poems,  songs etc.)</a:t>
            </a:r>
          </a:p>
          <a:p>
            <a:pPr marL="624078" indent="-514350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3200" dirty="0" smtClean="0">
                <a:latin typeface="Pristina" pitchFamily="66" charset="0"/>
              </a:rPr>
              <a:t> Post (“How to…”) tutorials. Students need this kind of information. Give moral and TECHNICAL SUPPORT!</a:t>
            </a:r>
            <a:endParaRPr lang="en-US" sz="3200" u="sng" dirty="0" smtClean="0">
              <a:latin typeface="Pristina" pitchFamily="66" charset="0"/>
              <a:hlinkClick r:id="rId3"/>
            </a:endParaRPr>
          </a:p>
          <a:p>
            <a:pPr marL="624078" indent="-51435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Pristina" pitchFamily="66" charset="0"/>
              </a:rPr>
              <a:t>         Google Classroom-strategies:</a:t>
            </a:r>
            <a:endParaRPr lang="en-US" dirty="0">
              <a:latin typeface="Pristina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eee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37338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Monotype Corsiva" pitchFamily="66" charset="0"/>
              </a:rPr>
              <a:t>Examples of Google Meet activities- primary school students</a:t>
            </a:r>
            <a:endParaRPr lang="en-US" sz="2800" b="1" dirty="0">
              <a:latin typeface="Monotype Corsiva" pitchFamily="66" charset="0"/>
            </a:endParaRPr>
          </a:p>
        </p:txBody>
      </p:sp>
      <p:pic>
        <p:nvPicPr>
          <p:cNvPr id="7" name="Picture 6" descr="Untitleddsfvsdfgrhtyhjt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00400"/>
            <a:ext cx="3886200" cy="3200400"/>
          </a:xfrm>
          <a:prstGeom prst="rect">
            <a:avLst/>
          </a:prstGeom>
        </p:spPr>
      </p:pic>
      <p:pic>
        <p:nvPicPr>
          <p:cNvPr id="8" name="Picture 7" descr="Untitleddvdfgbgfhjvvvvv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685800"/>
            <a:ext cx="6019800" cy="5936166"/>
          </a:xfrm>
          <a:prstGeom prst="rect">
            <a:avLst/>
          </a:prstGeom>
        </p:spPr>
      </p:pic>
      <p:sp>
        <p:nvSpPr>
          <p:cNvPr id="9" name="Smiley Face 8"/>
          <p:cNvSpPr/>
          <p:nvPr/>
        </p:nvSpPr>
        <p:spPr>
          <a:xfrm>
            <a:off x="5410200" y="2590800"/>
            <a:ext cx="60960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>
            <a:off x="5791200" y="4267200"/>
            <a:ext cx="609600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6705600" y="4267200"/>
            <a:ext cx="457200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6858000" y="3124200"/>
            <a:ext cx="5334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5791200" y="3124200"/>
            <a:ext cx="5334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791200" y="5334000"/>
            <a:ext cx="6858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6629400" y="5410200"/>
            <a:ext cx="762000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7620000" y="3276600"/>
            <a:ext cx="1066800" cy="76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>
            <a:off x="7772400" y="5029200"/>
            <a:ext cx="762000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7772400" y="5486400"/>
            <a:ext cx="609600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>
            <a:off x="7772400" y="5867400"/>
            <a:ext cx="6858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0"/>
            <a:ext cx="815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4078" indent="-514350"/>
            <a:endParaRPr lang="en-US" sz="2800" b="1" u="sng" dirty="0" smtClean="0">
              <a:latin typeface="Comic Sans MS" pitchFamily="66" charset="0"/>
            </a:endParaRPr>
          </a:p>
          <a:p>
            <a:pPr marL="624078" indent="-514350"/>
            <a:r>
              <a:rPr lang="en-US" sz="2800" b="1" u="sng" dirty="0" smtClean="0">
                <a:latin typeface="Comic Sans MS" pitchFamily="66" charset="0"/>
              </a:rPr>
              <a:t>Google Meet- Strategies:</a:t>
            </a:r>
          </a:p>
          <a:p>
            <a:pPr marL="624078" indent="-514350"/>
            <a:endParaRPr lang="en-US" sz="2800" b="1" u="sng" dirty="0" smtClean="0">
              <a:latin typeface="Comic Sans MS" pitchFamily="66" charset="0"/>
            </a:endParaRPr>
          </a:p>
          <a:p>
            <a:pPr marL="624078" indent="-514350"/>
            <a:r>
              <a:rPr lang="en-US" sz="2000" dirty="0" smtClean="0">
                <a:latin typeface="Comic Sans MS" pitchFamily="66" charset="0"/>
              </a:rPr>
              <a:t>       Steps for an inspiring online lesson (for primary school students):</a:t>
            </a:r>
          </a:p>
          <a:p>
            <a:pPr marL="624078" indent="-514350"/>
            <a:endParaRPr lang="en-US" sz="2000" dirty="0" smtClean="0">
              <a:latin typeface="Comic Sans MS" pitchFamily="66" charset="0"/>
            </a:endParaRPr>
          </a:p>
          <a:p>
            <a:pPr marL="624078" indent="-514350">
              <a:buNone/>
            </a:pPr>
            <a:r>
              <a:rPr lang="en-US" sz="2000" dirty="0" smtClean="0">
                <a:latin typeface="Comic Sans MS" pitchFamily="66" charset="0"/>
              </a:rPr>
              <a:t>      -Use online resources to arise interest.</a:t>
            </a:r>
          </a:p>
          <a:p>
            <a:pPr marL="624078" indent="-514350"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 marL="624078" indent="-514350">
              <a:buNone/>
            </a:pPr>
            <a:r>
              <a:rPr lang="en-US" sz="2000" dirty="0" smtClean="0">
                <a:latin typeface="Comic Sans MS" pitchFamily="66" charset="0"/>
              </a:rPr>
              <a:t>      -Use audio-visuals.</a:t>
            </a:r>
          </a:p>
          <a:p>
            <a:pPr marL="624078" indent="-514350"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 marL="624078" indent="-514350">
              <a:buNone/>
            </a:pPr>
            <a:r>
              <a:rPr lang="en-US" sz="2000" dirty="0" smtClean="0">
                <a:latin typeface="Comic Sans MS" pitchFamily="66" charset="0"/>
              </a:rPr>
              <a:t>      -Use </a:t>
            </a:r>
            <a:r>
              <a:rPr lang="en-US" sz="2000" b="1" dirty="0" smtClean="0">
                <a:latin typeface="Comic Sans MS" pitchFamily="66" charset="0"/>
              </a:rPr>
              <a:t>visual prompts. </a:t>
            </a:r>
            <a:r>
              <a:rPr lang="en-US" sz="2000" dirty="0" smtClean="0">
                <a:latin typeface="Comic Sans MS" pitchFamily="66" charset="0"/>
              </a:rPr>
              <a:t>Share them! (Click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000" dirty="0" smtClean="0">
                <a:latin typeface="Comic Sans MS" pitchFamily="66" charset="0"/>
              </a:rPr>
              <a:t>Present now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 Your entire screen/A window</a:t>
            </a:r>
            <a:r>
              <a:rPr lang="en-US" sz="2000" dirty="0" smtClean="0">
                <a:latin typeface="Comic Sans MS" pitchFamily="66" charset="0"/>
              </a:rPr>
              <a:t>!)</a:t>
            </a:r>
          </a:p>
          <a:p>
            <a:pPr marL="624078" indent="-514350"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 marL="624078" indent="-514350">
              <a:buNone/>
            </a:pPr>
            <a:r>
              <a:rPr lang="en-US" sz="2000" dirty="0" smtClean="0">
                <a:latin typeface="Comic Sans MS" pitchFamily="66" charset="0"/>
              </a:rPr>
              <a:t>      -Use </a:t>
            </a:r>
            <a:r>
              <a:rPr lang="en-US" sz="2000" b="1" dirty="0" smtClean="0">
                <a:latin typeface="Comic Sans MS" pitchFamily="66" charset="0"/>
              </a:rPr>
              <a:t>short movies </a:t>
            </a:r>
            <a:r>
              <a:rPr lang="en-US" sz="2000" dirty="0" smtClean="0">
                <a:latin typeface="Comic Sans MS" pitchFamily="66" charset="0"/>
              </a:rPr>
              <a:t>and </a:t>
            </a:r>
            <a:r>
              <a:rPr lang="en-US" sz="2000" b="1" dirty="0" smtClean="0">
                <a:latin typeface="Comic Sans MS" pitchFamily="66" charset="0"/>
              </a:rPr>
              <a:t>YouTube videos</a:t>
            </a:r>
            <a:r>
              <a:rPr lang="en-US" sz="2000" dirty="0" smtClean="0">
                <a:latin typeface="Comic Sans MS" pitchFamily="66" charset="0"/>
              </a:rPr>
              <a:t>. Share them! </a:t>
            </a:r>
          </a:p>
          <a:p>
            <a:pPr marL="624078" indent="-514350">
              <a:buNone/>
            </a:pPr>
            <a:r>
              <a:rPr lang="en-US" sz="2000" dirty="0" smtClean="0">
                <a:latin typeface="Comic Sans MS" pitchFamily="66" charset="0"/>
              </a:rPr>
              <a:t>       (Click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 Present now A Chrome tab!)</a:t>
            </a:r>
          </a:p>
          <a:p>
            <a:pPr marL="624078" indent="-514350">
              <a:buNone/>
            </a:pPr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229600" cy="5867400"/>
          </a:xfrm>
        </p:spPr>
        <p:txBody>
          <a:bodyPr>
            <a:normAutofit fontScale="70000" lnSpcReduction="20000"/>
          </a:bodyPr>
          <a:lstStyle/>
          <a:p>
            <a:pPr marL="624078" indent="-514350"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     -</a:t>
            </a:r>
            <a:r>
              <a:rPr lang="en-US" sz="2900" dirty="0" smtClean="0">
                <a:latin typeface="Comic Sans MS" pitchFamily="66" charset="0"/>
              </a:rPr>
              <a:t>Use the </a:t>
            </a:r>
            <a:r>
              <a:rPr lang="en-US" sz="2900" b="1" dirty="0" smtClean="0">
                <a:latin typeface="Comic Sans MS" pitchFamily="66" charset="0"/>
              </a:rPr>
              <a:t>Digital Book. </a:t>
            </a:r>
            <a:r>
              <a:rPr lang="en-US" sz="2900" dirty="0" smtClean="0">
                <a:latin typeface="Comic Sans MS" pitchFamily="66" charset="0"/>
              </a:rPr>
              <a:t>Share it! (</a:t>
            </a:r>
            <a:r>
              <a:rPr lang="en-US" sz="2900" dirty="0" err="1" smtClean="0">
                <a:latin typeface="Comic Sans MS" pitchFamily="66" charset="0"/>
              </a:rPr>
              <a:t>Click</a:t>
            </a:r>
            <a:r>
              <a:rPr lang="en-US" sz="2900" dirty="0" err="1" smtClean="0"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900" dirty="0" err="1" smtClean="0">
                <a:latin typeface="Comic Sans MS" pitchFamily="66" charset="0"/>
              </a:rPr>
              <a:t>Present</a:t>
            </a:r>
            <a:r>
              <a:rPr lang="en-US" sz="2900" dirty="0" smtClean="0">
                <a:latin typeface="Comic Sans MS" pitchFamily="66" charset="0"/>
              </a:rPr>
              <a:t> now).</a:t>
            </a:r>
          </a:p>
          <a:p>
            <a:pPr marL="624078" indent="-514350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900" dirty="0" smtClean="0">
                <a:latin typeface="Comic Sans MS" pitchFamily="66" charset="0"/>
              </a:rPr>
              <a:t>       - Use  poems, role plays, games and songs! (</a:t>
            </a:r>
            <a:r>
              <a:rPr lang="en-US" sz="2900" dirty="0" smtClean="0">
                <a:latin typeface="Comic Sans MS" pitchFamily="66" charset="0"/>
                <a:sym typeface="Wingdings" pitchFamily="2" charset="2"/>
              </a:rPr>
              <a:t> for example after listening to the teacher and learning the poem/song, 3-4 of the children repeat it </a:t>
            </a:r>
            <a:r>
              <a:rPr lang="en-US" sz="2900" dirty="0" smtClean="0">
                <a:latin typeface="Comic Sans MS" pitchFamily="66" charset="0"/>
              </a:rPr>
              <a:t>INDIVIDUALLY. This way technical problems can be avoided).</a:t>
            </a:r>
          </a:p>
          <a:p>
            <a:pPr marL="624078" indent="-514350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900" dirty="0" smtClean="0">
                <a:latin typeface="Comic Sans MS" pitchFamily="66" charset="0"/>
              </a:rPr>
              <a:t>       -Use authentic materials!</a:t>
            </a:r>
          </a:p>
          <a:p>
            <a:pPr marL="624078" indent="-514350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900" dirty="0" smtClean="0">
                <a:latin typeface="Comic Sans MS" pitchFamily="66" charset="0"/>
              </a:rPr>
              <a:t>       -Use personal talents to create an original lesson! (in my case drawing, painting, acting,  singing, playing the piano and the guitar!). Children love these!</a:t>
            </a:r>
          </a:p>
          <a:p>
            <a:pPr marL="624078" indent="-514350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900" dirty="0" smtClean="0">
                <a:latin typeface="Comic Sans MS" pitchFamily="66" charset="0"/>
              </a:rPr>
              <a:t>        -Give feedback! </a:t>
            </a:r>
          </a:p>
          <a:p>
            <a:pPr marL="624078" indent="-514350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2900" dirty="0" smtClean="0">
                <a:latin typeface="Comic Sans MS" pitchFamily="66" charset="0"/>
              </a:rPr>
              <a:t>       - Encourage the students to follow your example!</a:t>
            </a:r>
            <a:endParaRPr lang="en-US" sz="2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 Google Meet-strategies: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4000" dirty="0" smtClean="0"/>
              <a:t> Moments from meetings/materials/resources</a:t>
            </a:r>
            <a:endParaRPr lang="en-US" sz="40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1725</TotalTime>
  <Words>341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Online teaching strategies for primary school students </vt:lpstr>
      <vt:lpstr>Slide 2</vt:lpstr>
      <vt:lpstr>Table of contents:</vt:lpstr>
      <vt:lpstr> Course objectives:</vt:lpstr>
      <vt:lpstr>         Google Classroom-strategies:</vt:lpstr>
      <vt:lpstr>Slide 6</vt:lpstr>
      <vt:lpstr>Slide 7</vt:lpstr>
      <vt:lpstr>  Google Meet-strategies:</vt:lpstr>
      <vt:lpstr>     Moments from meetings/materials/resources</vt:lpstr>
      <vt:lpstr>Slide 10</vt:lpstr>
      <vt:lpstr>Slide 11</vt:lpstr>
      <vt:lpstr>Slide 12</vt:lpstr>
      <vt:lpstr>  RESOURCES:   </vt:lpstr>
      <vt:lpstr>Slide 14</vt:lpstr>
      <vt:lpstr>THANK YOU!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teaching strategies for primary school students  Google Classroom/ Google Meet</dc:title>
  <dc:creator>DELL</dc:creator>
  <cp:lastModifiedBy>DELL</cp:lastModifiedBy>
  <cp:revision>338</cp:revision>
  <dcterms:created xsi:type="dcterms:W3CDTF">2020-11-22T11:00:59Z</dcterms:created>
  <dcterms:modified xsi:type="dcterms:W3CDTF">2020-11-26T20:36:45Z</dcterms:modified>
</cp:coreProperties>
</file>