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3"/>
  </p:notesMasterIdLst>
  <p:sldIdLst>
    <p:sldId id="257" r:id="rId5"/>
    <p:sldId id="261" r:id="rId6"/>
    <p:sldId id="263" r:id="rId7"/>
    <p:sldId id="264" r:id="rId8"/>
    <p:sldId id="265" r:id="rId9"/>
    <p:sldId id="267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8979C-11CF-4894-9B59-DC662FE5DB7A}" type="datetimeFigureOut">
              <a:rPr lang="ro-RO" smtClean="0"/>
              <a:t>26.11.2020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8316C-62EA-4658-81C3-586F2A78DC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704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8316C-62EA-4658-81C3-586F2A78DCA7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128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dpuzzle.com/" TargetMode="External"/><Relationship Id="rId3" Type="http://schemas.openxmlformats.org/officeDocument/2006/relationships/hyperlink" Target="https://learningapps.org/" TargetMode="External"/><Relationship Id="rId7" Type="http://schemas.openxmlformats.org/officeDocument/2006/relationships/hyperlink" Target="https://ed.ted.com/educator" TargetMode="External"/><Relationship Id="rId2" Type="http://schemas.openxmlformats.org/officeDocument/2006/relationships/hyperlink" Target="https://create.kahoot.i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ntimeter.com/" TargetMode="External"/><Relationship Id="rId5" Type="http://schemas.openxmlformats.org/officeDocument/2006/relationships/hyperlink" Target="https://www.liveworksheets.com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padlet.com/" TargetMode="External"/><Relationship Id="rId9" Type="http://schemas.openxmlformats.org/officeDocument/2006/relationships/hyperlink" Target="https://www.storyjump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4xJwJm_TQ00hURq8devz3y3NzXGP6ow/view?usp=shar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lanpathways.com/about/news/10-benefits-of-digital-learning/" TargetMode="External"/><Relationship Id="rId2" Type="http://schemas.openxmlformats.org/officeDocument/2006/relationships/hyperlink" Target="https://www.webanywhere.co.uk/blog/2016/02/top-6-benefits-technology-classro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puzzl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22D99-AD38-4340-9239-4DEA4734611E}"/>
              </a:ext>
            </a:extLst>
          </p:cNvPr>
          <p:cNvSpPr/>
          <p:nvPr/>
        </p:nvSpPr>
        <p:spPr>
          <a:xfrm>
            <a:off x="330200" y="927100"/>
            <a:ext cx="2603500" cy="13020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Cercuri</a:t>
            </a:r>
            <a:r>
              <a:rPr lang="en-US" b="1" dirty="0"/>
              <a:t> </a:t>
            </a:r>
            <a:r>
              <a:rPr lang="en-US" b="1" dirty="0" err="1"/>
              <a:t>pedagogice</a:t>
            </a:r>
            <a:endParaRPr lang="en-US" b="1" dirty="0"/>
          </a:p>
          <a:p>
            <a:pPr algn="ctr"/>
            <a:r>
              <a:rPr lang="en-US" b="1" dirty="0"/>
              <a:t>26.11.2020</a:t>
            </a:r>
            <a:endParaRPr lang="ro-RO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online tools in teaching English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0EED3-51C6-4C3D-8763-871652D9FB29}"/>
              </a:ext>
            </a:extLst>
          </p:cNvPr>
          <p:cNvSpPr/>
          <p:nvPr/>
        </p:nvSpPr>
        <p:spPr>
          <a:xfrm>
            <a:off x="330200" y="5049468"/>
            <a:ext cx="3187700" cy="10160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prof. Urs Marcela Andrea</a:t>
            </a:r>
          </a:p>
          <a:p>
            <a:pPr algn="ctr"/>
            <a:r>
              <a:rPr lang="en-US" b="1" dirty="0" err="1"/>
              <a:t>Colegiul</a:t>
            </a:r>
            <a:r>
              <a:rPr lang="en-US" b="1" dirty="0"/>
              <a:t> </a:t>
            </a:r>
            <a:r>
              <a:rPr lang="en-US" b="1" dirty="0" err="1"/>
              <a:t>Tehnic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“</a:t>
            </a:r>
            <a:r>
              <a:rPr lang="en-US" b="1" dirty="0" err="1"/>
              <a:t>Traian</a:t>
            </a:r>
            <a:r>
              <a:rPr lang="en-US" b="1" dirty="0"/>
              <a:t> </a:t>
            </a:r>
            <a:r>
              <a:rPr lang="en-US" b="1" dirty="0" err="1"/>
              <a:t>Vuia</a:t>
            </a:r>
            <a:r>
              <a:rPr lang="en-US" b="1" dirty="0"/>
              <a:t>”, Oradea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38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57903F"/>
                </a:solidFill>
              </a:rPr>
              <a:t>MODES OF TEACHING ONLINE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2FA954-B09F-4150-84C7-3E8B312B3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0360" y="2103120"/>
            <a:ext cx="5033554" cy="19626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Asynchronously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Asynchronous online teaching is where teaching materials are posted online, and learners work through them in their own time</a:t>
            </a:r>
            <a:r>
              <a:rPr lang="ro-RO" sz="2400" b="0" i="0" dirty="0">
                <a:effectLst/>
                <a:latin typeface="Arial" panose="020B0604020202020204" pitchFamily="34" charset="0"/>
              </a:rPr>
              <a:t>.</a:t>
            </a:r>
            <a:endParaRPr lang="ro-RO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300322-CC5A-408E-896F-68354AC7A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16" y="2103120"/>
            <a:ext cx="5033554" cy="20878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Synchronously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Synchronous teaching is where the teacher is present at the same time as the learner(s).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	</a:t>
            </a:r>
            <a:endParaRPr lang="ro-RO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A813B-C023-4374-B9CF-418ED80B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5" y="3865906"/>
            <a:ext cx="4045776" cy="23495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ED56B-288A-417F-B899-715ECBA9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57" y="4151359"/>
            <a:ext cx="3253243" cy="216882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B5B2-A8B3-488B-9B47-658A90A8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57903F"/>
                </a:solidFill>
              </a:rPr>
              <a:t>BENEFITS OF TECHNOLOGY AND ONLINE TOOLS</a:t>
            </a:r>
            <a:endParaRPr lang="ro-RO" b="1" dirty="0">
              <a:solidFill>
                <a:srgbClr val="5790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0351B-4666-465C-8755-FFE769351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58399" cy="3749040"/>
          </a:xfrm>
        </p:spPr>
        <p:txBody>
          <a:bodyPr>
            <a:normAutofit/>
          </a:bodyPr>
          <a:lstStyle/>
          <a:p>
            <a:r>
              <a:rPr lang="ro-RO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engagement;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knowledge retention;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 individual learning;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 collaboration;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can learn useful life skills through technology</a:t>
            </a:r>
            <a:r>
              <a:rPr lang="ro-RO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 21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competencies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It’s fun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rgbClr val="777777"/>
              </a:solidFill>
              <a:latin typeface="Open Sans"/>
            </a:endParaRPr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1A479-A0E8-48FD-B846-84869CF9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14" y="4929885"/>
            <a:ext cx="6335486" cy="184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14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1FCA-5A0B-4165-9A0D-6A159688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3400"/>
            <a:ext cx="10058400" cy="1371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57903F"/>
                </a:solidFill>
              </a:rPr>
              <a:t>SOME USEFUL ONLINE TOOLS</a:t>
            </a:r>
            <a:endParaRPr lang="ro-RO" b="1" dirty="0">
              <a:solidFill>
                <a:srgbClr val="5790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CE72-93B8-4E80-B3D2-2EF1F1A71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765300"/>
            <a:ext cx="11188700" cy="481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ro-RO" sz="2400" dirty="0">
                <a:hlinkClick r:id="rId2"/>
              </a:rPr>
              <a:t>https://create.kahoot.it/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game-based learning platform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hlinkClick r:id="rId3"/>
              </a:rPr>
              <a:t>https://learningapps.org/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Web 2.0. application to support the learning and teaching process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hlinkClick r:id="rId4"/>
              </a:rPr>
              <a:t>https://padlet.com/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virtual board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5"/>
              </a:rPr>
              <a:t>https://www.liveworksheets.com/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interactive online exercises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hlinkClick r:id="rId6"/>
              </a:rPr>
              <a:t>https://www.mentimeter.com/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interactive presentation software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7"/>
              </a:rPr>
              <a:t>https://ed.ted.com/educator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lessons worth sharing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8"/>
              </a:rPr>
              <a:t>https://edpuzzle.com/</a:t>
            </a:r>
            <a:r>
              <a:rPr lang="en-US" sz="2400" dirty="0"/>
              <a:t> 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interactive content into pre-existing videos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hlinkClick r:id="rId9"/>
              </a:rPr>
              <a:t>https://www.storyjumper.com/</a:t>
            </a:r>
            <a:r>
              <a:rPr lang="en-US" sz="2400" dirty="0"/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creating story books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ro-R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59E0A-5876-434B-8742-980CA7AA12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00" y="533400"/>
            <a:ext cx="2266950" cy="151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6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956DA1-C9BB-46B3-819C-6ACA3A4F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" t="9260" r="2296" b="8703"/>
          <a:stretch/>
        </p:blipFill>
        <p:spPr>
          <a:xfrm>
            <a:off x="502175" y="452379"/>
            <a:ext cx="4155681" cy="2917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C1511-31E6-4B33-993F-68FED9A7B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59" b="3704"/>
          <a:stretch/>
        </p:blipFill>
        <p:spPr>
          <a:xfrm>
            <a:off x="7306618" y="351423"/>
            <a:ext cx="4413250" cy="307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FF729-2CC5-4B85-9F5A-FF62C6AA0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9" t="9259" b="9259"/>
          <a:stretch/>
        </p:blipFill>
        <p:spPr>
          <a:xfrm>
            <a:off x="197674" y="3955876"/>
            <a:ext cx="3777426" cy="2763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41F39B-D064-4A82-B3D2-8743FD2355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60" b="8703"/>
          <a:stretch/>
        </p:blipFill>
        <p:spPr>
          <a:xfrm>
            <a:off x="7838890" y="3888698"/>
            <a:ext cx="3880978" cy="2547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C5BDD7-338A-4D89-85D1-8C0BC06225BD}"/>
              </a:ext>
            </a:extLst>
          </p:cNvPr>
          <p:cNvSpPr txBox="1"/>
          <p:nvPr/>
        </p:nvSpPr>
        <p:spPr>
          <a:xfrm rot="5400000" flipH="1">
            <a:off x="5556189" y="958649"/>
            <a:ext cx="800219" cy="1905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Examples of good practice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2543E9-E00A-4BC4-A05C-3F7D6E52E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349" y="2311259"/>
            <a:ext cx="2019302" cy="7498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6EE62-A6E5-4098-BBF2-AAF723F8F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23" y="3930333"/>
            <a:ext cx="3079750" cy="246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22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95D2-F00B-4D42-99D6-18E2C3C1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1206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                           Edpuzzle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41F7B-DD2C-46E0-AE41-8A3B528E73D6}"/>
              </a:ext>
            </a:extLst>
          </p:cNvPr>
          <p:cNvSpPr txBox="1"/>
          <p:nvPr/>
        </p:nvSpPr>
        <p:spPr>
          <a:xfrm>
            <a:off x="7073900" y="1625600"/>
            <a:ext cx="42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 dirty="0"/>
              <a:t>Edpuzzle</a:t>
            </a:r>
            <a:r>
              <a:rPr lang="ro-RO" sz="2000" dirty="0"/>
              <a:t> is a teaching tool  used to place interactive content into pre-existing videos;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You can assign an annotated video to students and check their progress in real 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 dirty="0"/>
              <a:t>Edpuzzle</a:t>
            </a:r>
            <a:r>
              <a:rPr lang="ro-RO" sz="2000" dirty="0"/>
              <a:t> can be a formative tool as the teacher can crop existing online videos and add content to target specific learning.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979FB-744D-4B0B-B1AC-CE4906CB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31" y="3749476"/>
            <a:ext cx="1100138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8280B-DBC8-4F4E-8262-33AA5FAC93F4}"/>
              </a:ext>
            </a:extLst>
          </p:cNvPr>
          <p:cNvSpPr txBox="1"/>
          <p:nvPr/>
        </p:nvSpPr>
        <p:spPr>
          <a:xfrm>
            <a:off x="825500" y="28720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3"/>
              </a:rPr>
              <a:t>https://drive.google.com/file/d/1X4xJwJm_TQ00hURq8devz3y3NzXGP6ow/view?usp=sharing</a:t>
            </a:r>
            <a:endParaRPr lang="en-US" dirty="0"/>
          </a:p>
          <a:p>
            <a:endParaRPr lang="ro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CEE8A-54E6-4F00-9413-152735DFF9A6}"/>
              </a:ext>
            </a:extLst>
          </p:cNvPr>
          <p:cNvSpPr txBox="1"/>
          <p:nvPr/>
        </p:nvSpPr>
        <p:spPr>
          <a:xfrm>
            <a:off x="1841500" y="175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Here is the link to a tutorial I made for </a:t>
            </a:r>
            <a:r>
              <a:rPr lang="en-US" b="1" dirty="0" err="1"/>
              <a:t>Edpuzzle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9897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8C3F-5656-45DF-AD5C-9C93DF07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Bibliography: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5E40-3EEF-41F2-9380-C83BA876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236980"/>
          </a:xfrm>
        </p:spPr>
        <p:txBody>
          <a:bodyPr/>
          <a:lstStyle/>
          <a:p>
            <a:r>
              <a:rPr lang="ro-RO" dirty="0">
                <a:hlinkClick r:id="rId2"/>
              </a:rPr>
              <a:t>https://www.webanywhere.co.uk/blog/2016/02/top-6-benefits-technology-classroom/</a:t>
            </a:r>
            <a:endParaRPr lang="en-US" dirty="0"/>
          </a:p>
          <a:p>
            <a:r>
              <a:rPr lang="ro-RO" dirty="0">
                <a:hlinkClick r:id="rId3"/>
              </a:rPr>
              <a:t>https://www.kaplanpathways.com/about/news/10-benefits-of-digital-learning/</a:t>
            </a:r>
            <a:endParaRPr lang="ro-RO" dirty="0"/>
          </a:p>
          <a:p>
            <a:r>
              <a:rPr lang="en-US" dirty="0">
                <a:hlinkClick r:id="rId4"/>
              </a:rPr>
              <a:t>https://edpuzzle.com/</a:t>
            </a:r>
            <a:endParaRPr lang="ro-RO" dirty="0"/>
          </a:p>
          <a:p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887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FB9B2-6925-484F-9643-8FBB7D47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571500"/>
            <a:ext cx="11152415" cy="572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9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{0871297B-672E-4FF5-AC82-21AE657F5F18}tf78438558_win32</Template>
  <TotalTime>677</TotalTime>
  <Words>349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Open Sans</vt:lpstr>
      <vt:lpstr>SavonVTI</vt:lpstr>
      <vt:lpstr>Using online tools in teaching English </vt:lpstr>
      <vt:lpstr>MODES OF TEACHING ONLINE</vt:lpstr>
      <vt:lpstr>BENEFITS OF TECHNOLOGY AND ONLINE TOOLS</vt:lpstr>
      <vt:lpstr>SOME USEFUL ONLINE TOOLS</vt:lpstr>
      <vt:lpstr>PowerPoint Presentation</vt:lpstr>
      <vt:lpstr>                           Edpuzzle</vt:lpstr>
      <vt:lpstr>Bibliography: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online tools in teaching English</dc:title>
  <dc:creator>Marcela Urs</dc:creator>
  <cp:lastModifiedBy>Marcela Urs</cp:lastModifiedBy>
  <cp:revision>29</cp:revision>
  <dcterms:created xsi:type="dcterms:W3CDTF">2020-11-23T20:39:34Z</dcterms:created>
  <dcterms:modified xsi:type="dcterms:W3CDTF">2020-11-26T20:19:55Z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