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1" r:id="rId6"/>
    <p:sldId id="261" r:id="rId7"/>
    <p:sldId id="260" r:id="rId8"/>
    <p:sldId id="262" r:id="rId9"/>
    <p:sldId id="263" r:id="rId10"/>
    <p:sldId id="270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91E-E8E9-4367-B44D-11B0FD2642D5}" type="datetimeFigureOut">
              <a:rPr lang="ro-RO" smtClean="0"/>
              <a:pPr/>
              <a:t>17.03.2021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B252F7CB-B020-4AF4-8226-8A66F19852CB}" type="slidenum">
              <a:rPr lang="ro-RO" smtClean="0"/>
              <a:pPr/>
              <a:t>‹#›</a:t>
            </a:fld>
            <a:endParaRPr lang="ro-RO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98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91E-E8E9-4367-B44D-11B0FD2642D5}" type="datetimeFigureOut">
              <a:rPr lang="ro-RO" smtClean="0"/>
              <a:pPr/>
              <a:t>17.03.2021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F7CB-B020-4AF4-8226-8A66F19852CB}" type="slidenum">
              <a:rPr lang="ro-RO" smtClean="0"/>
              <a:pPr/>
              <a:t>‹#›</a:t>
            </a:fld>
            <a:endParaRPr lang="ro-RO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398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91E-E8E9-4367-B44D-11B0FD2642D5}" type="datetimeFigureOut">
              <a:rPr lang="ro-RO" smtClean="0"/>
              <a:pPr/>
              <a:t>17.03.2021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F7CB-B020-4AF4-8226-8A66F19852CB}" type="slidenum">
              <a:rPr lang="ro-RO" smtClean="0"/>
              <a:pPr/>
              <a:t>‹#›</a:t>
            </a:fld>
            <a:endParaRPr lang="ro-RO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568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91E-E8E9-4367-B44D-11B0FD2642D5}" type="datetimeFigureOut">
              <a:rPr lang="ro-RO" smtClean="0"/>
              <a:pPr/>
              <a:t>17.03.2021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F7CB-B020-4AF4-8226-8A66F19852CB}" type="slidenum">
              <a:rPr lang="ro-RO" smtClean="0"/>
              <a:pPr/>
              <a:t>‹#›</a:t>
            </a:fld>
            <a:endParaRPr lang="ro-RO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89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91E-E8E9-4367-B44D-11B0FD2642D5}" type="datetimeFigureOut">
              <a:rPr lang="ro-RO" smtClean="0"/>
              <a:pPr/>
              <a:t>17.03.2021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F7CB-B020-4AF4-8226-8A66F19852CB}" type="slidenum">
              <a:rPr lang="ro-RO" smtClean="0"/>
              <a:pPr/>
              <a:t>‹#›</a:t>
            </a:fld>
            <a:endParaRPr lang="ro-RO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661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91E-E8E9-4367-B44D-11B0FD2642D5}" type="datetimeFigureOut">
              <a:rPr lang="ro-RO" smtClean="0"/>
              <a:pPr/>
              <a:t>17.03.2021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F7CB-B020-4AF4-8226-8A66F19852CB}" type="slidenum">
              <a:rPr lang="ro-RO" smtClean="0"/>
              <a:pPr/>
              <a:t>‹#›</a:t>
            </a:fld>
            <a:endParaRPr lang="ro-RO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98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91E-E8E9-4367-B44D-11B0FD2642D5}" type="datetimeFigureOut">
              <a:rPr lang="ro-RO" smtClean="0"/>
              <a:pPr/>
              <a:t>17.03.2021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F7CB-B020-4AF4-8226-8A66F19852CB}" type="slidenum">
              <a:rPr lang="ro-RO" smtClean="0"/>
              <a:pPr/>
              <a:t>‹#›</a:t>
            </a:fld>
            <a:endParaRPr lang="ro-RO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731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91E-E8E9-4367-B44D-11B0FD2642D5}" type="datetimeFigureOut">
              <a:rPr lang="ro-RO" smtClean="0"/>
              <a:pPr/>
              <a:t>17.03.2021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F7CB-B020-4AF4-8226-8A66F19852CB}" type="slidenum">
              <a:rPr lang="ro-RO" smtClean="0"/>
              <a:pPr/>
              <a:t>‹#›</a:t>
            </a:fld>
            <a:endParaRPr lang="ro-RO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223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91E-E8E9-4367-B44D-11B0FD2642D5}" type="datetimeFigureOut">
              <a:rPr lang="ro-RO" smtClean="0"/>
              <a:pPr/>
              <a:t>17.03.2021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F7CB-B020-4AF4-8226-8A66F19852CB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581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91E-E8E9-4367-B44D-11B0FD2642D5}" type="datetimeFigureOut">
              <a:rPr lang="ro-RO" smtClean="0"/>
              <a:pPr/>
              <a:t>17.03.2021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F7CB-B020-4AF4-8226-8A66F19852CB}" type="slidenum">
              <a:rPr lang="ro-RO" smtClean="0"/>
              <a:pPr/>
              <a:t>‹#›</a:t>
            </a:fld>
            <a:endParaRPr lang="ro-RO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66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D57E91E-E8E9-4367-B44D-11B0FD2642D5}" type="datetimeFigureOut">
              <a:rPr lang="ro-RO" smtClean="0"/>
              <a:pPr/>
              <a:t>17.03.2021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F7CB-B020-4AF4-8226-8A66F19852CB}" type="slidenum">
              <a:rPr lang="ro-RO" smtClean="0"/>
              <a:pPr/>
              <a:t>‹#›</a:t>
            </a:fld>
            <a:endParaRPr lang="ro-RO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406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7E91E-E8E9-4367-B44D-11B0FD2642D5}" type="datetimeFigureOut">
              <a:rPr lang="ro-RO" smtClean="0"/>
              <a:pPr/>
              <a:t>17.03.2021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252F7CB-B020-4AF4-8226-8A66F19852CB}" type="slidenum">
              <a:rPr lang="ro-RO" smtClean="0"/>
              <a:pPr/>
              <a:t>‹#›</a:t>
            </a:fld>
            <a:endParaRPr lang="ro-RO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92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gsawplanet.com/?rc=play&amp;pid=3feea19bd48a&amp;fbclid=IwAR0X0wLUoEy00t4CZbB4pG46whvbWRFcelra9z_v5L6aSZTaijoI8Hs9KdA" TargetMode="External"/><Relationship Id="rId2" Type="http://schemas.openxmlformats.org/officeDocument/2006/relationships/hyperlink" Target="https://www.youtube.com/watch?v=cQwBZFkRLKs&amp;fbclid=IwAR318Er62b8G2ASLxSyxY2OzBi1tVIH93Ky6iMWnqQTJ4LZBvA21MB3R8Ek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hyperlink" Target="https://www.youtube.com/watch?v=AMGKbkaZaAQ&amp;feature=share&amp;fbclid=IwAR2SbX2JE7dySstyIN7PozGR0pOSE8wEhfKnpYr-NE44lFCdE-D2WPxgJNI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zeWdcNlEo4&amp;feature=youtu.be&amp;fbclid=IwAR29zlbM479tR9mO0p03ra_N-jb3TgaaTdyYxCkSQ19_oNDKKf3SH_OS30U" TargetMode="External"/><Relationship Id="rId2" Type="http://schemas.openxmlformats.org/officeDocument/2006/relationships/hyperlink" Target="https://www.youtube.com/watch?v=v9ncdBO6Nr4&amp;t=2s&amp;ab_channel=GOSNEAVERONICA&amp;fbclid=IwAR35H4QF_zYS8hED9uxVjB2oB3KakYa3R9Aq6DCpp5br6_w_ZFqcNZxnO5k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hyperlink" Target="https://www.youtube.com/watch?v=zMn3WAXgtrE&amp;feature=share&amp;fbclid=IwAR2Vd_fSs-BdY9CPrqYebQV7ynOctJuk1NUG2VTNGcQDOThfpDJ0r8BJ1l8" TargetMode="External"/><Relationship Id="rId4" Type="http://schemas.openxmlformats.org/officeDocument/2006/relationships/hyperlink" Target="https://www.jigsawplanet.com/?rc=play&amp;pid=05655bb175f2&amp;fbclid=IwAR2Vd_fSs-BdY9CPrqYebQV7ynOctJuk1NUG2VTNGcQDOThfpDJ0r8BJ1l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i9J13yRd3g&amp;ab_channel=KikiRikiLoco" TargetMode="External"/><Relationship Id="rId2" Type="http://schemas.openxmlformats.org/officeDocument/2006/relationships/hyperlink" Target="https://wordwall.net/ro/resource/4019198/salutul-de-diminea%c8%9b%c4%83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www.youtube.com/watch?v=5Uwic4QAzBM&#8221;+fisa-alcatui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youtube.com/watch?v=Q2KAH_SW1AQ&amp;feature=youtu.be" TargetMode="External"/><Relationship Id="rId7" Type="http://schemas.openxmlformats.org/officeDocument/2006/relationships/image" Target="../media/image17.png"/><Relationship Id="rId2" Type="http://schemas.openxmlformats.org/officeDocument/2006/relationships/hyperlink" Target="https://wordwall.net/ro/resource/4019198/salutul-de-diminea%c8%9b%c4%83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hyperlink" Target="https://wordwall.net/ro/resource/3095057/dlc-desp%c4%83r%c8%9bim-%c3%aen-silabe-" TargetMode="External"/><Relationship Id="rId4" Type="http://schemas.openxmlformats.org/officeDocument/2006/relationships/hyperlink" Target="https://www.youtube.com/watch?v=LaknHERHKI8" TargetMode="Externa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gsawplanet.com/?rc=play&amp;pid=21e0001a69a0&amp;fbclid=IwAR2t3_OqOJWEGvmr3W3b_CcLOLne3w5In2UBLJo-GQ5TYUaP1gz-SQmy3rM" TargetMode="External"/><Relationship Id="rId7" Type="http://schemas.openxmlformats.org/officeDocument/2006/relationships/image" Target="../media/image22.png"/><Relationship Id="rId2" Type="http://schemas.openxmlformats.org/officeDocument/2006/relationships/hyperlink" Target="https://docs.google.com/presentation/d/1tTOywPZW1n4gbedFMoy2TiFWpmWE-44vuHNet50GE0k/mobilepresent?fbclid=IwAR0-nrEL35-h3oeoYqpzI1k3mHb230r5u1W3EOETe7tMsYzjJvECPzExaqU&amp;slide=id.gaf71f7c070_0_2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www.youtube.com/watch?v=NSylnk28CME&amp;feature=share&amp;fbclid=IwAR2n3cAfqFsulp3bf92E8SlDEKJnyt3Ff8I-fcau0SXI5xeqLucQAN0OMFo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C02FB22-E1D8-4AD9-874A-2332F32DA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9091" y="540328"/>
            <a:ext cx="9628909" cy="9776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De </a:t>
            </a:r>
            <a:r>
              <a:rPr lang="en-US" dirty="0" err="1">
                <a:solidFill>
                  <a:srgbClr val="FF0000"/>
                </a:solidFill>
              </a:rPr>
              <a:t>ce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iubesc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Craciunul</a:t>
            </a:r>
            <a:r>
              <a:rPr lang="en-US" dirty="0">
                <a:solidFill>
                  <a:srgbClr val="FF0000"/>
                </a:solidFill>
              </a:rPr>
              <a:t>?</a:t>
            </a:r>
            <a:endParaRPr lang="ro-RO" dirty="0">
              <a:solidFill>
                <a:srgbClr val="FF0000"/>
              </a:solidFill>
            </a:endParaRP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688A5D1-38BF-417F-BDBC-D63DF57AE5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E0D2941-9305-455F-9E53-D98D0A461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148" y="1692450"/>
            <a:ext cx="9917704" cy="465512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1DC92D3-E794-4975-B437-9D2C31B65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907" y="23554"/>
            <a:ext cx="1777093" cy="1611431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2DCAD391-B065-4F74-A546-08D2F5F75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8" y="4963886"/>
            <a:ext cx="1981857" cy="189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8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CC24A2-56D1-4FAF-A874-F31A61050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643" y="356261"/>
            <a:ext cx="3859479" cy="268983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BRADUTUL DULCE</a:t>
            </a:r>
            <a:br>
              <a:rPr lang="en-US" sz="3600" dirty="0">
                <a:solidFill>
                  <a:srgbClr val="FF0000"/>
                </a:solidFill>
              </a:rPr>
            </a:br>
            <a:br>
              <a:rPr lang="en-US" sz="3600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            -APLICATIE-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  </a:t>
            </a:r>
            <a:endParaRPr lang="ro-RO" dirty="0">
              <a:solidFill>
                <a:srgbClr val="FF0000"/>
              </a:solidFill>
            </a:endParaRP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E3255D2-BA05-4135-8EB4-FFCE06693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643" y="3205491"/>
            <a:ext cx="4310741" cy="22481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MATERIALE NECESARE:</a:t>
            </a:r>
          </a:p>
          <a:p>
            <a:r>
              <a:rPr lang="en-US" dirty="0"/>
              <a:t>-O BUCATA CARTON (o </a:t>
            </a:r>
            <a:r>
              <a:rPr lang="en-US" dirty="0" err="1"/>
              <a:t>rulam</a:t>
            </a:r>
            <a:r>
              <a:rPr lang="en-US" dirty="0"/>
              <a:t> sub forma </a:t>
            </a:r>
            <a:r>
              <a:rPr lang="en-US" dirty="0" err="1"/>
              <a:t>unui</a:t>
            </a:r>
            <a:r>
              <a:rPr lang="en-US" dirty="0"/>
              <a:t> con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capsam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lipim</a:t>
            </a:r>
            <a:r>
              <a:rPr lang="en-US" dirty="0"/>
              <a:t>)</a:t>
            </a:r>
          </a:p>
          <a:p>
            <a:r>
              <a:rPr lang="en-US" dirty="0"/>
              <a:t>-DIFERITE BOMBOANE,ACADELE,JELEURI</a:t>
            </a:r>
          </a:p>
          <a:p>
            <a:r>
              <a:rPr lang="en-US" dirty="0"/>
              <a:t>-CAPSATOR</a:t>
            </a:r>
          </a:p>
          <a:p>
            <a:r>
              <a:rPr lang="en-US" dirty="0"/>
              <a:t>-LIPICI SAU PISTOL DE LIPIT</a:t>
            </a:r>
            <a:endParaRPr lang="ro-RO" dirty="0"/>
          </a:p>
        </p:txBody>
      </p:sp>
      <p:pic>
        <p:nvPicPr>
          <p:cNvPr id="9" name="İçerik Yer Tutucusu 8">
            <a:extLst>
              <a:ext uri="{FF2B5EF4-FFF2-40B4-BE49-F238E27FC236}">
                <a16:creationId xmlns:a16="http://schemas.microsoft.com/office/drawing/2014/main" id="{3C26A7E0-93E1-472B-BCD1-D241763E0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3946" y="190005"/>
            <a:ext cx="6372001" cy="634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93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08E87F-D994-43C4-8E14-545403B1D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35" y="0"/>
            <a:ext cx="10734220" cy="4147929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 err="1">
                <a:solidFill>
                  <a:srgbClr val="FF0000"/>
                </a:solidFill>
              </a:rPr>
              <a:t>Vineri</a:t>
            </a:r>
            <a:r>
              <a:rPr lang="en-US" sz="2200" dirty="0">
                <a:solidFill>
                  <a:srgbClr val="FF0000"/>
                </a:solidFill>
              </a:rPr>
              <a:t> 18 </a:t>
            </a:r>
            <a:r>
              <a:rPr lang="en-US" sz="2200" dirty="0" err="1">
                <a:solidFill>
                  <a:srgbClr val="FF0000"/>
                </a:solidFill>
              </a:rPr>
              <a:t>decembrie</a:t>
            </a:r>
            <a:r>
              <a:rPr lang="en-US" sz="2200" dirty="0">
                <a:solidFill>
                  <a:srgbClr val="FF0000"/>
                </a:solidFill>
              </a:rPr>
              <a:t>    </a:t>
            </a:r>
            <a:r>
              <a:rPr lang="en-US" sz="2200" dirty="0" err="1">
                <a:solidFill>
                  <a:srgbClr val="FF0000"/>
                </a:solidFill>
              </a:rPr>
              <a:t>activitate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integrata</a:t>
            </a:r>
            <a:r>
              <a:rPr lang="en-US" sz="2200" dirty="0">
                <a:solidFill>
                  <a:srgbClr val="FF0000"/>
                </a:solidFill>
              </a:rPr>
              <a:t> “</a:t>
            </a:r>
            <a:r>
              <a:rPr lang="en-US" sz="2200" dirty="0" err="1">
                <a:solidFill>
                  <a:srgbClr val="FF0000"/>
                </a:solidFill>
              </a:rPr>
              <a:t>nasterea</a:t>
            </a:r>
            <a:r>
              <a:rPr lang="en-US" sz="2200" dirty="0">
                <a:solidFill>
                  <a:srgbClr val="FF0000"/>
                </a:solidFill>
              </a:rPr>
              <a:t> luisus”:ala1+ds1+dec1+ala2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id:ce</a:t>
            </a:r>
            <a:r>
              <a:rPr lang="en-US" sz="1600" dirty="0">
                <a:solidFill>
                  <a:srgbClr val="FF0000"/>
                </a:solidFill>
              </a:rPr>
              <a:t> I ai </a:t>
            </a:r>
            <a:r>
              <a:rPr lang="en-US" sz="1600" dirty="0" err="1">
                <a:solidFill>
                  <a:srgbClr val="FF0000"/>
                </a:solidFill>
              </a:rPr>
              <a:t>spune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lui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mos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craciun</a:t>
            </a:r>
            <a:r>
              <a:rPr lang="en-US" sz="1600" dirty="0">
                <a:solidFill>
                  <a:srgbClr val="FF0000"/>
                </a:solidFill>
              </a:rPr>
              <a:t>?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>EMOTII SI SENTIMENTE PE INTELESUL COPIILOR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  <a:hlinkClick r:id="rId2"/>
              </a:rPr>
              <a:t>https://www.youtube.com/watch?v=cQwBZFkRLKs&amp;fbclid=IwAR318Er62b8G2ASLxSyxY2OzBi1tVIH93Ky6iMWnqQTJ4LZBvA21MB3R8Ek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>   ALA1:Biblioteca:craciunul pe </a:t>
            </a:r>
            <a:r>
              <a:rPr lang="en-US" sz="1600" dirty="0" err="1">
                <a:solidFill>
                  <a:srgbClr val="FF0000"/>
                </a:solidFill>
              </a:rPr>
              <a:t>intelesul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copiilor</a:t>
            </a:r>
            <a:r>
              <a:rPr lang="en-US" sz="1600" dirty="0">
                <a:solidFill>
                  <a:srgbClr val="FF0000"/>
                </a:solidFill>
              </a:rPr>
              <a:t>  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://www.youtube.com/watch?v=J8iEsgm0DVI</a:t>
            </a:r>
            <a:b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</a:t>
            </a:r>
            <a:r>
              <a:rPr lang="en-US" sz="1600" dirty="0" err="1">
                <a:solidFill>
                  <a:srgbClr val="FF0000"/>
                </a:solidFill>
              </a:rPr>
              <a:t>puzzle:nasterea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domnului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https://www.jigsawplanet.com/?rc=play&amp;pid=3feea19bd48a&amp;fbclid=IwAR0X0wLUoEy00t4CZbB4pG46whvbWRFcelra9z_v5L6aSZTaijoI8Hs9KdA</a:t>
            </a:r>
            <a:br>
              <a:rPr lang="en-US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n-US" sz="16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ade:ds1:povestea </a:t>
            </a:r>
            <a:r>
              <a:rPr lang="en-US" sz="1600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nasterii</a:t>
            </a:r>
            <a:r>
              <a:rPr lang="en-US" sz="16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lui</a:t>
            </a:r>
            <a:r>
              <a:rPr lang="en-US" sz="16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isus</a:t>
            </a:r>
            <a:br>
              <a:rPr lang="en-US" sz="16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https://www.youtube.com/watch?v=AMGKbkaZaAQ&amp;feature=share&amp;fbclid=IwAR2SbX2JE7dySstyIN7PozGR0pOSE8wEhfKnpYr-NE44lFCdE-D2WPxgJNI</a:t>
            </a:r>
            <a:r>
              <a:rPr lang="en-US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+pag.47</a:t>
            </a:r>
            <a:br>
              <a:rPr lang="en-US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  <a:r>
              <a:rPr lang="en-US" sz="16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dec1:icoane-pictura</a:t>
            </a:r>
            <a:br>
              <a:rPr lang="en-US" sz="16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ala2:auditie:o , </a:t>
            </a:r>
            <a:r>
              <a:rPr lang="en-US" sz="1600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</a:t>
            </a:r>
            <a:r>
              <a:rPr lang="en-US" sz="16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veste</a:t>
            </a:r>
            <a:r>
              <a:rPr lang="en-US" sz="16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minunata</a:t>
            </a:r>
            <a:r>
              <a:rPr lang="en-US" sz="16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!-</a:t>
            </a:r>
            <a:r>
              <a:rPr lang="en-US" sz="1600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colind</a:t>
            </a:r>
            <a:r>
              <a:rPr lang="en-US" sz="16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-https://www.youtube.com/watch?v=jWZX-yZD0DE</a:t>
            </a:r>
            <a:br>
              <a:rPr lang="ro-RO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o-RO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o-RO" sz="1600" dirty="0">
              <a:solidFill>
                <a:srgbClr val="FF0000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4BEEFCC-68FF-4A82-83AC-A141F137E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036" y="3843130"/>
            <a:ext cx="9096499" cy="292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11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B263C56-91B0-499A-B6DB-710C00E15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467"/>
            <a:ext cx="6555179" cy="6791533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0A4E3DEB-8B55-492F-BA1C-7ABCF1940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063" y="190005"/>
            <a:ext cx="5201392" cy="654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88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532448B-85D7-42D9-A79C-6116CFF00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830" y="-95002"/>
            <a:ext cx="5900362" cy="6858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15B3BB95-52AC-4D66-AE90-B1FABE239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045" y="-1"/>
            <a:ext cx="5581402" cy="66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23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0BFFEBA0-14BB-4D60-84D5-74E9C86BE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55" y="114632"/>
            <a:ext cx="5132317" cy="6468417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6F1573A8-E9C0-413B-820C-7AC610EAF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557" y="114632"/>
            <a:ext cx="4880758" cy="636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97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4B7561A-5427-460F-AD5F-22687B11C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2" y="166255"/>
            <a:ext cx="11210305" cy="172192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                 </a:t>
            </a:r>
            <a:r>
              <a:rPr lang="en-US" sz="2400" dirty="0" err="1">
                <a:solidFill>
                  <a:srgbClr val="FF0000"/>
                </a:solidFill>
              </a:rPr>
              <a:t>Va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multumim</a:t>
            </a:r>
            <a:r>
              <a:rPr lang="en-US" sz="2400" dirty="0">
                <a:solidFill>
                  <a:srgbClr val="FF0000"/>
                </a:solidFill>
              </a:rPr>
              <a:t> din </a:t>
            </a:r>
            <a:r>
              <a:rPr lang="en-US" sz="2400" dirty="0" err="1">
                <a:solidFill>
                  <a:srgbClr val="FF0000"/>
                </a:solidFill>
              </a:rPr>
              <a:t>suflet</a:t>
            </a:r>
            <a:r>
              <a:rPr lang="en-US" sz="2400" dirty="0">
                <a:solidFill>
                  <a:srgbClr val="FF0000"/>
                </a:solidFill>
              </a:rPr>
              <a:t> , ca ne </a:t>
            </a:r>
            <a:r>
              <a:rPr lang="en-US" sz="2400" dirty="0" err="1">
                <a:solidFill>
                  <a:srgbClr val="FF0000"/>
                </a:solidFill>
              </a:rPr>
              <a:t>ati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fost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alaturi</a:t>
            </a:r>
            <a:r>
              <a:rPr lang="en-US" sz="2400" dirty="0">
                <a:solidFill>
                  <a:srgbClr val="FF0000"/>
                </a:solidFill>
              </a:rPr>
              <a:t> in </a:t>
            </a:r>
            <a:r>
              <a:rPr lang="en-US" sz="2400" dirty="0" err="1">
                <a:solidFill>
                  <a:srgbClr val="FF0000"/>
                </a:solidFill>
              </a:rPr>
              <a:t>aceasta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minunata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calatorie</a:t>
            </a:r>
            <a:r>
              <a:rPr lang="en-US" sz="2400" dirty="0">
                <a:solidFill>
                  <a:srgbClr val="FF0000"/>
                </a:solidFill>
              </a:rPr>
              <a:t> on line </a:t>
            </a:r>
            <a:r>
              <a:rPr lang="en-US" sz="2400" dirty="0" err="1">
                <a:solidFill>
                  <a:srgbClr val="FF0000"/>
                </a:solidFill>
              </a:rPr>
              <a:t>si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dorim</a:t>
            </a:r>
            <a:r>
              <a:rPr lang="en-US" sz="2400" dirty="0">
                <a:solidFill>
                  <a:srgbClr val="FF0000"/>
                </a:solidFill>
              </a:rPr>
              <a:t> :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                             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                                           </a:t>
            </a:r>
            <a:r>
              <a:rPr lang="en-US" dirty="0" err="1">
                <a:solidFill>
                  <a:srgbClr val="FF0000"/>
                </a:solidFill>
              </a:rPr>
              <a:t>sarbatori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binecuvantate</a:t>
            </a:r>
            <a:r>
              <a:rPr lang="en-US" dirty="0">
                <a:solidFill>
                  <a:srgbClr val="FF0000"/>
                </a:solidFill>
              </a:rPr>
              <a:t>!</a:t>
            </a:r>
            <a:endParaRPr lang="ro-RO" dirty="0">
              <a:solidFill>
                <a:srgbClr val="FF0000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3ED9E69-64FD-4EF8-8CDD-30965D135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548" y="2113809"/>
            <a:ext cx="8657112" cy="457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49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4F67578-E36A-44D5-81DB-D16C2B4C7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692" y="2313708"/>
            <a:ext cx="6733308" cy="431915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9A442B3-189B-4E9F-B5D4-D94FEF72F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08892"/>
            <a:ext cx="5458692" cy="696689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876030F-0878-47BC-923C-8B0A88DC2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286" y="-108892"/>
            <a:ext cx="3640714" cy="24226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184487E-2EEC-4707-8460-E112A6FDD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309" y="-108891"/>
            <a:ext cx="2663104" cy="2650124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65B87329-E239-4223-86EC-19934A42B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586" y="-108892"/>
            <a:ext cx="2247900" cy="265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76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2FE101-13AF-4C8F-9649-2649E3BCA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290944"/>
            <a:ext cx="10569945" cy="5708074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solidFill>
                  <a:srgbClr val="FF0000"/>
                </a:solidFill>
              </a:rPr>
              <a:t>LUNI-14 DECEMBRIE   ACTIVITATE INTEGRATA “VINE , VINE MOS CRACIUN”     ALA1+DS1+DEC2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 err="1">
                <a:solidFill>
                  <a:srgbClr val="FF0000"/>
                </a:solidFill>
              </a:rPr>
              <a:t>ID:Cine</a:t>
            </a:r>
            <a:r>
              <a:rPr lang="en-US" sz="1800" dirty="0">
                <a:solidFill>
                  <a:srgbClr val="FF0000"/>
                </a:solidFill>
              </a:rPr>
              <a:t> e </a:t>
            </a:r>
            <a:r>
              <a:rPr lang="en-US" sz="1800" dirty="0" err="1">
                <a:solidFill>
                  <a:srgbClr val="FF0000"/>
                </a:solidFill>
              </a:rPr>
              <a:t>mos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craciun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pentru</a:t>
            </a:r>
            <a:r>
              <a:rPr lang="en-US" sz="1800" dirty="0">
                <a:solidFill>
                  <a:srgbClr val="FF0000"/>
                </a:solidFill>
              </a:rPr>
              <a:t> tine? </a:t>
            </a:r>
            <a:r>
              <a:rPr lang="en-US" sz="1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https://www.youtube.com/watch?v=v9ncdBO6Nr4&amp;t=2s&amp;ab_channel=GOSNEAVERONICA&amp;fbclid=IwAR35H4QF_zYS8hED9uxVjB2oB3KakYa3R9Aq6DCpp5br6_w_ZFqcNZxnO5k</a:t>
            </a:r>
            <a:br>
              <a:rPr lang="ro-R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</a:rPr>
              <a:t>ALA1:STIINTA: MOS NICOLAE SI MOS CRACIUN-DIFERENTE </a:t>
            </a:r>
            <a:r>
              <a:rPr lang="en-US" sz="1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https://www.youtube.com/watch?v=mzeWdcNlEo4&amp;feature=youtu.be&amp;fbclid=IwAR29zlbM479tR9mO0p03ra_N-jb3TgaaTdyYxCkSQ19_oNDKKf3SH_OS30U</a:t>
            </a:r>
            <a:br>
              <a:rPr lang="en-US" sz="1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JOC </a:t>
            </a:r>
            <a:r>
              <a:rPr lang="en-US" sz="1800" dirty="0" err="1">
                <a:solidFill>
                  <a:srgbClr val="FF0000"/>
                </a:solidFill>
              </a:rPr>
              <a:t>PUZZLE:</a:t>
            </a:r>
            <a:r>
              <a:rPr lang="en-US" sz="1800" u="sng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US" sz="1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://www.jigsawplanet.com/?rc=play&amp;pid=05655bb175f2&amp;fbclid=IwAR2Vd_fSs-BdY9CPrqYebQV7ynOctJuk1NUG2VTNGcQDOThfpDJ0r8BJ1l8</a:t>
            </a:r>
            <a:br>
              <a:rPr lang="ro-R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</a:rPr>
              <a:t>adE:DS1:”LEGENDA LUI MOS CRACIUN”</a:t>
            </a:r>
            <a:r>
              <a:rPr lang="en-US" sz="1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https://www.youtube.com/watch?v=zMn3WAXgtrE&amp;feature=share&amp;fbclid=IwAR2Vd_fSs-BdY9CPrqYebQV7ynOctJuk1NUG2VTNGcQDOThfpDJ0r8BJ1l8</a:t>
            </a:r>
            <a:br>
              <a:rPr lang="en-US" sz="1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PAG.44     </a:t>
            </a:r>
            <a:br>
              <a:rPr lang="en-US" sz="1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DEC1:CANTEC:”MOS CRACIUN</a:t>
            </a:r>
            <a:b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https://www.youtube.com/watch?v=2K_Xv34hI4c</a:t>
            </a:r>
            <a:br>
              <a:rPr lang="en-US" sz="1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o-R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</a:rPr>
              <a:t>ala2:”Joc cu text </a:t>
            </a:r>
            <a:r>
              <a:rPr lang="en-US" sz="1800" dirty="0" err="1">
                <a:solidFill>
                  <a:srgbClr val="FF0000"/>
                </a:solidFill>
              </a:rPr>
              <a:t>si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cant”daca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vesel</a:t>
            </a:r>
            <a:r>
              <a:rPr lang="en-US" sz="1800" dirty="0">
                <a:solidFill>
                  <a:srgbClr val="FF0000"/>
                </a:solidFill>
              </a:rPr>
              <a:t> se </a:t>
            </a:r>
            <a:r>
              <a:rPr lang="en-US" sz="1800" dirty="0" err="1">
                <a:solidFill>
                  <a:srgbClr val="FF0000"/>
                </a:solidFill>
              </a:rPr>
              <a:t>traieste</a:t>
            </a:r>
            <a:r>
              <a:rPr lang="en-US" sz="1800" dirty="0">
                <a:solidFill>
                  <a:srgbClr val="FF0000"/>
                </a:solidFill>
              </a:rPr>
              <a:t>” 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https://www.youtube.com/watch?v=H-5Axdbw5QM</a:t>
            </a:r>
            <a:br>
              <a:rPr lang="en-US" sz="1800" dirty="0">
                <a:solidFill>
                  <a:srgbClr val="FF0000"/>
                </a:solidFill>
              </a:rPr>
            </a:br>
            <a:endParaRPr lang="ro-RO" sz="1800" dirty="0">
              <a:solidFill>
                <a:srgbClr val="FF0000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8C1AC2A-5038-4D88-98DE-C7146316E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1" y="4134678"/>
            <a:ext cx="6096000" cy="272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68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95158AB-2C20-41B2-AE3D-2EDA53C7E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8" y="95003"/>
            <a:ext cx="11435937" cy="3333997"/>
          </a:xfrm>
        </p:spPr>
        <p:txBody>
          <a:bodyPr>
            <a:normAutofit fontScale="90000"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MARTI 15 DECEMBRIE</a:t>
            </a:r>
            <a:r>
              <a:rPr lang="en-US" sz="1800" dirty="0">
                <a:solidFill>
                  <a:srgbClr val="FF0000"/>
                </a:solidFill>
              </a:rPr>
              <a:t>” </a:t>
            </a:r>
            <a:r>
              <a:rPr lang="en-US" sz="2000" dirty="0">
                <a:solidFill>
                  <a:srgbClr val="FF0000"/>
                </a:solidFill>
              </a:rPr>
              <a:t>ACTIVITATE INTEGRATA “DARNICUL MOS CRACIUN”ALA1+DS2+DLc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              </a:t>
            </a:r>
            <a:r>
              <a:rPr lang="en-US" sz="1800" dirty="0" err="1">
                <a:solidFill>
                  <a:srgbClr val="FF0000"/>
                </a:solidFill>
              </a:rPr>
              <a:t>id:ce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cadouri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doresti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sa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ti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aduca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mosul</a:t>
            </a:r>
            <a:r>
              <a:rPr lang="en-US" sz="1800" dirty="0">
                <a:solidFill>
                  <a:srgbClr val="FF0000"/>
                </a:solidFill>
              </a:rPr>
              <a:t>?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hlinkClick r:id="rId2"/>
              </a:rPr>
              <a:t>https://wordwall.net/ro/resource/4019198/salutul-de-diminea%c8%9b%c4%83</a:t>
            </a:r>
            <a:br>
              <a:rPr lang="en-US" sz="1800" dirty="0"/>
            </a:br>
            <a:r>
              <a:rPr lang="en-US" sz="1800" dirty="0"/>
              <a:t>        </a:t>
            </a:r>
            <a:r>
              <a:rPr lang="en-US" sz="1800" dirty="0">
                <a:solidFill>
                  <a:srgbClr val="FF0000"/>
                </a:solidFill>
              </a:rPr>
              <a:t>ala1: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0000"/>
                </a:solidFill>
              </a:rPr>
              <a:t>PUZZLE MOSCRACIUN https://www.jigsawplanet.com/?rc=play&amp;pid=12a029e00417&amp;fbclid=IwAR0uZrgZmpukUta8xNHWh_wZW2YgTnR7x4Xm5bzVRUy2sr7H7DvAyI0Jrg8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         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FF0000"/>
                </a:solidFill>
              </a:rPr>
              <a:t>arta:scrisoare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pentru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mos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craciun-desen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   ade:ds2:”darnicul </a:t>
            </a:r>
            <a:r>
              <a:rPr lang="en-US" sz="1800" dirty="0" err="1">
                <a:solidFill>
                  <a:srgbClr val="FF0000"/>
                </a:solidFill>
              </a:rPr>
              <a:t>mos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craciun</a:t>
            </a:r>
            <a:r>
              <a:rPr lang="en-US" sz="1800" dirty="0">
                <a:solidFill>
                  <a:srgbClr val="FF0000"/>
                </a:solidFill>
              </a:rPr>
              <a:t>” PAG. 62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hlinkClick r:id="rId3"/>
              </a:rPr>
              <a:t>https://www.youtube.com/watch?v=Pi9J13yRd3g&amp;ab_channel=KikiRikiLoco</a:t>
            </a:r>
            <a:br>
              <a:rPr lang="en-US" sz="1800" dirty="0"/>
            </a:br>
            <a:r>
              <a:rPr lang="en-US" sz="1800" dirty="0"/>
              <a:t>        </a:t>
            </a:r>
            <a:r>
              <a:rPr lang="en-US" sz="1800" dirty="0" err="1">
                <a:solidFill>
                  <a:srgbClr val="FF0000"/>
                </a:solidFill>
              </a:rPr>
              <a:t>dlc</a:t>
            </a:r>
            <a:r>
              <a:rPr lang="en-US" sz="1800" dirty="0">
                <a:solidFill>
                  <a:srgbClr val="FF0000"/>
                </a:solidFill>
              </a:rPr>
              <a:t>: “UITE ,vine </a:t>
            </a:r>
            <a:r>
              <a:rPr lang="en-US" sz="1800" dirty="0" err="1">
                <a:solidFill>
                  <a:srgbClr val="FF0000"/>
                </a:solidFill>
              </a:rPr>
              <a:t>mos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craciun</a:t>
            </a:r>
            <a:r>
              <a:rPr lang="en-US" sz="1800" dirty="0">
                <a:solidFill>
                  <a:srgbClr val="FF0000"/>
                </a:solidFill>
              </a:rPr>
              <a:t> “DE O. CAZIMIR +POEZII-</a:t>
            </a:r>
            <a:r>
              <a:rPr lang="en-US" sz="1800" dirty="0" err="1">
                <a:solidFill>
                  <a:srgbClr val="FF0000"/>
                </a:solidFill>
              </a:rPr>
              <a:t>memorizare</a:t>
            </a:r>
            <a:r>
              <a:rPr lang="en-US" sz="1800" dirty="0">
                <a:solidFill>
                  <a:srgbClr val="FF0000"/>
                </a:solidFill>
              </a:rPr>
              <a:t> PAG.45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hlinkClick r:id="rId4"/>
              </a:rPr>
              <a:t>https://www.youtube.com/watch?v=5Uwic4QAzBM”+fisa-alcatuim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propozitii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ala2:dansul </a:t>
            </a:r>
            <a:r>
              <a:rPr lang="en-US" sz="1800" dirty="0" err="1">
                <a:solidFill>
                  <a:srgbClr val="FF0000"/>
                </a:solidFill>
              </a:rPr>
              <a:t>mosilor</a:t>
            </a:r>
            <a:r>
              <a:rPr lang="en-US" sz="1800" dirty="0">
                <a:solidFill>
                  <a:srgbClr val="FF0000"/>
                </a:solidFill>
              </a:rPr>
              <a:t> de </a:t>
            </a:r>
            <a:r>
              <a:rPr lang="en-US" sz="1800" dirty="0" err="1">
                <a:solidFill>
                  <a:srgbClr val="FF0000"/>
                </a:solidFill>
              </a:rPr>
              <a:t>craciun</a:t>
            </a:r>
            <a:r>
              <a:rPr lang="en-US" sz="1800" dirty="0">
                <a:solidFill>
                  <a:srgbClr val="FF0000"/>
                </a:solidFill>
              </a:rPr>
              <a:t> din </a:t>
            </a:r>
            <a:r>
              <a:rPr lang="en-US" sz="1800" dirty="0" err="1">
                <a:solidFill>
                  <a:srgbClr val="FF0000"/>
                </a:solidFill>
              </a:rPr>
              <a:t>lumea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intreaga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https://www.youtube.com/watch?v=dxYJe8wkyA8&amp;fbclid=IwAR0kM3YhbRDdglr20JkWFd5Tr3U_foAXHanCY29-czu_UBIJ51EJrTEiUYM</a:t>
            </a:r>
            <a:br>
              <a:rPr lang="en-US" sz="1800" u="sng" dirty="0">
                <a:solidFill>
                  <a:srgbClr val="FF0000"/>
                </a:solidFill>
              </a:rPr>
            </a:br>
            <a:br>
              <a:rPr lang="en-US" sz="1600" u="sng" dirty="0">
                <a:solidFill>
                  <a:srgbClr val="FF0000"/>
                </a:solidFill>
              </a:rPr>
            </a:br>
            <a:br>
              <a:rPr lang="ro-RO" sz="1600" dirty="0"/>
            </a:br>
            <a:endParaRPr lang="ro-RO" sz="1600" dirty="0">
              <a:solidFill>
                <a:srgbClr val="FF0000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AB38A65-552C-46FB-B143-6CD6FEF07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3551583"/>
            <a:ext cx="5181599" cy="3211414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184C3BD2-4DC6-4F3B-87FD-7761FB93E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3764478"/>
            <a:ext cx="7010399" cy="299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05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0DBDC5AC-642A-4B60-8EE6-46AA5951B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332" y="190005"/>
            <a:ext cx="8763990" cy="635329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ACA27D42-C45F-4E43-997C-E3F166252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32" y="2280061"/>
            <a:ext cx="3570020" cy="426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69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3E030B3-6EDD-43FD-A2DB-F1BD1A9E7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382" y="-89065"/>
            <a:ext cx="6721433" cy="703613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E91A17FD-648C-46F4-B314-671257433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35382" cy="438647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70DF6B0-4B22-4491-88CD-074DDDD77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815" y="2434443"/>
            <a:ext cx="2935185" cy="423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36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A3A3520-A0C3-4919-AE3F-1252AFEE5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35" y="225630"/>
            <a:ext cx="11542814" cy="3697013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solidFill>
                  <a:srgbClr val="FF0000"/>
                </a:solidFill>
              </a:rPr>
              <a:t>    </a:t>
            </a:r>
            <a:r>
              <a:rPr lang="en-US" sz="2200" dirty="0">
                <a:solidFill>
                  <a:srgbClr val="FF0000"/>
                </a:solidFill>
              </a:rPr>
              <a:t>MIERCURI 16 DECEMBRIE   </a:t>
            </a:r>
            <a:r>
              <a:rPr lang="en-US" sz="2200" dirty="0" err="1">
                <a:solidFill>
                  <a:srgbClr val="FF0000"/>
                </a:solidFill>
              </a:rPr>
              <a:t>activitate</a:t>
            </a:r>
            <a:r>
              <a:rPr lang="en-US" sz="2200" dirty="0">
                <a:solidFill>
                  <a:srgbClr val="FF0000"/>
                </a:solidFill>
              </a:rPr>
              <a:t> integrate “</a:t>
            </a:r>
            <a:r>
              <a:rPr lang="en-US" sz="2200" dirty="0" err="1">
                <a:solidFill>
                  <a:srgbClr val="FF0000"/>
                </a:solidFill>
              </a:rPr>
              <a:t>spiridusii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mosului</a:t>
            </a:r>
            <a:r>
              <a:rPr lang="en-US" sz="2200" dirty="0">
                <a:solidFill>
                  <a:srgbClr val="FF0000"/>
                </a:solidFill>
              </a:rPr>
              <a:t>” ala1+DS2+DLC+ala2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>ID:CEI MAI HARNICI SPIRIDUSI AI MOSULUI </a:t>
            </a:r>
            <a:r>
              <a:rPr lang="en-US" sz="1600" dirty="0" err="1">
                <a:solidFill>
                  <a:srgbClr val="FF0000"/>
                </a:solidFill>
              </a:rPr>
              <a:t>saluta</a:t>
            </a:r>
            <a:r>
              <a:rPr lang="en-US" sz="1600" dirty="0">
                <a:solidFill>
                  <a:srgbClr val="FF0000"/>
                </a:solidFill>
              </a:rPr>
              <a:t> -</a:t>
            </a:r>
            <a:r>
              <a:rPr lang="en-US" sz="16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</a:t>
            </a:r>
            <a:r>
              <a:rPr lang="en-US" sz="16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</a:t>
            </a:r>
            <a:r>
              <a:rPr lang="en-US" sz="16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/resource/4019198/salutul-de-diminea%c8%9b%c4%83</a:t>
            </a:r>
            <a:br>
              <a:rPr lang="ro-RO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FF0000"/>
                </a:solidFill>
              </a:rPr>
              <a:t>ALA1.BIBLIOTECA:ATELIERUL LUI MOS CRACIUN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prstClr val="black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https://www.youtube.com/watch?v=Q2KAH_SW1AQ&amp;feature=youtu.be</a:t>
            </a:r>
            <a:br>
              <a:rPr lang="en-US" sz="1600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          </a:t>
            </a:r>
            <a:r>
              <a:rPr lang="en-US" sz="1600" dirty="0">
                <a:solidFill>
                  <a:srgbClr val="FF0000"/>
                </a:solidFill>
              </a:rPr>
              <a:t>STIINTA: SPIRIDUSUL </a:t>
            </a:r>
            <a:r>
              <a:rPr lang="en-US" sz="1600" dirty="0" err="1">
                <a:solidFill>
                  <a:srgbClr val="FF0000"/>
                </a:solidFill>
              </a:rPr>
              <a:t>MOSului</a:t>
            </a:r>
            <a:r>
              <a:rPr lang="en-US" sz="1600" dirty="0">
                <a:solidFill>
                  <a:srgbClr val="FF0000"/>
                </a:solidFill>
              </a:rPr>
              <a:t> https://www.youtube.com/watch?v=zKiaMljPYbY&amp;feature=youtu.be&amp;fbclid=IwAR2V1FZhv7ptWY9jcYb18OIdN4n3qxCQCkf6TyAu-nSyHbvdLI6AKYhMc6Y</a:t>
            </a: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>ADE:DS2:SPIRIDUSII DESCOMPUN CIFRA 6</a:t>
            </a:r>
            <a:r>
              <a:rPr lang="en-US" sz="16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https://www.youtube.com/watch?v=LaknHERHKI8</a:t>
            </a:r>
            <a:r>
              <a:rPr lang="en-US" sz="16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+fisa+pag.46</a:t>
            </a:r>
            <a:br>
              <a:rPr lang="en-US" sz="16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DLC:SPIRIDUSII AFLA SILABELE-</a:t>
            </a:r>
            <a:r>
              <a:rPr lang="en-US" sz="16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https://wordwall.net/ro/resource/3095057/dlc-desp%c4%83r%c8%9bim-%c3%aen-silabe-</a:t>
            </a:r>
            <a:r>
              <a:rPr lang="en-US" sz="16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+fisa+pag.45</a:t>
            </a:r>
            <a:br>
              <a:rPr lang="en-US" sz="16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r>
              <a:rPr lang="en-US" sz="16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Grafisme:litera</a:t>
            </a:r>
            <a:r>
              <a:rPr lang="en-US" sz="16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 pag.15 din </a:t>
            </a:r>
            <a:r>
              <a:rPr lang="en-US" sz="16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caietul</a:t>
            </a:r>
            <a:r>
              <a:rPr lang="en-US" sz="16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6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grafisme</a:t>
            </a:r>
            <a:br>
              <a:rPr lang="en-US" sz="16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ALA2:SPIRIDUSII LUI MOS CRACIUN 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danseaza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-https://www.youtube.com/watch?v=DrKDl47fANE</a:t>
            </a:r>
            <a:br>
              <a:rPr lang="ro-RO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o-RO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br>
              <a:rPr lang="en-US" sz="1600" u="sng" dirty="0">
                <a:solidFill>
                  <a:prstClr val="black"/>
                </a:solidFill>
              </a:rPr>
            </a:br>
            <a:r>
              <a:rPr lang="en-US" sz="1600" u="sng" dirty="0">
                <a:solidFill>
                  <a:prstClr val="black"/>
                </a:solidFill>
              </a:rPr>
              <a:t>       </a:t>
            </a:r>
            <a:endParaRPr lang="ro-RO" sz="1600" dirty="0">
              <a:solidFill>
                <a:srgbClr val="FF0000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DF579DC-FF28-459F-B3F4-64DA2B0FCB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71" y="3354161"/>
            <a:ext cx="2381250" cy="348213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3AFCBAC3-42B7-4150-8A44-AA4C0C344B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5313" y="4052238"/>
            <a:ext cx="2190750" cy="208597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A38BFCA-9A29-4048-8A06-BFE957C7E8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8240" y="3289152"/>
            <a:ext cx="2272889" cy="348213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51895AA-703C-43A5-9263-14B56AE448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5777" y="3532910"/>
            <a:ext cx="3871355" cy="316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60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3758595-4AA8-4394-8108-D4F3EC2D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7" y="1"/>
            <a:ext cx="11364684" cy="4298867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joi</a:t>
            </a:r>
            <a:r>
              <a:rPr lang="en-US" sz="2200" dirty="0">
                <a:solidFill>
                  <a:srgbClr val="FF0000"/>
                </a:solidFill>
              </a:rPr>
              <a:t> 17 </a:t>
            </a:r>
            <a:r>
              <a:rPr lang="en-US" sz="2200" dirty="0" err="1">
                <a:solidFill>
                  <a:srgbClr val="FF0000"/>
                </a:solidFill>
              </a:rPr>
              <a:t>decembrie</a:t>
            </a:r>
            <a:r>
              <a:rPr lang="en-US" sz="2200" dirty="0">
                <a:solidFill>
                  <a:srgbClr val="FF0000"/>
                </a:solidFill>
              </a:rPr>
              <a:t>   </a:t>
            </a:r>
            <a:r>
              <a:rPr lang="en-US" sz="1800" dirty="0" err="1">
                <a:solidFill>
                  <a:srgbClr val="FF0000"/>
                </a:solidFill>
              </a:rPr>
              <a:t>activitate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integrata</a:t>
            </a:r>
            <a:r>
              <a:rPr lang="en-US" sz="1800" dirty="0">
                <a:solidFill>
                  <a:srgbClr val="FF0000"/>
                </a:solidFill>
              </a:rPr>
              <a:t> “</a:t>
            </a:r>
            <a:r>
              <a:rPr lang="en-US" sz="1800" dirty="0" err="1">
                <a:solidFill>
                  <a:srgbClr val="FF0000"/>
                </a:solidFill>
              </a:rPr>
              <a:t>bradutul</a:t>
            </a:r>
            <a:r>
              <a:rPr lang="en-US" sz="1800" dirty="0">
                <a:solidFill>
                  <a:srgbClr val="FF0000"/>
                </a:solidFill>
              </a:rPr>
              <a:t> de craciun”ala1+dos1+dos2+ala2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      </a:t>
            </a:r>
            <a:r>
              <a:rPr lang="en-US" sz="1800" dirty="0" err="1">
                <a:solidFill>
                  <a:srgbClr val="FF0000"/>
                </a:solidFill>
              </a:rPr>
              <a:t>id:cum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vrei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sa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arate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bradutul</a:t>
            </a:r>
            <a:r>
              <a:rPr lang="en-US" sz="1800" dirty="0">
                <a:solidFill>
                  <a:srgbClr val="FF0000"/>
                </a:solidFill>
              </a:rPr>
              <a:t> tau de </a:t>
            </a:r>
            <a:r>
              <a:rPr lang="en-US" sz="1800" dirty="0" err="1">
                <a:solidFill>
                  <a:srgbClr val="FF0000"/>
                </a:solidFill>
              </a:rPr>
              <a:t>acasa</a:t>
            </a:r>
            <a:r>
              <a:rPr lang="en-US" sz="1800" dirty="0">
                <a:solidFill>
                  <a:srgbClr val="FF0000"/>
                </a:solidFill>
              </a:rPr>
              <a:t>?-</a:t>
            </a:r>
            <a:r>
              <a:rPr lang="en-US" sz="1800" dirty="0" err="1">
                <a:solidFill>
                  <a:srgbClr val="FF0000"/>
                </a:solidFill>
              </a:rPr>
              <a:t>miscare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si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dibacie</a:t>
            </a:r>
            <a:r>
              <a:rPr lang="en-US" sz="1800" dirty="0">
                <a:solidFill>
                  <a:srgbClr val="FF0000"/>
                </a:solidFill>
              </a:rPr>
              <a:t>-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https://wordwall.net/ro/resource/4514876/mi%C8%99care-%C8%99i-dib%C4%83cie-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      ala1:arta:spargatorul de </a:t>
            </a:r>
            <a:r>
              <a:rPr lang="en-US" sz="1800" dirty="0" err="1">
                <a:solidFill>
                  <a:srgbClr val="FF0000"/>
                </a:solidFill>
              </a:rPr>
              <a:t>nuci-prezentare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interactiva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hlinkClick r:id="rId2"/>
              </a:rPr>
              <a:t>https://docs.google.com/presentation/d/1tTOywPZW1n4gbedFMoy2TiFWpmWE-44vuHNet50GE0k/mobilepresent?fbclid=IwAR0-nrEL35-h3oeoYqpzI1k3mHb230r5u1W3EOETe7tMsYzjJvECPzExaqU&amp;slide=id.gaf71f7c070_0_2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              </a:t>
            </a:r>
            <a:r>
              <a:rPr lang="en-US" sz="1800" dirty="0" err="1">
                <a:solidFill>
                  <a:srgbClr val="FF0000"/>
                </a:solidFill>
              </a:rPr>
              <a:t>puzzle:bradutul+fisa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https://www.jigsawplanet.com/?rc=play&amp;pid=21e0001a69a0&amp;fbclid=IwAR2t3_OqOJWEGvmr3W3b_CcLOLne3w5In2UBLJo-GQ5TYUaP1gz-SQmy3rM</a:t>
            </a:r>
            <a:br>
              <a:rPr lang="en-US" sz="1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1800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</a:t>
            </a:r>
            <a: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:dos1:vreau </a:t>
            </a:r>
            <a:r>
              <a:rPr lang="en-US" sz="1800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traiesc</a:t>
            </a:r>
            <a: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printre</a:t>
            </a:r>
            <a: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stele-</a:t>
            </a:r>
            <a:r>
              <a:rPr lang="en-US" sz="1800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povestea</a:t>
            </a:r>
            <a: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bradului</a:t>
            </a:r>
            <a: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craciun</a:t>
            </a:r>
            <a: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+pag.45</a:t>
            </a:r>
            <a:b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https://www.youtube.com/watch?v=NSylnk28CME&amp;feature=share&amp;fbclid=IwAR2n3cAfqFsulp3bf92E8SlDEKJnyt3Ff8I-fcau0SXI5xeqLucQAN0OMFo</a:t>
            </a:r>
            <a:br>
              <a:rPr lang="en-US" sz="1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dos2:bradutul dulce-</a:t>
            </a:r>
            <a:r>
              <a:rPr lang="en-US" sz="1800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aplicatie</a:t>
            </a:r>
            <a: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b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ala2:auditie :”</a:t>
            </a:r>
            <a:r>
              <a:rPr lang="en-US" sz="1800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bradulet</a:t>
            </a:r>
            <a: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1800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bradut</a:t>
            </a:r>
            <a: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dragut</a:t>
            </a:r>
            <a: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b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https://www.youtube.com/watch?v=G6sp2mvqzew</a:t>
            </a:r>
            <a:br>
              <a:rPr lang="ro-R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o-R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o-RO" sz="1800" dirty="0">
              <a:solidFill>
                <a:srgbClr val="FF0000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8609B47-84CD-4575-95FC-444C01101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6680"/>
            <a:ext cx="2778826" cy="254131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3EC296C-9B5F-411D-A5A0-6C9C0347F7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8826" y="4298868"/>
            <a:ext cx="6187044" cy="244631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F6125AF-1FE1-486C-8EC9-95ED9AAAF5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5870" y="3313216"/>
            <a:ext cx="3226130" cy="354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2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7E2AF40-83C0-4260-8555-02F840205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678" y="1"/>
            <a:ext cx="7778338" cy="666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71684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">
  <a:themeElements>
    <a:clrScheme name="Galeri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3771</TotalTime>
  <Words>1058</Words>
  <Application>Microsoft Office PowerPoint</Application>
  <PresentationFormat>Widescreen</PresentationFormat>
  <Paragraphs>13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Gill Sans MT</vt:lpstr>
      <vt:lpstr>Times New Roman</vt:lpstr>
      <vt:lpstr>Galeri</vt:lpstr>
      <vt:lpstr>De ce iubesc Craciunul?</vt:lpstr>
      <vt:lpstr>PowerPoint Presentation</vt:lpstr>
      <vt:lpstr>LUNI-14 DECEMBRIE   ACTIVITATE INTEGRATA “VINE , VINE MOS CRACIUN”     ALA1+DS1+DEC2 ID:Cine e mos craciun pentru tine? https://www.youtube.com/watch?v=v9ncdBO6Nr4&amp;t=2s&amp;ab_channel=GOSNEAVERONICA&amp;fbclid=IwAR35H4QF_zYS8hED9uxVjB2oB3KakYa3R9Aq6DCpp5br6_w_ZFqcNZxnO5k   ALA1:STIINTA: MOS NICOLAE SI MOS CRACIUN-DIFERENTE https://www.youtube.com/watch?v=mzeWdcNlEo4&amp;feature=youtu.be&amp;fbclid=IwAR29zlbM479tR9mO0p03ra_N-jb3TgaaTdyYxCkSQ19_oNDKKf3SH_OS30U  JOC PUZZLE:https://www.jigsawplanet.com/?rc=play&amp;pid=05655bb175f2&amp;fbclid=IwAR2Vd_fSs-BdY9CPrqYebQV7ynOctJuk1NUG2VTNGcQDOThfpDJ0r8BJ1l8 adE:DS1:”LEGENDA LUI MOS CRACIUN” https://www.youtube.com/watch?v=zMn3WAXgtrE&amp;feature=share&amp;fbclid=IwAR2Vd_fSs-BdY9CPrqYebQV7ynOctJuk1NUG2VTNGcQDOThfpDJ0r8BJ1l8      PAG.44      DEC1:CANTEC:”MOS CRACIUN https://www.youtube.com/watch?v=2K_Xv34hI4c  ala2:”Joc cu text si cant”daca vesel se traieste”  https://www.youtube.com/watch?v=H-5Axdbw5QM </vt:lpstr>
      <vt:lpstr>MARTI 15 DECEMBRIE” ACTIVITATE INTEGRATA “DARNICUL MOS CRACIUN”ALA1+DS2+DLc               id:ce cadouri doresti sa ti aduca mosul? https://wordwall.net/ro/resource/4019198/salutul-de-diminea%c8%9b%c4%83         ala1: PUZZLE MOSCRACIUN https://www.jigsawplanet.com/?rc=play&amp;pid=12a029e00417&amp;fbclid=IwAR0uZrgZmpukUta8xNHWh_wZW2YgTnR7x4Xm5bzVRUy2sr7H7DvAyI0Jrg8           arta:scrisoare pentru mos craciun-desen     ade:ds2:”darnicul mos craciun” PAG. 62 https://www.youtube.com/watch?v=Pi9J13yRd3g&amp;ab_channel=KikiRikiLoco         dlc: “UITE ,vine mos craciun “DE O. CAZIMIR +POEZII-memorizare PAG.45 https://www.youtube.com/watch?v=5Uwic4QAzBM”+fisa-alcatuim propozitii  ala2:dansul mosilor de craciun din lumea intreaga https://www.youtube.com/watch?v=dxYJe8wkyA8&amp;fbclid=IwAR0kM3YhbRDdglr20JkWFd5Tr3U_foAXHanCY29-czu_UBIJ51EJrTEiUYM   </vt:lpstr>
      <vt:lpstr>PowerPoint Presentation</vt:lpstr>
      <vt:lpstr>PowerPoint Presentation</vt:lpstr>
      <vt:lpstr>    MIERCURI 16 DECEMBRIE   activitate integrate “spiridusii mosului” ala1+DS2+DLC+ala2 ID:CEI MAI HARNICI SPIRIDUSI AI MOSULUI saluta -https://wordwall.net/ro/resource/4019198/salutul-de-diminea%c8%9b%c4%83 ALA1.BIBLIOTECA:ATELIERUL LUI MOS CRACIUN https://www.youtube.com/watch?v=Q2KAH_SW1AQ&amp;feature=youtu.be           STIINTA: SPIRIDUSUL MOSului https://www.youtube.com/watch?v=zKiaMljPYbY&amp;feature=youtu.be&amp;fbclid=IwAR2V1FZhv7ptWY9jcYb18OIdN4n3qxCQCkf6TyAu-nSyHbvdLI6AKYhMc6Y  ADE:DS2:SPIRIDUSII DESCOMPUN CIFRA 6 https://www.youtube.com/watch?v=LaknHERHKI8 +fisa+pag.46           DLC:SPIRIDUSII AFLA SILABELE- https://wordwall.net/ro/resource/3095057/dlc-desp%c4%83r%c8%9bim-%c3%aen-silabe- +fisa+pag.45                       Grafisme:litera r pag.15 din caietul de grafisme ALA2:SPIRIDUSII LUI MOS CRACIUN danseaza -https://www.youtube.com/watch?v=DrKDl47fANE                </vt:lpstr>
      <vt:lpstr> joi 17 decembrie   activitate integrata “bradutul de craciun”ala1+dos1+dos2+ala2       id:cum vrei sa arate bradutul tau de acasa?-miscare si dibacie- https://wordwall.net/ro/resource/4514876/mi%C8%99care-%C8%99i-dib%C4%83cie-       ala1:arta:spargatorul de nuci-prezentare interactiva https://docs.google.com/presentation/d/1tTOywPZW1n4gbedFMoy2TiFWpmWE-44vuHNet50GE0k/mobilepresent?fbclid=IwAR0-nrEL35-h3oeoYqpzI1k3mHb230r5u1W3EOETe7tMsYzjJvECPzExaqU&amp;slide=id.gaf71f7c070_0_2               puzzle:bradutul+fisa https://www.jigsawplanet.com/?rc=play&amp;pid=21e0001a69a0&amp;fbclid=IwAR2t3_OqOJWEGvmr3W3b_CcLOLne3w5In2UBLJo-GQ5TYUaP1gz-SQmy3rM     ade :dos1:vreau sa traiesc printre stele-povestea bradului de craciun +pag.45 https://www.youtube.com/watch?v=NSylnk28CME&amp;feature=share&amp;fbclid=IwAR2n3cAfqFsulp3bf92E8SlDEKJnyt3Ff8I-fcau0SXI5xeqLucQAN0OMFo              dos2:bradutul dulce-aplicatie- ala2:auditie :”bradulet , bradut dragut” https://www.youtube.com/watch?v=G6sp2mvqzew   </vt:lpstr>
      <vt:lpstr>PowerPoint Presentation</vt:lpstr>
      <vt:lpstr>BRADUTUL DULCE               -APLICATIE-        </vt:lpstr>
      <vt:lpstr>Vineri 18 decembrie    activitate integrata “nasterea luisus”:ala1+ds1+dec1+ala2  id:ce I ai spune lui mos craciun? EMOTII SI SENTIMENTE PE INTELESUL COPIILOR https://www.youtube.com/watch?v=cQwBZFkRLKs&amp;fbclid=IwAR318Er62b8G2ASLxSyxY2OzBi1tVIH93Ky6iMWnqQTJ4LZBvA21MB3R8Ek    ALA1:Biblioteca:craciunul pe intelesul copiilor  ://www.youtube.com/watch?v=J8iEsgm0DVI              puzzle:nasterea domnului https://www.jigsawplanet.com/?rc=play&amp;pid=3feea19bd48a&amp;fbclid=IwAR0X0wLUoEy00t4CZbB4pG46whvbWRFcelra9z_v5L6aSZTaijoI8Hs9KdA            ade:ds1:povestea nasterii lui isus https://www.youtube.com/watch?v=AMGKbkaZaAQ&amp;feature=share&amp;fbclid=IwAR2SbX2JE7dySstyIN7PozGR0pOSE8wEhfKnpYr-NE44lFCdE-D2WPxgJNI+pag.47                     dec1:icoane-pictura     ala2:auditie:o , ce veste minunata!-colind-https://www.youtube.com/watch?v=jWZX-yZD0DE  </vt:lpstr>
      <vt:lpstr>PowerPoint Presentation</vt:lpstr>
      <vt:lpstr>PowerPoint Presentation</vt:lpstr>
      <vt:lpstr>PowerPoint Presentation</vt:lpstr>
      <vt:lpstr>                   Va multumim din suflet , ca ne ati fost alaturi in aceasta minunata calatorie on line si va dorim :                                                                           sarbatori binecuvantate!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ce iubesc Craciunul?</dc:title>
  <dc:creator>Adriana</dc:creator>
  <cp:lastModifiedBy>Hp</cp:lastModifiedBy>
  <cp:revision>43</cp:revision>
  <dcterms:created xsi:type="dcterms:W3CDTF">2020-12-06T20:34:24Z</dcterms:created>
  <dcterms:modified xsi:type="dcterms:W3CDTF">2021-03-17T13:42:40Z</dcterms:modified>
</cp:coreProperties>
</file>