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2" r:id="rId8"/>
    <p:sldId id="263" r:id="rId9"/>
    <p:sldId id="265" r:id="rId10"/>
    <p:sldId id="266" r:id="rId11"/>
    <p:sldId id="268" r:id="rId12"/>
    <p:sldId id="261" r:id="rId13"/>
    <p:sldId id="264" r:id="rId14"/>
    <p:sldId id="269" r:id="rId15"/>
  </p:sldIdLst>
  <p:sldSz cx="12192000" cy="6858000"/>
  <p:notesSz cx="6858000" cy="9144000"/>
  <p:custShowLst>
    <p:custShow name="Custom Show 1" id="0">
      <p:sldLst>
        <p:sld r:id="rId5"/>
        <p:sld r:id="rId6"/>
        <p:sld r:id="rId7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326094" y="455847"/>
            <a:ext cx="1934575" cy="858837"/>
          </a:xfrm>
        </p:spPr>
        <p:txBody>
          <a:bodyPr>
            <a:normAutofit/>
          </a:bodyPr>
          <a:lstStyle/>
          <a:p>
            <a:r>
              <a:rPr lang="ro-RO" sz="1800" dirty="0"/>
              <a:t>SEPTEMBRIE</a:t>
            </a:r>
          </a:p>
          <a:p>
            <a:r>
              <a:rPr lang="ro-RO" dirty="0"/>
              <a:t>14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7" y="2692477"/>
            <a:ext cx="4851352" cy="1827069"/>
          </a:xfrm>
        </p:spPr>
        <p:txBody>
          <a:bodyPr/>
          <a:lstStyle/>
          <a:p>
            <a:pPr algn="ctr"/>
            <a:r>
              <a:rPr lang="ro-RO" dirty="0"/>
              <a:t>Ședință cu părinții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30621" y="5127798"/>
            <a:ext cx="4352831" cy="858767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           CLASA PREGĂTITOARE</a:t>
            </a:r>
          </a:p>
          <a:p>
            <a:r>
              <a:rPr lang="ro-RO" dirty="0"/>
              <a:t>Prof.înv.primar DRUGACI ALINA-BIANCA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A567D-94DF-4526-A072-511C9FBC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10" y="0"/>
            <a:ext cx="2255716" cy="7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8524587" y="3989589"/>
            <a:ext cx="3202623" cy="560642"/>
          </a:xfrm>
        </p:spPr>
        <p:txBody>
          <a:bodyPr>
            <a:normAutofit/>
          </a:bodyPr>
          <a:lstStyle/>
          <a:p>
            <a:r>
              <a:rPr lang="ro-RO" sz="3200" dirty="0"/>
              <a:t>Vă mulțumesc!</a:t>
            </a:r>
            <a:endParaRPr lang="ru-R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9D3B7-9DE0-4FB5-A569-3EB2B1A6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84" y="53790"/>
            <a:ext cx="2255716" cy="10425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E8FE7B-28F6-43C9-844F-E64B50AA226F}"/>
              </a:ext>
            </a:extLst>
          </p:cNvPr>
          <p:cNvSpPr txBox="1">
            <a:spLocks/>
          </p:cNvSpPr>
          <p:nvPr/>
        </p:nvSpPr>
        <p:spPr>
          <a:xfrm rot="840000">
            <a:off x="7886313" y="2224677"/>
            <a:ext cx="3504059" cy="79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dirty="0"/>
              <a:t>Vă invit să fim parteneri în educația copilului dumneavoastră!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999B-C458-46CF-95D8-D1CB4616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42429">
            <a:off x="206358" y="1442211"/>
            <a:ext cx="5694514" cy="5598370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300" dirty="0"/>
              <a:t>REZUMAT</a:t>
            </a:r>
            <a:br>
              <a:rPr lang="ro-RO" sz="1300" dirty="0"/>
            </a:br>
            <a:r>
              <a:rPr lang="ro-RO" sz="1300" dirty="0"/>
              <a:t>1.</a:t>
            </a:r>
            <a:r>
              <a:rPr lang="ro-RO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Primul slide</a:t>
            </a: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o-RO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 voi prezenta și pornind de la citatul „</a:t>
            </a:r>
            <a:r>
              <a:rPr lang="ro-RO" sz="1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Educația este cheia care deschide poarta de aur a libertății</a:t>
            </a:r>
            <a:r>
              <a:rPr lang="ro-RO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</a:t>
            </a:r>
            <a:r>
              <a:rPr lang="ro-RO" sz="1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George Washington Carver</a:t>
            </a:r>
            <a:r>
              <a:rPr lang="ro-RO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voi prezenta părinților rolul deosebit de important pe care școala îl are în viața unui elev raportându-mă la idealul educațional (dezvoltarea liberă, integrală și armonioasă a individualității umane, formarea personalității autonome și creatoare)</a:t>
            </a:r>
            <a:br>
              <a:rPr lang="ro-RO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doilea slide</a:t>
            </a: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Joc cu părinții: </a:t>
            </a:r>
            <a:r>
              <a:rPr lang="ro-RO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„Copilul meu....„</a:t>
            </a: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(Prin intermediul acestui joc se cunosc și părinții)</a:t>
            </a:r>
            <a:b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Al treilea slide - </a:t>
            </a: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Concluzii în urma jocului</a:t>
            </a:r>
            <a:b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Al patrulea slide- </a:t>
            </a: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Prezentarea rolului relației SOCIETATE- ȘCOALĂ-FAMILIE în educația elevilor</a:t>
            </a:r>
            <a:b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Al cincilea slide- Prezentarea competențelor pe care elevii trebuie să le dezvolte până la finalul clasei a IV-a </a:t>
            </a:r>
            <a:b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6. Al șaselea slide- Aspecte legate de anul școlar în curs</a:t>
            </a:r>
            <a:b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7. Al șaptelea  slide – Sfaturi pentru părinți</a:t>
            </a:r>
            <a:b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7ACB2-CD2F-462D-A73E-58325480F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801925">
            <a:off x="8042639" y="2169735"/>
            <a:ext cx="3846865" cy="1155588"/>
          </a:xfrm>
        </p:spPr>
        <p:txBody>
          <a:bodyPr/>
          <a:lstStyle/>
          <a:p>
            <a:r>
              <a:rPr lang="ro-RO" sz="2000" dirty="0">
                <a:latin typeface="+mj-lt"/>
              </a:rPr>
              <a:t>„Toată viața este o școală„ </a:t>
            </a:r>
          </a:p>
          <a:p>
            <a:r>
              <a:rPr lang="ro-RO" sz="2000" dirty="0">
                <a:latin typeface="+mj-lt"/>
              </a:rPr>
              <a:t>                     (Comenius)</a:t>
            </a:r>
            <a:endParaRPr lang="en-US" sz="2000" dirty="0">
              <a:latin typeface="+mj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A1ED5A-A8D6-4C18-81E7-B72D765B1A4F}"/>
              </a:ext>
            </a:extLst>
          </p:cNvPr>
          <p:cNvSpPr txBox="1">
            <a:spLocks/>
          </p:cNvSpPr>
          <p:nvPr/>
        </p:nvSpPr>
        <p:spPr>
          <a:xfrm rot="720000">
            <a:off x="9267442" y="4195420"/>
            <a:ext cx="3689627" cy="6429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>
                <a:latin typeface="+mj-lt"/>
              </a:rPr>
              <a:t>Succes!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73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786" y="864292"/>
            <a:ext cx="4832366" cy="976248"/>
          </a:xfrm>
        </p:spPr>
        <p:txBody>
          <a:bodyPr>
            <a:normAutofit/>
          </a:bodyPr>
          <a:lstStyle/>
          <a:p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ro-RO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Educația este cheia care deschide poarta de aur a libertății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 </a:t>
            </a:r>
            <a:b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o-RO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George Washington Carver</a:t>
            </a:r>
            <a:endParaRPr lang="en-US" sz="2000" dirty="0"/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46" y="2905458"/>
            <a:ext cx="3164548" cy="2119170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EDUCAȚIONAL</a:t>
            </a:r>
          </a:p>
          <a:p>
            <a:pPr algn="ctr"/>
            <a:endParaRPr lang="ro-RO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 liberă, integrală și armonioasă a individualității umane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Formarea personalității autonome și creatoare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dirty="0"/>
          </a:p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E9B09-3C9A-4EC5-B08B-CEE6C47B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5716" cy="8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41511" y="659555"/>
            <a:ext cx="4350812" cy="955369"/>
          </a:xfrm>
        </p:spPr>
        <p:txBody>
          <a:bodyPr>
            <a:normAutofit/>
          </a:bodyPr>
          <a:lstStyle/>
          <a:p>
            <a:r>
              <a:rPr lang="ro-RO" sz="2800" dirty="0"/>
              <a:t>Joc</a:t>
            </a:r>
            <a:r>
              <a:rPr lang="en-US" sz="2800" dirty="0"/>
              <a:t>:</a:t>
            </a:r>
            <a:r>
              <a:rPr lang="ro-RO" sz="2800" dirty="0"/>
              <a:t> „ Copilul meu....„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981" y="2206037"/>
            <a:ext cx="3913632" cy="804672"/>
          </a:xfrm>
        </p:spPr>
        <p:txBody>
          <a:bodyPr/>
          <a:lstStyle/>
          <a:p>
            <a:pPr algn="ctr"/>
            <a:r>
              <a:rPr lang="ro-RO" dirty="0">
                <a:latin typeface="+mj-lt"/>
              </a:rPr>
              <a:t>Sarcini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336" y="3154971"/>
            <a:ext cx="5314737" cy="22494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o-RO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 părinte va primi o foaie de hârtie cu următoarea cerință</a:t>
            </a:r>
            <a:r>
              <a:rPr lang="fr-BE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o-RO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 numesc........................................sunt mama/tatăl elevului/elevei...............................despre care pot să spun că are următoarele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5D05C-DB8D-4CCB-B496-C9CC7F989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33" y="5137128"/>
            <a:ext cx="1908084" cy="1173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7AE72-079E-4C9D-85A8-5FF892AA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27" y="5018817"/>
            <a:ext cx="1908085" cy="1292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B80B6-413C-42F9-A256-EA8E2F004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255" y="6310948"/>
            <a:ext cx="457240" cy="42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4C336-3FF8-4FE2-A097-A170D0A7E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347" y="6310947"/>
            <a:ext cx="481626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E0F6E5-A8BC-4A88-B339-FF8CE1E58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733"/>
            <a:ext cx="2255716" cy="7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8855" y="983450"/>
            <a:ext cx="3748893" cy="1033989"/>
          </a:xfrm>
        </p:spPr>
        <p:txBody>
          <a:bodyPr>
            <a:normAutofit/>
          </a:bodyPr>
          <a:lstStyle/>
          <a:p>
            <a:r>
              <a:rPr lang="en-US" sz="3200" dirty="0"/>
              <a:t>CONCLUZIA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5296" y="2314857"/>
            <a:ext cx="3366552" cy="363096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Fiecare copil este unic și are nevoie de îndrumare pentru a reuși în activitățile sale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fr-B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Problema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este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dacă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ca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părinți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ne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cunoaștem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proprii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copii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dacă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știm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cum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reacționăm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situații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criză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ajutăm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să-și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transforme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defectele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calități</a:t>
            </a:r>
            <a:r>
              <a:rPr lang="fr-B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6714" y="5832630"/>
            <a:ext cx="4332303" cy="365125"/>
          </a:xfrm>
        </p:spPr>
        <p:txBody>
          <a:bodyPr/>
          <a:lstStyle/>
          <a:p>
            <a:r>
              <a:rPr lang="ro-RO" sz="2400" dirty="0">
                <a:solidFill>
                  <a:srgbClr val="FF0000"/>
                </a:solidFill>
              </a:rPr>
              <a:t>VĂ SUNTEM ALĂTURI 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532BE-50F7-4249-851E-DEA23A52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" y="75770"/>
            <a:ext cx="2255716" cy="8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BEE34E37-01D2-4C3A-86ED-40190595CA43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080551" y="801625"/>
            <a:ext cx="5850385" cy="4233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290" y="5396562"/>
            <a:ext cx="5090906" cy="1098524"/>
          </a:xfrm>
        </p:spPr>
        <p:txBody>
          <a:bodyPr>
            <a:normAutofit/>
          </a:bodyPr>
          <a:lstStyle/>
          <a:p>
            <a:r>
              <a:rPr lang="ro-RO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“Fiecare copil pe care îl educăm este un OM dăruit societăţii”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ro-RO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(N. Iorga)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0D8A1-66FF-401B-92EB-62A72F149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59"/>
            <a:ext cx="2255716" cy="9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7" y="564479"/>
            <a:ext cx="4391191" cy="1325563"/>
          </a:xfrm>
        </p:spPr>
        <p:txBody>
          <a:bodyPr anchor="t">
            <a:normAutofit/>
          </a:bodyPr>
          <a:lstStyle/>
          <a:p>
            <a:r>
              <a:rPr lang="ro-RO" sz="3600" dirty="0"/>
              <a:t>   </a:t>
            </a:r>
            <a:r>
              <a:rPr lang="ro-RO" dirty="0"/>
              <a:t>COMPETENȚE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3675356"/>
            <a:ext cx="9303119" cy="179084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comunicare în limba română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elevii vor fi capabili să citească corect, cursiv și conștient un text, să scrie, să înțeleagă o indicație de muncă, să-şi exprime opiniile, emoţiile în mesaje orale şi scrise, vor participa cu succes la interacţiuni verbale.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comunicare în limba străină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elevii vor putea să-şi exprime emoţiile prin mesaje orale sau scrise, scurte şi simple, într-o limbă străină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dobândirea de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competenţe matematice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 competenţe de bază în ştiinţe şi tehnologie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elevii vor utiliza corect terminologia matematică, vor rezolva probleme specifice disciplinei, vor aplica reguli elementare de igienă personală şi vor manifesta interes pentru protejarea mediului înconjurător.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competenţa digitală</a:t>
            </a:r>
            <a:r>
              <a:rPr lang="ro-RO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elevii vor ști să utilizeze calculatorul, tableta, telefonul, vor ști să redacteze lucrări la calculator, vor folosi Internetul pentru referate, pentru diferite site-uri educaționale, vor utiliza funcţii şi aplicaţii simple, respectând norme de bază privind siguranţa pe Internet.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ACC3F-E6D0-4B4E-9818-D8D3669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4" y="25798"/>
            <a:ext cx="2255716" cy="10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F4C70-0947-4AD3-B536-92ED0226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74B69-E7AD-4449-B5EA-1C60DA6C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COMPETENȚE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7C456-C481-4D87-80CC-5F4D5B7D9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2888503"/>
            <a:ext cx="9303119" cy="2111508"/>
          </a:xfrm>
        </p:spPr>
        <p:txBody>
          <a:bodyPr>
            <a:normAutofit fontScale="25000" lnSpcReduction="20000"/>
          </a:bodyPr>
          <a:lstStyle/>
          <a:p>
            <a:pPr marL="857250" lvl="0" indent="-8572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competența dobândită de </a:t>
            </a:r>
            <a:r>
              <a:rPr lang="ro-RO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învăţa să înveţi</a:t>
            </a:r>
            <a:r>
              <a:rPr lang="ro-RO" sz="7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 ajuta elevii în organizarea propriei învățări, conştientizarea sarcinii pe care o au de îndeplinit, planificarea și organizarea timpului pentru învățare,  concentrarea atenţiei, perseverenţă, verificare.</a:t>
            </a:r>
            <a:endParaRPr lang="en-US" sz="7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8572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 dobândirea de </a:t>
            </a:r>
            <a:r>
              <a:rPr lang="ro-RO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competenţe sociale şi civice</a:t>
            </a:r>
            <a:r>
              <a:rPr lang="ro-RO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vor conștientiza ce este lucrul în echipă care îi va învăța să fie mai toleranți, să înțeleagă și punctul altora de vedere, să facă față mai bine stresului și frustrării .</a:t>
            </a:r>
            <a:endParaRPr lang="en-US" sz="7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8572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 de iniţiativă şi antreprenoriat</a:t>
            </a:r>
            <a:r>
              <a:rPr lang="ro-RO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este competenţa cu ajutorul cӑreia</a:t>
            </a:r>
            <a:r>
              <a:rPr lang="ro-RO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elevii își vor asuma sarcini simple de lucru care implică hotărâre, inițiativă, creativitate, cooperare şi vor manifesta interes pentru autocunoaștere.</a:t>
            </a:r>
            <a:endParaRPr lang="en-US" sz="7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8572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 dobândirea competenței de </a:t>
            </a:r>
            <a:r>
              <a:rPr lang="ro-RO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sensibilizare şi exprimare culturală</a:t>
            </a:r>
            <a:r>
              <a:rPr lang="ro-RO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elevii vor recunoaşte elemente culturale locale, din patrimoniul naţional şi universal, vor participa la proiecte culturale organizate în şcoală şi respectiv comunitatea locală.</a:t>
            </a:r>
            <a:endParaRPr lang="en-US" sz="7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4DCB6-BDA1-4405-B3EC-DB74BD98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4" y="25798"/>
            <a:ext cx="225571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E31E9-0785-4921-B0D3-00725D43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93288-CF09-4091-913D-301E835F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6269" y="927817"/>
            <a:ext cx="3960711" cy="1061509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An școlar </a:t>
            </a:r>
            <a:br>
              <a:rPr lang="ro-RO" dirty="0"/>
            </a:br>
            <a:r>
              <a:rPr lang="ro-RO" dirty="0"/>
              <a:t>2020-2021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6B229-EE27-47D7-A68B-B063CAE8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295" y="0"/>
            <a:ext cx="5973705" cy="429146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7687-E535-46AE-8D75-C8883811A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752" y="4427602"/>
            <a:ext cx="3200400" cy="1700784"/>
          </a:xfrm>
        </p:spPr>
        <p:txBody>
          <a:bodyPr>
            <a:normAutofit/>
          </a:bodyPr>
          <a:lstStyle/>
          <a:p>
            <a:pPr algn="ctr"/>
            <a:r>
              <a:rPr lang="ro-RO" sz="2800" dirty="0">
                <a:latin typeface="+mj-lt"/>
              </a:rPr>
              <a:t>Mult succes în noul an școlar!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1C92CA9-2D4B-48CB-959A-FA59ABD2CFB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859205" y="-155797"/>
            <a:ext cx="6121400" cy="4090987"/>
          </a:xfrm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5EE24-EB04-4610-BC06-2FE8E62E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9" y="2211943"/>
            <a:ext cx="5282213" cy="42917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19AAE3-9BFF-4F81-B93B-31FB711E1E9D}"/>
              </a:ext>
            </a:extLst>
          </p:cNvPr>
          <p:cNvCxnSpPr>
            <a:cxnSpLocks/>
          </p:cNvCxnSpPr>
          <p:nvPr/>
        </p:nvCxnSpPr>
        <p:spPr>
          <a:xfrm>
            <a:off x="1429305" y="2565647"/>
            <a:ext cx="0" cy="39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E11A53-D13F-4F58-9C66-AF155447919A}"/>
              </a:ext>
            </a:extLst>
          </p:cNvPr>
          <p:cNvCxnSpPr>
            <a:cxnSpLocks/>
          </p:cNvCxnSpPr>
          <p:nvPr/>
        </p:nvCxnSpPr>
        <p:spPr>
          <a:xfrm>
            <a:off x="426127" y="6503707"/>
            <a:ext cx="514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606619-A72B-4052-BEB5-A2F04FB4BAC8}"/>
              </a:ext>
            </a:extLst>
          </p:cNvPr>
          <p:cNvCxnSpPr>
            <a:cxnSpLocks/>
          </p:cNvCxnSpPr>
          <p:nvPr/>
        </p:nvCxnSpPr>
        <p:spPr>
          <a:xfrm>
            <a:off x="461639" y="4767309"/>
            <a:ext cx="5105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A2F0AF-E7D8-4732-A39F-6E4D5529330E}"/>
              </a:ext>
            </a:extLst>
          </p:cNvPr>
          <p:cNvCxnSpPr>
            <a:cxnSpLocks/>
          </p:cNvCxnSpPr>
          <p:nvPr/>
        </p:nvCxnSpPr>
        <p:spPr>
          <a:xfrm>
            <a:off x="2478350" y="2565647"/>
            <a:ext cx="0" cy="39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A6ED85-5351-4569-8E38-82A540B7DFB4}"/>
              </a:ext>
            </a:extLst>
          </p:cNvPr>
          <p:cNvCxnSpPr>
            <a:cxnSpLocks/>
          </p:cNvCxnSpPr>
          <p:nvPr/>
        </p:nvCxnSpPr>
        <p:spPr>
          <a:xfrm>
            <a:off x="3508160" y="2565647"/>
            <a:ext cx="0" cy="39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430FEB-CEE7-4E04-8EE8-9040D9CF4D06}"/>
              </a:ext>
            </a:extLst>
          </p:cNvPr>
          <p:cNvCxnSpPr>
            <a:cxnSpLocks/>
          </p:cNvCxnSpPr>
          <p:nvPr/>
        </p:nvCxnSpPr>
        <p:spPr>
          <a:xfrm>
            <a:off x="4557205" y="2565647"/>
            <a:ext cx="0" cy="39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35CD905-6DA8-43EC-85E9-DCBEC47C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102" y="2553157"/>
            <a:ext cx="6097" cy="3950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62CF04-3DB0-4CB8-AB2C-572E440C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736" y="5370990"/>
            <a:ext cx="1343259" cy="7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1687" y="922604"/>
            <a:ext cx="3960711" cy="1061509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SFATURI PENTRU PĂRINȚI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00" y="2356404"/>
            <a:ext cx="4896214" cy="4275216"/>
          </a:xfrm>
        </p:spPr>
        <p:txBody>
          <a:bodyPr tIns="180000" bIns="108000">
            <a:normAutofit fontScale="25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Petreceți cât mai mult timp cu copilul dumneavoastră</a:t>
            </a:r>
          </a:p>
          <a:p>
            <a:endParaRPr lang="ro-RO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Întrebați-l despre tot ceea ce se întâmplă la școală</a:t>
            </a:r>
          </a:p>
          <a:p>
            <a:endParaRPr lang="ro-RO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Nu-l comparați cu alți copii, fiecare copil are propria personalitate (este unic)</a:t>
            </a:r>
          </a:p>
          <a:p>
            <a:endParaRPr lang="ro-RO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Fiți un exemplu bun pentru copilul dumneavoastră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22CB2-87A9-43D0-A547-5AB08B8F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4" y="25798"/>
            <a:ext cx="2255716" cy="1042506"/>
          </a:xfrm>
          <a:prstGeom prst="rect">
            <a:avLst/>
          </a:prstGeom>
        </p:spPr>
      </p:pic>
      <p:pic>
        <p:nvPicPr>
          <p:cNvPr id="10" name="Table Placeholder 9">
            <a:extLst>
              <a:ext uri="{FF2B5EF4-FFF2-40B4-BE49-F238E27FC236}">
                <a16:creationId xmlns:a16="http://schemas.microsoft.com/office/drawing/2014/main" id="{573A9971-353D-4685-B761-3328B97F873F}"/>
              </a:ext>
            </a:extLst>
          </p:cNvPr>
          <p:cNvPicPr>
            <a:picLocks noGrp="1" noChangeAspect="1"/>
          </p:cNvPicPr>
          <p:nvPr>
            <p:ph type="tbl" sz="quarter" idx="13"/>
          </p:nvPr>
        </p:nvPicPr>
        <p:blipFill>
          <a:blip r:embed="rId3"/>
          <a:stretch>
            <a:fillRect/>
          </a:stretch>
        </p:blipFill>
        <p:spPr>
          <a:xfrm>
            <a:off x="6096000" y="1241262"/>
            <a:ext cx="4498673" cy="48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735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Segoe UI</vt:lpstr>
      <vt:lpstr>Times New Roman</vt:lpstr>
      <vt:lpstr>Wingdings</vt:lpstr>
      <vt:lpstr>Office Theme</vt:lpstr>
      <vt:lpstr>Ședință cu părinții</vt:lpstr>
      <vt:lpstr>„Educația este cheia care deschide poarta de aur a libertății„                             George Washington Carver</vt:lpstr>
      <vt:lpstr>Joc: „ Copilul meu....„</vt:lpstr>
      <vt:lpstr>CONCLUZIA</vt:lpstr>
      <vt:lpstr>“Fiecare copil pe care îl educăm este un OM dăruit societăţii”                                                          (N. Iorga)</vt:lpstr>
      <vt:lpstr>   COMPETENȚE</vt:lpstr>
      <vt:lpstr>COMPETENȚE</vt:lpstr>
      <vt:lpstr>An școlar  2020-2021</vt:lpstr>
      <vt:lpstr>SFATURI PENTRU PĂRINȚI</vt:lpstr>
      <vt:lpstr>Vă mulțumesc!</vt:lpstr>
      <vt:lpstr>REZUMAT 1.Primul slide -Mă voi prezenta și pornind de la citatul „Educația este cheia care deschide poarta de aur a libertății„ George Washington Carver le voi prezenta părinților rolul deosebit de important pe care școala îl are în viața unui elev raportându-mă la idealul educațional (dezvoltarea liberă, integrală și armonioasă a individualității umane, formarea personalității autonome și creatoare) 2. Al doilea slide – Joc cu părinții: „Copilul meu....„ (Prin intermediul acestui joc se cunosc și părinții) 3. Al treilea slide - Concluzii în urma jocului 4. Al patrulea slide- Prezentarea rolului relației SOCIETATE- ȘCOALĂ-FAMILIE în educația elevilor 5. Al cincilea slide- Prezentarea competențelor pe care elevii trebuie să le dezvolte până la finalul clasei a IV-a  6. Al șaselea slide- Aspecte legate de anul școlar în curs 7. Al șaptelea  slide – Sfaturi pentru părinți   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Ședință cu părinții</dc:title>
  <dc:creator>Alina Bianca</dc:creator>
  <cp:lastModifiedBy>ISJBh</cp:lastModifiedBy>
  <cp:revision>47</cp:revision>
  <dcterms:created xsi:type="dcterms:W3CDTF">2020-11-06T14:30:02Z</dcterms:created>
  <dcterms:modified xsi:type="dcterms:W3CDTF">2020-12-07T07:15:36Z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