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68" r:id="rId3"/>
    <p:sldId id="264" r:id="rId4"/>
    <p:sldId id="257" r:id="rId5"/>
    <p:sldId id="258" r:id="rId6"/>
    <p:sldId id="259" r:id="rId7"/>
    <p:sldId id="266"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7/10/2024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7/10/2024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7/10/2024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o.wikipedia.org/wiki/Fiere" TargetMode="External"/><Relationship Id="rId2" Type="http://schemas.openxmlformats.org/officeDocument/2006/relationships/hyperlink" Target="https://ro.wikipedia.org/wiki/S%C3%A2nge" TargetMode="External"/><Relationship Id="rId1" Type="http://schemas.openxmlformats.org/officeDocument/2006/relationships/slideLayout" Target="../slideLayouts/slideLayout2.xml"/><Relationship Id="rId6" Type="http://schemas.openxmlformats.org/officeDocument/2006/relationships/hyperlink" Target="https://ro.wikipedia.org/wiki/Apa" TargetMode="External"/><Relationship Id="rId5" Type="http://schemas.openxmlformats.org/officeDocument/2006/relationships/hyperlink" Target="https://ro.wikipedia.org/wiki/Foc" TargetMode="External"/><Relationship Id="rId4" Type="http://schemas.openxmlformats.org/officeDocument/2006/relationships/hyperlink" Target="https://ro.wikipedia.org/wiki/Saliv%C4%8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ro-RO" sz="2000" i="1" dirty="0" smtClean="0">
              <a:latin typeface="Times New Roman" pitchFamily="18" charset="0"/>
              <a:cs typeface="Times New Roman" pitchFamily="18" charset="0"/>
            </a:endParaRPr>
          </a:p>
          <a:p>
            <a:endParaRPr lang="ro-RO" sz="2000" i="1" dirty="0" smtClean="0">
              <a:latin typeface="Times New Roman" pitchFamily="18" charset="0"/>
              <a:cs typeface="Times New Roman" pitchFamily="18" charset="0"/>
            </a:endParaRPr>
          </a:p>
          <a:p>
            <a:endParaRPr lang="ro-RO" sz="2000" i="1" dirty="0" smtClean="0">
              <a:latin typeface="Times New Roman" pitchFamily="18" charset="0"/>
              <a:cs typeface="Times New Roman" pitchFamily="18" charset="0"/>
            </a:endParaRPr>
          </a:p>
          <a:p>
            <a:pPr>
              <a:buNone/>
            </a:pPr>
            <a:r>
              <a:rPr lang="vi-VN" sz="2000" b="1" i="1" dirty="0" smtClean="0">
                <a:latin typeface="Times New Roman" pitchFamily="18" charset="0"/>
                <a:cs typeface="Times New Roman" pitchFamily="18" charset="0"/>
              </a:rPr>
              <a:t>Temperamentul </a:t>
            </a:r>
            <a:r>
              <a:rPr lang="ro-RO" sz="2000" b="1" i="1" dirty="0" smtClean="0">
                <a:latin typeface="Times New Roman" pitchFamily="18" charset="0"/>
                <a:cs typeface="Times New Roman" pitchFamily="18" charset="0"/>
              </a:rPr>
              <a:t> este latura dinamică şi energetică a personalităţii</a:t>
            </a:r>
          </a:p>
          <a:p>
            <a:pPr algn="ctr">
              <a:buNone/>
            </a:pPr>
            <a:r>
              <a:rPr lang="ro-RO" sz="2000" i="1" dirty="0" smtClean="0">
                <a:latin typeface="Times New Roman" pitchFamily="18" charset="0"/>
                <a:cs typeface="Times New Roman" pitchFamily="18" charset="0"/>
              </a:rPr>
              <a:t>-are</a:t>
            </a:r>
            <a:r>
              <a:rPr lang="vi-VN" sz="2000" i="1" dirty="0" smtClean="0">
                <a:latin typeface="Times New Roman" pitchFamily="18" charset="0"/>
                <a:cs typeface="Times New Roman" pitchFamily="18" charset="0"/>
              </a:rPr>
              <a:t> un caracter înnăscut și o trăsătură de personalitate care determină reacțiile unei persoane la ceea ce se întâmplă în jurul ei. </a:t>
            </a:r>
            <a:endParaRPr lang="ro-RO" sz="2000" i="1" dirty="0" smtClean="0">
              <a:latin typeface="Times New Roman" pitchFamily="18" charset="0"/>
              <a:cs typeface="Times New Roman" pitchFamily="18" charset="0"/>
            </a:endParaRPr>
          </a:p>
          <a:p>
            <a:pPr algn="ctr">
              <a:buNone/>
            </a:pPr>
            <a:r>
              <a:rPr lang="ro-RO" sz="2000" i="1" dirty="0" smtClean="0">
                <a:latin typeface="Times New Roman" pitchFamily="18" charset="0"/>
                <a:cs typeface="Times New Roman" pitchFamily="18" charset="0"/>
              </a:rPr>
              <a:t>    - a</a:t>
            </a:r>
            <a:r>
              <a:rPr lang="vi-VN" sz="2000" i="1" dirty="0" smtClean="0">
                <a:latin typeface="Times New Roman" pitchFamily="18" charset="0"/>
                <a:cs typeface="Times New Roman" pitchFamily="18" charset="0"/>
              </a:rPr>
              <a:t>ceste trăsături dau naștere unor tendințe comportamentale distincte care deosebesc o persoană de altele</a:t>
            </a:r>
            <a:r>
              <a:rPr lang="ro-RO" sz="2000" i="1" dirty="0" smtClean="0">
                <a:latin typeface="Times New Roman" pitchFamily="18" charset="0"/>
                <a:cs typeface="Times New Roman" pitchFamily="18" charset="0"/>
              </a:rPr>
              <a:t>.</a:t>
            </a:r>
          </a:p>
          <a:p>
            <a:endParaRPr lang="ro-RO" sz="2000" i="1" dirty="0" smtClean="0">
              <a:latin typeface="Times New Roman" pitchFamily="18" charset="0"/>
              <a:cs typeface="Times New Roman" pitchFamily="18" charset="0"/>
            </a:endParaRPr>
          </a:p>
          <a:p>
            <a:pPr>
              <a:buNone/>
            </a:pPr>
            <a:endParaRPr lang="en-US" sz="2000" i="1" dirty="0">
              <a:latin typeface="Times New Roman" pitchFamily="18" charset="0"/>
              <a:cs typeface="Times New Roman" pitchFamily="18" charset="0"/>
            </a:endParaRPr>
          </a:p>
        </p:txBody>
      </p:sp>
      <p:sp>
        <p:nvSpPr>
          <p:cNvPr id="3" name="Title 2"/>
          <p:cNvSpPr>
            <a:spLocks noGrp="1"/>
          </p:cNvSpPr>
          <p:nvPr>
            <p:ph type="title"/>
          </p:nvPr>
        </p:nvSpPr>
        <p:spPr>
          <a:xfrm>
            <a:off x="457200" y="228600"/>
            <a:ext cx="8305800" cy="1341438"/>
          </a:xfrm>
        </p:spPr>
        <p:txBody>
          <a:bodyPr>
            <a:normAutofit/>
          </a:bodyPr>
          <a:lstStyle/>
          <a:p>
            <a:r>
              <a:rPr lang="ro-RO" sz="2000" dirty="0" smtClean="0">
                <a:latin typeface="Times New Roman" pitchFamily="18" charset="0"/>
                <a:cs typeface="Times New Roman" pitchFamily="18" charset="0"/>
              </a:rPr>
              <a:t>Analiza comparativă a temperamentelor şi alegerea corectă a profesiei  în funcţie de trăsăturile  prin care se manifestă social</a:t>
            </a:r>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05800" cy="4602163"/>
          </a:xfrm>
        </p:spPr>
        <p:txBody>
          <a:bodyPr>
            <a:normAutofit fontScale="92500" lnSpcReduction="10000"/>
          </a:bodyPr>
          <a:lstStyle/>
          <a:p>
            <a:r>
              <a:rPr lang="ro-RO" sz="2100" b="1" dirty="0" smtClean="0">
                <a:solidFill>
                  <a:srgbClr val="0070C0"/>
                </a:solidFill>
                <a:latin typeface="Times New Roman" pitchFamily="18" charset="0"/>
                <a:cs typeface="Times New Roman" pitchFamily="18" charset="0"/>
              </a:rPr>
              <a:t>P</a:t>
            </a:r>
            <a:r>
              <a:rPr lang="vi-VN" sz="2100" b="1" dirty="0" smtClean="0">
                <a:solidFill>
                  <a:srgbClr val="0070C0"/>
                </a:solidFill>
                <a:latin typeface="Times New Roman" pitchFamily="18" charset="0"/>
                <a:cs typeface="Times New Roman" pitchFamily="18" charset="0"/>
              </a:rPr>
              <a:t>atru grupe mari umorale</a:t>
            </a:r>
            <a:r>
              <a:rPr lang="vi-VN" sz="2100" dirty="0" smtClean="0">
                <a:latin typeface="Times New Roman" pitchFamily="18" charset="0"/>
                <a:cs typeface="Times New Roman" pitchFamily="18" charset="0"/>
              </a:rPr>
              <a:t>:</a:t>
            </a:r>
          </a:p>
          <a:p>
            <a:r>
              <a:rPr lang="vi-VN" sz="2100" i="1" dirty="0" smtClean="0">
                <a:latin typeface="Times New Roman" pitchFamily="18" charset="0"/>
                <a:cs typeface="Times New Roman" pitchFamily="18" charset="0"/>
              </a:rPr>
              <a:t>sanguis</a:t>
            </a:r>
            <a:r>
              <a:rPr lang="vi-VN"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hlinkClick r:id="rId2" tooltip="Sânge"/>
              </a:rPr>
              <a:t>sânge</a:t>
            </a:r>
            <a:r>
              <a:rPr lang="vi-VN" sz="2100" dirty="0" smtClean="0">
                <a:latin typeface="Times New Roman" pitchFamily="18" charset="0"/>
                <a:cs typeface="Times New Roman" pitchFamily="18" charset="0"/>
              </a:rPr>
              <a:t>)</a:t>
            </a:r>
          </a:p>
          <a:p>
            <a:r>
              <a:rPr lang="vi-VN" sz="2100" i="1" dirty="0" smtClean="0">
                <a:latin typeface="Times New Roman" pitchFamily="18" charset="0"/>
                <a:cs typeface="Times New Roman" pitchFamily="18" charset="0"/>
              </a:rPr>
              <a:t>chole</a:t>
            </a:r>
            <a:r>
              <a:rPr lang="vi-VN" sz="2100" dirty="0" smtClean="0">
                <a:latin typeface="Times New Roman" pitchFamily="18" charset="0"/>
                <a:cs typeface="Times New Roman" pitchFamily="18" charset="0"/>
              </a:rPr>
              <a:t> (</a:t>
            </a:r>
            <a:r>
              <a:rPr lang="vi-VN" sz="2100" u="sng" dirty="0" smtClean="0">
                <a:latin typeface="Times New Roman" pitchFamily="18" charset="0"/>
                <a:cs typeface="Times New Roman" pitchFamily="18" charset="0"/>
                <a:hlinkClick r:id="rId3"/>
              </a:rPr>
              <a:t>fiere</a:t>
            </a:r>
            <a:r>
              <a:rPr lang="vi-VN" sz="2100" dirty="0" smtClean="0">
                <a:latin typeface="Times New Roman" pitchFamily="18" charset="0"/>
                <a:cs typeface="Times New Roman" pitchFamily="18" charset="0"/>
              </a:rPr>
              <a:t> galbenă sau bilă)</a:t>
            </a:r>
          </a:p>
          <a:p>
            <a:r>
              <a:rPr lang="vi-VN" sz="2100" i="1" dirty="0" smtClean="0">
                <a:latin typeface="Times New Roman" pitchFamily="18" charset="0"/>
                <a:cs typeface="Times New Roman" pitchFamily="18" charset="0"/>
              </a:rPr>
              <a:t>melan</a:t>
            </a:r>
            <a:r>
              <a:rPr lang="vi-VN" sz="2100" dirty="0" smtClean="0">
                <a:latin typeface="Times New Roman" pitchFamily="18" charset="0"/>
                <a:cs typeface="Times New Roman" pitchFamily="18" charset="0"/>
              </a:rPr>
              <a:t> (</a:t>
            </a:r>
            <a:r>
              <a:rPr lang="vi-VN" sz="2100" i="1" dirty="0" smtClean="0">
                <a:latin typeface="Times New Roman" pitchFamily="18" charset="0"/>
                <a:cs typeface="Times New Roman" pitchFamily="18" charset="0"/>
              </a:rPr>
              <a:t>chole</a:t>
            </a:r>
            <a:r>
              <a:rPr lang="vi-VN" sz="2100" dirty="0" smtClean="0">
                <a:latin typeface="Times New Roman" pitchFamily="18" charset="0"/>
                <a:cs typeface="Times New Roman" pitchFamily="18" charset="0"/>
              </a:rPr>
              <a:t> sau fiere neagră)</a:t>
            </a:r>
          </a:p>
          <a:p>
            <a:r>
              <a:rPr lang="vi-VN" sz="2100" i="1" dirty="0" smtClean="0">
                <a:latin typeface="Times New Roman" pitchFamily="18" charset="0"/>
                <a:cs typeface="Times New Roman" pitchFamily="18" charset="0"/>
              </a:rPr>
              <a:t>flegma</a:t>
            </a:r>
            <a:r>
              <a:rPr lang="vi-VN" sz="2100" dirty="0" smtClean="0">
                <a:latin typeface="Times New Roman" pitchFamily="18" charset="0"/>
                <a:cs typeface="Times New Roman" pitchFamily="18" charset="0"/>
              </a:rPr>
              <a:t> (</a:t>
            </a:r>
            <a:r>
              <a:rPr lang="vi-VN" sz="2100" dirty="0" smtClean="0">
                <a:solidFill>
                  <a:srgbClr val="92D050"/>
                </a:solidFill>
                <a:latin typeface="Times New Roman" pitchFamily="18" charset="0"/>
                <a:cs typeface="Times New Roman" pitchFamily="18" charset="0"/>
                <a:hlinkClick r:id="rId4" tooltip="Salivă"/>
              </a:rPr>
              <a:t>salivă</a:t>
            </a:r>
            <a:r>
              <a:rPr lang="vi-VN" sz="2100" dirty="0" smtClean="0">
                <a:latin typeface="Times New Roman" pitchFamily="18" charset="0"/>
                <a:cs typeface="Times New Roman" pitchFamily="18" charset="0"/>
              </a:rPr>
              <a:t>)</a:t>
            </a:r>
          </a:p>
          <a:p>
            <a:r>
              <a:rPr lang="vi-VN" sz="2100" dirty="0" smtClean="0">
                <a:solidFill>
                  <a:srgbClr val="0070C0"/>
                </a:solidFill>
                <a:latin typeface="Times New Roman" pitchFamily="18" charset="0"/>
                <a:cs typeface="Times New Roman" pitchFamily="18" charset="0"/>
              </a:rPr>
              <a:t>De aici provin cele patru temperamente</a:t>
            </a:r>
            <a:r>
              <a:rPr lang="vi-VN" sz="2100" dirty="0" smtClean="0">
                <a:latin typeface="Times New Roman" pitchFamily="18" charset="0"/>
                <a:cs typeface="Times New Roman" pitchFamily="18" charset="0"/>
              </a:rPr>
              <a:t>:</a:t>
            </a:r>
          </a:p>
          <a:p>
            <a:r>
              <a:rPr lang="vi-VN" sz="2100" dirty="0" smtClean="0">
                <a:solidFill>
                  <a:srgbClr val="FF0000"/>
                </a:solidFill>
                <a:latin typeface="Times New Roman" pitchFamily="18" charset="0"/>
                <a:cs typeface="Times New Roman" pitchFamily="18" charset="0"/>
              </a:rPr>
              <a:t>sangvin</a:t>
            </a:r>
            <a:r>
              <a:rPr lang="vi-VN" sz="2100" dirty="0" smtClean="0">
                <a:latin typeface="Times New Roman" pitchFamily="18" charset="0"/>
                <a:cs typeface="Times New Roman" pitchFamily="18" charset="0"/>
              </a:rPr>
              <a:t>, (temperament comparat cu aerul, primăvara, sangele, dopamina, tinerețea, magicianul)</a:t>
            </a:r>
          </a:p>
          <a:p>
            <a:r>
              <a:rPr lang="vi-VN" sz="2100" dirty="0" smtClean="0">
                <a:solidFill>
                  <a:srgbClr val="7030A0"/>
                </a:solidFill>
                <a:latin typeface="Times New Roman" pitchFamily="18" charset="0"/>
                <a:cs typeface="Times New Roman" pitchFamily="18" charset="0"/>
              </a:rPr>
              <a:t>coleric</a:t>
            </a:r>
            <a:r>
              <a:rPr lang="vi-VN" sz="2100" dirty="0" smtClean="0">
                <a:latin typeface="Times New Roman" pitchFamily="18" charset="0"/>
                <a:cs typeface="Times New Roman" pitchFamily="18" charset="0"/>
              </a:rPr>
              <a:t>, (temperament comparat cu </a:t>
            </a:r>
            <a:r>
              <a:rPr lang="vi-VN" sz="2100" dirty="0" smtClean="0">
                <a:latin typeface="Times New Roman" pitchFamily="18" charset="0"/>
                <a:cs typeface="Times New Roman" pitchFamily="18" charset="0"/>
                <a:hlinkClick r:id="rId5" tooltip="Foc"/>
              </a:rPr>
              <a:t>focul</a:t>
            </a:r>
            <a:r>
              <a:rPr lang="vi-VN" sz="2100" dirty="0" smtClean="0">
                <a:latin typeface="Times New Roman" pitchFamily="18" charset="0"/>
                <a:cs typeface="Times New Roman" pitchFamily="18" charset="0"/>
              </a:rPr>
              <a:t>, vara, bila galbena, testosteronul, seceta, razboinicul)</a:t>
            </a:r>
          </a:p>
          <a:p>
            <a:r>
              <a:rPr lang="vi-VN" sz="2100" dirty="0" smtClean="0">
                <a:solidFill>
                  <a:srgbClr val="00B0F0"/>
                </a:solidFill>
                <a:latin typeface="Times New Roman" pitchFamily="18" charset="0"/>
                <a:cs typeface="Times New Roman" pitchFamily="18" charset="0"/>
              </a:rPr>
              <a:t>melancolic</a:t>
            </a:r>
            <a:r>
              <a:rPr lang="vi-VN" sz="2100" dirty="0" smtClean="0">
                <a:latin typeface="Times New Roman" pitchFamily="18" charset="0"/>
                <a:cs typeface="Times New Roman" pitchFamily="18" charset="0"/>
              </a:rPr>
              <a:t>, (temperament comparat cu pamantul, toamna, bila neagra, serotonina, seara, poetul)</a:t>
            </a:r>
          </a:p>
          <a:p>
            <a:r>
              <a:rPr lang="vi-VN" sz="2100" dirty="0" smtClean="0">
                <a:solidFill>
                  <a:srgbClr val="FFFF00"/>
                </a:solidFill>
                <a:latin typeface="Times New Roman" pitchFamily="18" charset="0"/>
                <a:cs typeface="Times New Roman" pitchFamily="18" charset="0"/>
              </a:rPr>
              <a:t>flegmatic,</a:t>
            </a:r>
            <a:r>
              <a:rPr lang="vi-VN" sz="2100" dirty="0" smtClean="0">
                <a:latin typeface="Times New Roman" pitchFamily="18" charset="0"/>
                <a:cs typeface="Times New Roman" pitchFamily="18" charset="0"/>
              </a:rPr>
              <a:t> (temperament comparat cu </a:t>
            </a:r>
            <a:r>
              <a:rPr lang="vi-VN" sz="2100" dirty="0" smtClean="0">
                <a:latin typeface="Times New Roman" pitchFamily="18" charset="0"/>
                <a:cs typeface="Times New Roman" pitchFamily="18" charset="0"/>
                <a:hlinkClick r:id="rId6" tooltip="Apa"/>
              </a:rPr>
              <a:t>apa</a:t>
            </a:r>
            <a:r>
              <a:rPr lang="vi-VN" sz="2100" dirty="0" smtClean="0">
                <a:latin typeface="Times New Roman" pitchFamily="18" charset="0"/>
                <a:cs typeface="Times New Roman" pitchFamily="18" charset="0"/>
              </a:rPr>
              <a:t>, iarna, flegma, estrogenul, noaptea, regele</a:t>
            </a:r>
            <a:r>
              <a:rPr lang="vi-VN" dirty="0" smtClean="0"/>
              <a:t>)</a:t>
            </a:r>
          </a:p>
          <a:p>
            <a:endParaRPr lang="en-US" dirty="0"/>
          </a:p>
        </p:txBody>
      </p:sp>
      <p:sp>
        <p:nvSpPr>
          <p:cNvPr id="2" name="Title 1"/>
          <p:cNvSpPr>
            <a:spLocks noGrp="1"/>
          </p:cNvSpPr>
          <p:nvPr>
            <p:ph type="title"/>
          </p:nvPr>
        </p:nvSpPr>
        <p:spPr>
          <a:xfrm>
            <a:off x="533400" y="274638"/>
            <a:ext cx="8229600" cy="1173162"/>
          </a:xfrm>
        </p:spPr>
        <p:txBody>
          <a:bodyPr>
            <a:normAutofit/>
          </a:bodyPr>
          <a:lstStyle/>
          <a:p>
            <a:r>
              <a:rPr lang="ro-RO" sz="1800" b="1" dirty="0" smtClean="0">
                <a:latin typeface="Times New Roman" pitchFamily="18" charset="0"/>
                <a:cs typeface="Times New Roman" pitchFamily="18" charset="0"/>
              </a:rPr>
              <a:t>Clasificarea tradiţională a temperamentelor:</a:t>
            </a:r>
            <a:r>
              <a:rPr lang="ro-RO" sz="1800" b="1" dirty="0" smtClean="0">
                <a:solidFill>
                  <a:schemeClr val="tx2">
                    <a:lumMod val="60000"/>
                    <a:lumOff val="40000"/>
                  </a:schemeClr>
                </a:solidFill>
                <a:latin typeface="Times New Roman" pitchFamily="18" charset="0"/>
                <a:cs typeface="Times New Roman" pitchFamily="18" charset="0"/>
              </a:rPr>
              <a:t/>
            </a:r>
            <a:br>
              <a:rPr lang="ro-RO" sz="1800" b="1" dirty="0" smtClean="0">
                <a:solidFill>
                  <a:schemeClr val="tx2">
                    <a:lumMod val="60000"/>
                    <a:lumOff val="40000"/>
                  </a:schemeClr>
                </a:solidFill>
                <a:latin typeface="Times New Roman" pitchFamily="18" charset="0"/>
                <a:cs typeface="Times New Roman" pitchFamily="18" charset="0"/>
              </a:rPr>
            </a:br>
            <a:r>
              <a:rPr lang="ro-RO" sz="1800" b="1" i="1" dirty="0" smtClean="0">
                <a:solidFill>
                  <a:srgbClr val="002060"/>
                </a:solidFill>
                <a:latin typeface="Times New Roman" pitchFamily="18" charset="0"/>
                <a:cs typeface="Times New Roman" pitchFamily="18" charset="0"/>
              </a:rPr>
              <a:t>După HYPOCRATE</a:t>
            </a:r>
            <a:endParaRPr lang="en-US" sz="1800" b="1" i="1"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80999"/>
          </a:xfrm>
        </p:spPr>
        <p:txBody>
          <a:bodyPr>
            <a:noAutofit/>
          </a:bodyPr>
          <a:lstStyle/>
          <a:p>
            <a:pPr algn="ctr"/>
            <a:r>
              <a:rPr lang="ro-RO" sz="2000" dirty="0" smtClean="0">
                <a:latin typeface="Times New Roman" pitchFamily="18" charset="0"/>
                <a:cs typeface="Times New Roman" pitchFamily="18" charset="0"/>
              </a:rPr>
              <a:t>Comparaţie între temperamentele  extravertite</a:t>
            </a:r>
            <a:endParaRPr lang="en-US" sz="2000"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609600"/>
            <a:ext cx="7315200" cy="4343400"/>
          </a:xfrm>
        </p:spPr>
        <p:txBody>
          <a:bodyPr/>
          <a:lstStyle/>
          <a:p>
            <a:endParaRPr lang="en-US" dirty="0"/>
          </a:p>
        </p:txBody>
      </p:sp>
      <p:graphicFrame>
        <p:nvGraphicFramePr>
          <p:cNvPr id="4" name="Table 3"/>
          <p:cNvGraphicFramePr>
            <a:graphicFrameLocks noGrp="1"/>
          </p:cNvGraphicFramePr>
          <p:nvPr/>
        </p:nvGraphicFramePr>
        <p:xfrm>
          <a:off x="609600" y="685800"/>
          <a:ext cx="8077200" cy="4114800"/>
        </p:xfrm>
        <a:graphic>
          <a:graphicData uri="http://schemas.openxmlformats.org/drawingml/2006/table">
            <a:tbl>
              <a:tblPr firstRow="1" bandRow="1">
                <a:tableStyleId>{5C22544A-7EE6-4342-B048-85BDC9FD1C3A}</a:tableStyleId>
              </a:tblPr>
              <a:tblGrid>
                <a:gridCol w="3962400"/>
                <a:gridCol w="4114800"/>
              </a:tblGrid>
              <a:tr h="384610">
                <a:tc>
                  <a:txBody>
                    <a:bodyPr/>
                    <a:lstStyle/>
                    <a:p>
                      <a:r>
                        <a:rPr lang="ro-RO" dirty="0" smtClean="0"/>
                        <a:t>Colericul</a:t>
                      </a:r>
                      <a:endParaRPr lang="en-US" dirty="0"/>
                    </a:p>
                  </a:txBody>
                  <a:tcPr/>
                </a:tc>
                <a:tc>
                  <a:txBody>
                    <a:bodyPr/>
                    <a:lstStyle/>
                    <a:p>
                      <a:r>
                        <a:rPr lang="ro-RO" dirty="0" smtClean="0"/>
                        <a:t>Sangvinicul</a:t>
                      </a:r>
                      <a:endParaRPr lang="en-US" dirty="0"/>
                    </a:p>
                  </a:txBody>
                  <a:tcPr/>
                </a:tc>
              </a:tr>
              <a:tr h="2939896">
                <a:tc>
                  <a:txBody>
                    <a:bodyPr/>
                    <a:lstStyle/>
                    <a:p>
                      <a:r>
                        <a:rPr kumimoji="0" lang="ro-RO" sz="1200" b="0" i="0" kern="1200" dirty="0" smtClean="0">
                          <a:solidFill>
                            <a:schemeClr val="dk1"/>
                          </a:solidFill>
                          <a:latin typeface="Times New Roman" pitchFamily="18" charset="0"/>
                          <a:ea typeface="+mn-ea"/>
                          <a:cs typeface="Times New Roman" pitchFamily="18" charset="0"/>
                        </a:rPr>
                        <a:t>-</a:t>
                      </a:r>
                      <a:r>
                        <a:rPr kumimoji="0" lang="en-US" sz="1200" b="0" i="0" kern="1200" dirty="0" smtClean="0">
                          <a:solidFill>
                            <a:schemeClr val="dk1"/>
                          </a:solidFill>
                          <a:latin typeface="Times New Roman" pitchFamily="18" charset="0"/>
                          <a:ea typeface="+mn-ea"/>
                          <a:cs typeface="Times New Roman" pitchFamily="18" charset="0"/>
                        </a:rPr>
                        <a:t>predominant extravert, </a:t>
                      </a:r>
                      <a:r>
                        <a:rPr kumimoji="0" lang="en-US" sz="1200" b="0" i="0" kern="1200" dirty="0" err="1" smtClean="0">
                          <a:solidFill>
                            <a:schemeClr val="dk1"/>
                          </a:solidFill>
                          <a:latin typeface="Times New Roman" pitchFamily="18" charset="0"/>
                          <a:ea typeface="+mn-ea"/>
                          <a:cs typeface="Times New Roman" pitchFamily="18" charset="0"/>
                        </a:rPr>
                        <a:t>instabil</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excitabil</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reactiv</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impulsiv</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foarte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activ</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consum</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o mare </a:t>
                      </a:r>
                      <a:r>
                        <a:rPr kumimoji="0" lang="en-US" sz="1200" b="0" i="0" kern="1200" dirty="0" err="1" smtClean="0">
                          <a:solidFill>
                            <a:schemeClr val="dk1"/>
                          </a:solidFill>
                          <a:latin typeface="Times New Roman" pitchFamily="18" charset="0"/>
                          <a:ea typeface="+mn-ea"/>
                          <a:cs typeface="Times New Roman" pitchFamily="18" charset="0"/>
                        </a:rPr>
                        <a:t>cantitate</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energie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nervoas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ceea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a:t>
                      </a:r>
                      <a:r>
                        <a:rPr kumimoji="0" lang="en-US" sz="1200" b="0" i="0" kern="1200" dirty="0" smtClean="0">
                          <a:solidFill>
                            <a:schemeClr val="dk1"/>
                          </a:solidFill>
                          <a:latin typeface="Times New Roman" pitchFamily="18" charset="0"/>
                          <a:ea typeface="+mn-ea"/>
                          <a:cs typeface="Times New Roman" pitchFamily="18" charset="0"/>
                        </a:rPr>
                        <a:t> duce la </a:t>
                      </a:r>
                      <a:r>
                        <a:rPr kumimoji="0" lang="en-US" sz="1200" b="0" i="0" kern="1200" dirty="0" err="1" smtClean="0">
                          <a:solidFill>
                            <a:schemeClr val="dk1"/>
                          </a:solidFill>
                          <a:latin typeface="Times New Roman" pitchFamily="18" charset="0"/>
                          <a:ea typeface="+mn-ea"/>
                          <a:cs typeface="Times New Roman" pitchFamily="18" charset="0"/>
                        </a:rPr>
                        <a:t>epuizare</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deri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nervoase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sau</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chiar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depresii</a:t>
                      </a:r>
                      <a:r>
                        <a:rPr kumimoji="0" lang="en-US" sz="1200" b="0" i="0" kern="1200" dirty="0" smtClean="0">
                          <a:solidFill>
                            <a:schemeClr val="dk1"/>
                          </a:solidFill>
                          <a:latin typeface="Times New Roman" pitchFamily="18" charset="0"/>
                          <a:ea typeface="+mn-ea"/>
                          <a:cs typeface="Times New Roman" pitchFamily="18" charset="0"/>
                        </a:rPr>
                        <a:t>; nu </a:t>
                      </a:r>
                      <a:r>
                        <a:rPr kumimoji="0" lang="en-US" sz="1200" b="0" i="0" kern="1200" dirty="0" err="1" smtClean="0">
                          <a:solidFill>
                            <a:schemeClr val="dk1"/>
                          </a:solidFill>
                          <a:latin typeface="Times New Roman" pitchFamily="18" charset="0"/>
                          <a:ea typeface="+mn-ea"/>
                          <a:cs typeface="Times New Roman" pitchFamily="18" charset="0"/>
                        </a:rPr>
                        <a:t>suport</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activit</a:t>
                      </a:r>
                      <a:r>
                        <a:rPr kumimoji="0" lang="ro-RO" sz="1200" b="0" i="0" kern="1200" dirty="0" smtClean="0">
                          <a:solidFill>
                            <a:schemeClr val="dk1"/>
                          </a:solidFill>
                          <a:latin typeface="Times New Roman" pitchFamily="18" charset="0"/>
                          <a:ea typeface="+mn-ea"/>
                          <a:cs typeface="Times New Roman" pitchFamily="18" charset="0"/>
                        </a:rPr>
                        <a:t>ăţ</a:t>
                      </a:r>
                      <a:r>
                        <a:rPr kumimoji="0" lang="en-US" sz="1200" b="0" i="0" kern="1200" dirty="0" err="1" smtClean="0">
                          <a:solidFill>
                            <a:schemeClr val="dk1"/>
                          </a:solidFill>
                          <a:latin typeface="Times New Roman" pitchFamily="18" charset="0"/>
                          <a:ea typeface="+mn-ea"/>
                          <a:cs typeface="Times New Roman" pitchFamily="18" charset="0"/>
                        </a:rPr>
                        <a:t>ile</a:t>
                      </a:r>
                      <a:r>
                        <a:rPr kumimoji="0" lang="en-US" sz="1200" b="0" i="0" kern="1200" dirty="0" smtClean="0">
                          <a:solidFill>
                            <a:schemeClr val="dk1"/>
                          </a:solidFill>
                          <a:latin typeface="Times New Roman" pitchFamily="18" charset="0"/>
                          <a:ea typeface="+mn-ea"/>
                          <a:cs typeface="Times New Roman" pitchFamily="18" charset="0"/>
                        </a:rPr>
                        <a:t> monotone, </a:t>
                      </a:r>
                      <a:r>
                        <a:rPr kumimoji="0" lang="en-US" sz="1200" b="0" i="0" kern="1200" dirty="0" err="1" smtClean="0">
                          <a:solidFill>
                            <a:schemeClr val="dk1"/>
                          </a:solidFill>
                          <a:latin typeface="Times New Roman" pitchFamily="18" charset="0"/>
                          <a:ea typeface="+mn-ea"/>
                          <a:cs typeface="Times New Roman" pitchFamily="18" charset="0"/>
                        </a:rPr>
                        <a:t>statice</a:t>
                      </a:r>
                      <a:r>
                        <a:rPr kumimoji="0" lang="en-US" sz="1200" b="0" i="0" kern="1200" dirty="0" smtClean="0">
                          <a:solidFill>
                            <a:schemeClr val="dk1"/>
                          </a:solidFill>
                          <a:latin typeface="Times New Roman" pitchFamily="18" charset="0"/>
                          <a:ea typeface="+mn-ea"/>
                          <a:cs typeface="Times New Roman" pitchFamily="18" charset="0"/>
                        </a:rPr>
                        <a:t>, are </a:t>
                      </a:r>
                      <a:r>
                        <a:rPr kumimoji="0" lang="en-US" sz="1200" b="0" i="0" kern="1200" dirty="0" err="1" smtClean="0">
                          <a:solidFill>
                            <a:schemeClr val="dk1"/>
                          </a:solidFill>
                          <a:latin typeface="Times New Roman" pitchFamily="18" charset="0"/>
                          <a:ea typeface="+mn-ea"/>
                          <a:cs typeface="Times New Roman" pitchFamily="18" charset="0"/>
                        </a:rPr>
                        <a:t>mereu</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ini</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iative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este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orientat</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spre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schimbare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dornic</a:t>
                      </a:r>
                      <a:r>
                        <a:rPr kumimoji="0" lang="en-US" sz="1200" b="0" i="0" kern="1200" dirty="0" smtClean="0">
                          <a:solidFill>
                            <a:schemeClr val="dk1"/>
                          </a:solidFill>
                          <a:latin typeface="Times New Roman" pitchFamily="18" charset="0"/>
                          <a:ea typeface="+mn-ea"/>
                          <a:cs typeface="Times New Roman" pitchFamily="18" charset="0"/>
                        </a:rPr>
                        <a:t>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se </a:t>
                      </a:r>
                      <a:r>
                        <a:rPr kumimoji="0" lang="en-US" sz="1200" b="0" i="0" kern="1200" dirty="0" err="1" smtClean="0">
                          <a:solidFill>
                            <a:schemeClr val="dk1"/>
                          </a:solidFill>
                          <a:latin typeface="Times New Roman" pitchFamily="18" charset="0"/>
                          <a:ea typeface="+mn-ea"/>
                          <a:cs typeface="Times New Roman" pitchFamily="18" charset="0"/>
                        </a:rPr>
                        <a:t>impun</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a:t>
                      </a:r>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a:t>
                      </a:r>
                      <a:r>
                        <a:rPr lang="en-US" sz="1200" dirty="0" err="1" smtClean="0">
                          <a:latin typeface="Times New Roman" pitchFamily="18" charset="0"/>
                          <a:cs typeface="Times New Roman" pitchFamily="18" charset="0"/>
                        </a:rPr>
                        <a:t>tentat</a:t>
                      </a:r>
                      <a:r>
                        <a:rPr lang="vi-VN" sz="1200" dirty="0" smtClean="0">
                          <a:latin typeface="Times New Roman" pitchFamily="18" charset="0"/>
                          <a:cs typeface="Times New Roman" pitchFamily="18" charset="0"/>
                        </a:rPr>
                        <a:t> atunci când nu reuşeşte ceva să schimbe mai curând obiectele sau situaţiile din jurul său, decât pe el însuşi. </a:t>
                      </a:r>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-a</a:t>
                      </a:r>
                      <a:r>
                        <a:rPr lang="ro-RO" sz="1200" dirty="0" smtClean="0">
                          <a:latin typeface="Times New Roman" pitchFamily="18" charset="0"/>
                          <a:cs typeface="Times New Roman" pitchFamily="18" charset="0"/>
                        </a:rPr>
                        <a:t>re</a:t>
                      </a:r>
                      <a:r>
                        <a:rPr lang="ro-RO" sz="1200" baseline="0" dirty="0" smtClean="0">
                          <a:latin typeface="Times New Roman" pitchFamily="18" charset="0"/>
                          <a:cs typeface="Times New Roman" pitchFamily="18" charset="0"/>
                        </a:rPr>
                        <a:t> </a:t>
                      </a:r>
                      <a:r>
                        <a:rPr lang="vi-VN" sz="1200" dirty="0" smtClean="0">
                          <a:latin typeface="Times New Roman" pitchFamily="18" charset="0"/>
                          <a:cs typeface="Times New Roman" pitchFamily="18" charset="0"/>
                        </a:rPr>
                        <a:t>iniţiativ</a:t>
                      </a:r>
                      <a:r>
                        <a:rPr lang="ro-RO" sz="1200" dirty="0" smtClean="0">
                          <a:latin typeface="Times New Roman" pitchFamily="18" charset="0"/>
                          <a:cs typeface="Times New Roman" pitchFamily="18" charset="0"/>
                        </a:rPr>
                        <a:t>ă</a:t>
                      </a:r>
                      <a:r>
                        <a:rPr lang="vi-VN" sz="1200" dirty="0" smtClean="0">
                          <a:latin typeface="Times New Roman" pitchFamily="18" charset="0"/>
                          <a:cs typeface="Times New Roman" pitchFamily="18" charset="0"/>
                        </a:rPr>
                        <a:t> şi conduce</a:t>
                      </a:r>
                      <a:r>
                        <a:rPr lang="ro-RO" sz="1200" baseline="0" dirty="0" smtClean="0">
                          <a:latin typeface="Times New Roman" pitchFamily="18" charset="0"/>
                          <a:cs typeface="Times New Roman" pitchFamily="18" charset="0"/>
                        </a:rPr>
                        <a:t> </a:t>
                      </a:r>
                      <a:r>
                        <a:rPr lang="vi-VN" sz="1200" dirty="0" smtClean="0">
                          <a:latin typeface="Times New Roman" pitchFamily="18" charset="0"/>
                          <a:cs typeface="Times New Roman" pitchFamily="18" charset="0"/>
                        </a:rPr>
                        <a:t>grupul în care </a:t>
                      </a:r>
                      <a:r>
                        <a:rPr lang="ro-RO" sz="1200" dirty="0" smtClean="0">
                          <a:latin typeface="Times New Roman" pitchFamily="18" charset="0"/>
                          <a:cs typeface="Times New Roman" pitchFamily="18" charset="0"/>
                        </a:rPr>
                        <a:t>se</a:t>
                      </a:r>
                      <a:r>
                        <a:rPr lang="ro-RO" sz="1200" baseline="0" dirty="0" smtClean="0">
                          <a:latin typeface="Times New Roman" pitchFamily="18" charset="0"/>
                          <a:cs typeface="Times New Roman" pitchFamily="18" charset="0"/>
                        </a:rPr>
                        <a:t> </a:t>
                      </a:r>
                      <a:r>
                        <a:rPr lang="vi-VN" sz="1200" dirty="0" smtClean="0">
                          <a:latin typeface="Times New Roman" pitchFamily="18" charset="0"/>
                          <a:cs typeface="Times New Roman" pitchFamily="18" charset="0"/>
                        </a:rPr>
                        <a:t> afl</a:t>
                      </a:r>
                      <a:r>
                        <a:rPr lang="ro-RO" sz="1200" dirty="0" smtClean="0">
                          <a:latin typeface="Times New Roman" pitchFamily="18" charset="0"/>
                          <a:cs typeface="Times New Roman" pitchFamily="18" charset="0"/>
                        </a:rPr>
                        <a:t>ă</a:t>
                      </a:r>
                    </a:p>
                    <a:p>
                      <a:r>
                        <a:rPr lang="vi-VN"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a:t>
                      </a:r>
                      <a:r>
                        <a:rPr lang="en-US" sz="1200" dirty="0" err="1" smtClean="0">
                          <a:latin typeface="Times New Roman" pitchFamily="18" charset="0"/>
                          <a:cs typeface="Times New Roman" pitchFamily="18" charset="0"/>
                        </a:rPr>
                        <a:t>impulsiv</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puţin</a:t>
                      </a:r>
                      <a:r>
                        <a:rPr lang="ro-RO" sz="1200" baseline="0" dirty="0" smtClean="0">
                          <a:latin typeface="Times New Roman" pitchFamily="18" charset="0"/>
                          <a:cs typeface="Times New Roman" pitchFamily="18" charset="0"/>
                        </a:rPr>
                        <a:t> controlat</a:t>
                      </a:r>
                    </a:p>
                    <a:p>
                      <a:pPr>
                        <a:buFontTx/>
                        <a:buChar char="-"/>
                      </a:pPr>
                      <a:r>
                        <a:rPr lang="ro-RO" sz="1200" dirty="0" smtClean="0">
                          <a:latin typeface="Times New Roman" pitchFamily="18" charset="0"/>
                          <a:cs typeface="Times New Roman" pitchFamily="18" charset="0"/>
                        </a:rPr>
                        <a:t> are </a:t>
                      </a:r>
                      <a:r>
                        <a:rPr lang="vi-VN" sz="1200" dirty="0" smtClean="0">
                          <a:latin typeface="Times New Roman" pitchFamily="18" charset="0"/>
                          <a:cs typeface="Times New Roman" pitchFamily="18" charset="0"/>
                        </a:rPr>
                        <a:t>căldur</a:t>
                      </a:r>
                      <a:r>
                        <a:rPr lang="ro-RO" sz="1200" dirty="0" smtClean="0">
                          <a:latin typeface="Times New Roman" pitchFamily="18" charset="0"/>
                          <a:cs typeface="Times New Roman" pitchFamily="18" charset="0"/>
                        </a:rPr>
                        <a:t>ă</a:t>
                      </a:r>
                      <a:r>
                        <a:rPr lang="vi-VN" sz="1200" dirty="0" smtClean="0">
                          <a:latin typeface="Times New Roman" pitchFamily="18" charset="0"/>
                          <a:cs typeface="Times New Roman" pitchFamily="18" charset="0"/>
                        </a:rPr>
                        <a:t>, uşurinţ</a:t>
                      </a:r>
                      <a:r>
                        <a:rPr lang="ro-RO" sz="1200" dirty="0" smtClean="0">
                          <a:latin typeface="Times New Roman" pitchFamily="18" charset="0"/>
                          <a:cs typeface="Times New Roman" pitchFamily="18" charset="0"/>
                        </a:rPr>
                        <a:t>ă</a:t>
                      </a:r>
                      <a:r>
                        <a:rPr lang="vi-VN" sz="1200" dirty="0" smtClean="0">
                          <a:latin typeface="Times New Roman" pitchFamily="18" charset="0"/>
                          <a:cs typeface="Times New Roman" pitchFamily="18" charset="0"/>
                        </a:rPr>
                        <a:t> cu care vorbiţi cu oamenii, </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“Strunit” prin educaţie şi integrare în colectiv, temperamentul dumneavoastră se îndulceşte şi devine mai stabil şi mai înţelept</a:t>
                      </a:r>
                      <a:endParaRPr lang="en-US" sz="1200" dirty="0">
                        <a:latin typeface="Times New Roman" pitchFamily="18" charset="0"/>
                        <a:cs typeface="Times New Roman" pitchFamily="18" charset="0"/>
                      </a:endParaRPr>
                    </a:p>
                  </a:txBody>
                  <a:tcPr/>
                </a:tc>
                <a:tc>
                  <a:txBody>
                    <a:bodyPr/>
                    <a:lstStyle/>
                    <a:p>
                      <a:r>
                        <a:rPr kumimoji="0" lang="it-IT" sz="1200" b="1" i="0" kern="1200" dirty="0" smtClean="0">
                          <a:solidFill>
                            <a:schemeClr val="dk1"/>
                          </a:solidFill>
                          <a:latin typeface="+mn-lt"/>
                          <a:ea typeface="+mn-ea"/>
                          <a:cs typeface="+mn-cs"/>
                        </a:rPr>
                        <a:t>–</a:t>
                      </a:r>
                      <a:r>
                        <a:rPr kumimoji="0" lang="it-IT" sz="1200" b="1" i="0" kern="1200" dirty="0" smtClean="0">
                          <a:solidFill>
                            <a:schemeClr val="dk1"/>
                          </a:solidFill>
                          <a:latin typeface="Times New Roman" pitchFamily="18" charset="0"/>
                          <a:ea typeface="+mn-ea"/>
                          <a:cs typeface="Times New Roman" pitchFamily="18" charset="0"/>
                        </a:rPr>
                        <a:t> </a:t>
                      </a:r>
                      <a:r>
                        <a:rPr kumimoji="0" lang="it-IT" sz="1200" b="0" i="0" kern="1200" dirty="0" smtClean="0">
                          <a:solidFill>
                            <a:schemeClr val="dk1"/>
                          </a:solidFill>
                          <a:latin typeface="Times New Roman" pitchFamily="18" charset="0"/>
                          <a:ea typeface="+mn-ea"/>
                          <a:cs typeface="Times New Roman" pitchFamily="18" charset="0"/>
                        </a:rPr>
                        <a:t>predominant extravert, stabil, dinamic, sociabil, prietenos, dependent de grup (are nevoie de recunoa</a:t>
                      </a:r>
                      <a:r>
                        <a:rPr kumimoji="0" lang="ro-RO" sz="1200" b="0" i="0" kern="1200" dirty="0" smtClean="0">
                          <a:solidFill>
                            <a:schemeClr val="dk1"/>
                          </a:solidFill>
                          <a:latin typeface="Times New Roman" pitchFamily="18" charset="0"/>
                          <a:ea typeface="+mn-ea"/>
                          <a:cs typeface="Times New Roman" pitchFamily="18" charset="0"/>
                        </a:rPr>
                        <a:t>şe</a:t>
                      </a:r>
                      <a:r>
                        <a:rPr kumimoji="0" lang="it-IT" sz="1200" b="0" i="0" kern="1200" dirty="0" smtClean="0">
                          <a:solidFill>
                            <a:schemeClr val="dk1"/>
                          </a:solidFill>
                          <a:latin typeface="Times New Roman" pitchFamily="18" charset="0"/>
                          <a:ea typeface="+mn-ea"/>
                          <a:cs typeface="Times New Roman" pitchFamily="18" charset="0"/>
                        </a:rPr>
                        <a:t>tre), </a:t>
                      </a:r>
                      <a:r>
                        <a:rPr kumimoji="0" lang="ro-RO" sz="1200" b="0" i="0" kern="1200" dirty="0" smtClean="0">
                          <a:solidFill>
                            <a:schemeClr val="dk1"/>
                          </a:solidFill>
                          <a:latin typeface="Times New Roman" pitchFamily="18" charset="0"/>
                          <a:ea typeface="+mn-ea"/>
                          <a:cs typeface="Times New Roman" pitchFamily="18" charset="0"/>
                        </a:rPr>
                        <a:t>ş</a:t>
                      </a:r>
                      <a:r>
                        <a:rPr kumimoji="0" lang="it-IT" sz="1200" b="0" i="0" kern="1200" dirty="0" smtClean="0">
                          <a:solidFill>
                            <a:schemeClr val="dk1"/>
                          </a:solidFill>
                          <a:latin typeface="Times New Roman" pitchFamily="18" charset="0"/>
                          <a:ea typeface="+mn-ea"/>
                          <a:cs typeface="Times New Roman" pitchFamily="18" charset="0"/>
                        </a:rPr>
                        <a:t>tie s</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se fac</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pl</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cut, leag</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u</a:t>
                      </a:r>
                      <a:r>
                        <a:rPr kumimoji="0" lang="ro-RO" sz="1200" b="0" i="0" kern="1200" dirty="0" smtClean="0">
                          <a:solidFill>
                            <a:schemeClr val="dk1"/>
                          </a:solidFill>
                          <a:latin typeface="Times New Roman" pitchFamily="18" charset="0"/>
                          <a:ea typeface="+mn-ea"/>
                          <a:cs typeface="Times New Roman" pitchFamily="18" charset="0"/>
                        </a:rPr>
                        <a:t>ş</a:t>
                      </a:r>
                      <a:r>
                        <a:rPr kumimoji="0" lang="it-IT" sz="1200" b="0" i="0" kern="1200" dirty="0" smtClean="0">
                          <a:solidFill>
                            <a:schemeClr val="dk1"/>
                          </a:solidFill>
                          <a:latin typeface="Times New Roman" pitchFamily="18" charset="0"/>
                          <a:ea typeface="+mn-ea"/>
                          <a:cs typeface="Times New Roman" pitchFamily="18" charset="0"/>
                        </a:rPr>
                        <a:t>or prietenii, tinde s</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fie superficial </a:t>
                      </a:r>
                      <a:r>
                        <a:rPr kumimoji="0" lang="ro-RO" sz="1200" b="0" i="0" kern="1200" dirty="0" smtClean="0">
                          <a:solidFill>
                            <a:schemeClr val="dk1"/>
                          </a:solidFill>
                          <a:latin typeface="Times New Roman" pitchFamily="18" charset="0"/>
                          <a:ea typeface="+mn-ea"/>
                          <a:cs typeface="Times New Roman" pitchFamily="18" charset="0"/>
                        </a:rPr>
                        <a:t>ş</a:t>
                      </a:r>
                      <a:r>
                        <a:rPr kumimoji="0" lang="it-IT" sz="1200" b="0" i="0" kern="1200" dirty="0" smtClean="0">
                          <a:solidFill>
                            <a:schemeClr val="dk1"/>
                          </a:solidFill>
                          <a:latin typeface="Times New Roman" pitchFamily="18" charset="0"/>
                          <a:ea typeface="+mn-ea"/>
                          <a:cs typeface="Times New Roman" pitchFamily="18" charset="0"/>
                        </a:rPr>
                        <a:t>i inconstant </a:t>
                      </a:r>
                      <a:r>
                        <a:rPr kumimoji="0" lang="ro-RO" sz="1200" b="0" i="0" kern="1200" dirty="0" smtClean="0">
                          <a:solidFill>
                            <a:schemeClr val="dk1"/>
                          </a:solidFill>
                          <a:latin typeface="Times New Roman" pitchFamily="18" charset="0"/>
                          <a:ea typeface="+mn-ea"/>
                          <a:cs typeface="Times New Roman" pitchFamily="18" charset="0"/>
                        </a:rPr>
                        <a:t>î</a:t>
                      </a:r>
                      <a:r>
                        <a:rPr kumimoji="0" lang="it-IT" sz="1200" b="0" i="0" kern="1200" dirty="0" smtClean="0">
                          <a:solidFill>
                            <a:schemeClr val="dk1"/>
                          </a:solidFill>
                          <a:latin typeface="Times New Roman" pitchFamily="18" charset="0"/>
                          <a:ea typeface="+mn-ea"/>
                          <a:cs typeface="Times New Roman" pitchFamily="18" charset="0"/>
                        </a:rPr>
                        <a:t>n sentimente</a:t>
                      </a:r>
                      <a:r>
                        <a:rPr kumimoji="0" lang="it-IT" sz="1200" b="0" i="0" kern="1200" dirty="0" smtClean="0">
                          <a:solidFill>
                            <a:schemeClr val="dk1"/>
                          </a:solidFill>
                          <a:latin typeface="+mn-lt"/>
                          <a:ea typeface="+mn-ea"/>
                          <a:cs typeface="+mn-cs"/>
                        </a:rPr>
                        <a:t>.</a:t>
                      </a:r>
                      <a:endParaRPr kumimoji="0" lang="ro-RO" sz="1200" b="0" i="0" kern="1200" dirty="0" smtClean="0">
                        <a:solidFill>
                          <a:schemeClr val="dk1"/>
                        </a:solidFill>
                        <a:latin typeface="+mn-lt"/>
                        <a:ea typeface="+mn-ea"/>
                        <a:cs typeface="+mn-cs"/>
                      </a:endParaRPr>
                    </a:p>
                    <a:p>
                      <a:r>
                        <a:rPr lang="ro-RO" sz="1200" dirty="0" smtClean="0">
                          <a:latin typeface="Times New Roman" pitchFamily="18" charset="0"/>
                          <a:cs typeface="Times New Roman" pitchFamily="18" charset="0"/>
                        </a:rPr>
                        <a:t>-n</a:t>
                      </a:r>
                      <a:r>
                        <a:rPr lang="vi-VN" sz="1200" dirty="0" smtClean="0">
                          <a:latin typeface="Times New Roman" pitchFamily="18" charset="0"/>
                          <a:cs typeface="Times New Roman" pitchFamily="18" charset="0"/>
                        </a:rPr>
                        <a:t>onemotiv, capabil de o activitate susţinută, reacţionând prompt la realităţile înconjurătoare şi, în general, echilibrat</a:t>
                      </a:r>
                      <a:endParaRPr lang="ro-RO"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-entuziast, se bucură de viaţă</a:t>
                      </a:r>
                    </a:p>
                    <a:p>
                      <a:r>
                        <a:rPr lang="ro-RO" sz="1200" dirty="0" smtClean="0">
                          <a:latin typeface="Times New Roman" pitchFamily="18" charset="0"/>
                          <a:cs typeface="Times New Roman" pitchFamily="18" charset="0"/>
                        </a:rPr>
                        <a:t>-interacţionează</a:t>
                      </a:r>
                      <a:r>
                        <a:rPr lang="ro-RO" sz="1200" baseline="0" dirty="0" smtClean="0">
                          <a:latin typeface="Times New Roman" pitchFamily="18" charset="0"/>
                          <a:cs typeface="Times New Roman" pitchFamily="18" charset="0"/>
                        </a:rPr>
                        <a:t> uşor</a:t>
                      </a:r>
                    </a:p>
                    <a:p>
                      <a:r>
                        <a:rPr lang="ro-RO" sz="1200" baseline="0" dirty="0" smtClean="0">
                          <a:latin typeface="Times New Roman" pitchFamily="18" charset="0"/>
                          <a:cs typeface="Times New Roman" pitchFamily="18" charset="0"/>
                        </a:rPr>
                        <a:t>-nu pune la inimă, ia totul ca pe un joc</a:t>
                      </a:r>
                      <a:r>
                        <a:rPr lang="vi-VN" sz="1200" dirty="0" smtClean="0">
                          <a:latin typeface="Times New Roman" pitchFamily="18" charset="0"/>
                          <a:cs typeface="Times New Roman" pitchFamily="18" charset="0"/>
                        </a:rPr>
                        <a:t> jocuri.</a:t>
                      </a:r>
                      <a:endParaRPr lang="ro-RO"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-se exteriorizează fără patimă</a:t>
                      </a:r>
                    </a:p>
                    <a:p>
                      <a:pPr>
                        <a:buFontTx/>
                        <a:buChar char="-"/>
                      </a:pPr>
                      <a:r>
                        <a:rPr lang="ro-RO" sz="1200" dirty="0" smtClean="0">
                          <a:latin typeface="Times New Roman" pitchFamily="18" charset="0"/>
                          <a:cs typeface="Times New Roman" pitchFamily="18" charset="0"/>
                        </a:rPr>
                        <a:t>Respectă regulile</a:t>
                      </a:r>
                    </a:p>
                    <a:p>
                      <a:pPr>
                        <a:buFontTx/>
                        <a:buChar char="-"/>
                      </a:pPr>
                      <a:r>
                        <a:rPr lang="ro-RO" sz="1200" dirty="0" smtClean="0">
                          <a:latin typeface="Times New Roman" pitchFamily="18" charset="0"/>
                          <a:cs typeface="Times New Roman" pitchFamily="18" charset="0"/>
                        </a:rPr>
                        <a:t>ştie să manevreze oamenii în interes propriu.</a:t>
                      </a:r>
                    </a:p>
                    <a:p>
                      <a:pPr>
                        <a:buFontTx/>
                        <a:buNone/>
                      </a:pPr>
                      <a:r>
                        <a:rPr lang="vi-VN" sz="1200" dirty="0" smtClean="0">
                          <a:latin typeface="Times New Roman" pitchFamily="18" charset="0"/>
                          <a:cs typeface="Times New Roman" pitchFamily="18" charset="0"/>
                        </a:rPr>
                        <a:t> </a:t>
                      </a:r>
                      <a:endParaRPr lang="en-US" sz="1200" dirty="0">
                        <a:latin typeface="Times New Roman" pitchFamily="18" charset="0"/>
                        <a:cs typeface="Times New Roman" pitchFamily="18" charset="0"/>
                      </a:endParaRPr>
                    </a:p>
                  </a:txBody>
                  <a:tcPr/>
                </a:tc>
              </a:tr>
              <a:tr h="790294">
                <a:tc>
                  <a:txBody>
                    <a:bodyPr/>
                    <a:lstStyle/>
                    <a:p>
                      <a:r>
                        <a:rPr lang="ro-RO" sz="1200" dirty="0" smtClean="0">
                          <a:solidFill>
                            <a:srgbClr val="FF0000"/>
                          </a:solidFill>
                          <a:latin typeface="Times New Roman" pitchFamily="18" charset="0"/>
                          <a:cs typeface="Times New Roman" pitchFamily="18" charset="0"/>
                        </a:rPr>
                        <a:t>Personalităţi colerice:</a:t>
                      </a:r>
                    </a:p>
                    <a:p>
                      <a:r>
                        <a:rPr lang="ro-RO" sz="1200" dirty="0" smtClean="0">
                          <a:latin typeface="Times New Roman" pitchFamily="18" charset="0"/>
                          <a:cs typeface="Times New Roman" pitchFamily="18" charset="0"/>
                        </a:rPr>
                        <a:t>Ion Luca Caragiale, Adrian Păunescu,</a:t>
                      </a:r>
                      <a:r>
                        <a:rPr lang="ro-RO" sz="1200" baseline="0" dirty="0" smtClean="0">
                          <a:latin typeface="Times New Roman" pitchFamily="18" charset="0"/>
                          <a:cs typeface="Times New Roman" pitchFamily="18" charset="0"/>
                        </a:rPr>
                        <a:t> Liviu Rebreanu, Donald Trump</a:t>
                      </a:r>
                      <a:r>
                        <a:rPr lang="ro-RO" sz="1200" dirty="0" smtClean="0">
                          <a:latin typeface="Times New Roman" pitchFamily="18" charset="0"/>
                          <a:cs typeface="Times New Roman" pitchFamily="18" charset="0"/>
                        </a:rPr>
                        <a:t>:</a:t>
                      </a:r>
                      <a:endParaRPr lang="en-US" sz="1200" dirty="0">
                        <a:latin typeface="Times New Roman" pitchFamily="18" charset="0"/>
                        <a:cs typeface="Times New Roman" pitchFamily="18" charset="0"/>
                      </a:endParaRPr>
                    </a:p>
                  </a:txBody>
                  <a:tcPr/>
                </a:tc>
                <a:tc>
                  <a:txBody>
                    <a:bodyPr/>
                    <a:lstStyle/>
                    <a:p>
                      <a:r>
                        <a:rPr lang="ro-RO" sz="1200" dirty="0" smtClean="0">
                          <a:solidFill>
                            <a:srgbClr val="FF0000"/>
                          </a:solidFill>
                          <a:latin typeface="Times New Roman" pitchFamily="18" charset="0"/>
                          <a:cs typeface="Times New Roman" pitchFamily="18" charset="0"/>
                        </a:rPr>
                        <a:t>Personalităţi sangvinice</a:t>
                      </a:r>
                      <a:r>
                        <a:rPr lang="vi-VN" sz="1200" dirty="0" smtClean="0">
                          <a:solidFill>
                            <a:srgbClr val="FF0000"/>
                          </a:solidFill>
                          <a:latin typeface="Times New Roman" pitchFamily="18" charset="0"/>
                          <a:cs typeface="Times New Roman" pitchFamily="18" charset="0"/>
                        </a:rPr>
                        <a:t>: </a:t>
                      </a:r>
                      <a:endParaRPr lang="ro-RO" sz="1200" dirty="0" smtClean="0">
                        <a:solidFill>
                          <a:srgbClr val="FF0000"/>
                        </a:solidFill>
                        <a:latin typeface="Times New Roman" pitchFamily="18" charset="0"/>
                        <a:cs typeface="Times New Roman" pitchFamily="18" charset="0"/>
                      </a:endParaRPr>
                    </a:p>
                    <a:p>
                      <a:r>
                        <a:rPr lang="ro-RO" sz="1200" dirty="0" smtClean="0">
                          <a:latin typeface="Times New Roman" pitchFamily="18" charset="0"/>
                          <a:cs typeface="Times New Roman" pitchFamily="18" charset="0"/>
                        </a:rPr>
                        <a:t>George Coşbuc, Vasile Alecsandri,</a:t>
                      </a:r>
                      <a:r>
                        <a:rPr lang="vi-VN" sz="1200" dirty="0" smtClean="0">
                          <a:latin typeface="Times New Roman" pitchFamily="18" charset="0"/>
                          <a:cs typeface="Times New Roman" pitchFamily="18" charset="0"/>
                        </a:rPr>
                        <a:t> Anatole France, Montaigne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80999"/>
          </a:xfrm>
        </p:spPr>
        <p:txBody>
          <a:bodyPr>
            <a:noAutofit/>
          </a:bodyPr>
          <a:lstStyle/>
          <a:p>
            <a:pPr algn="ctr"/>
            <a:r>
              <a:rPr lang="ro-RO" sz="2000" dirty="0" smtClean="0">
                <a:latin typeface="Times New Roman" pitchFamily="18" charset="0"/>
                <a:cs typeface="Times New Roman" pitchFamily="18" charset="0"/>
              </a:rPr>
              <a:t>Comparaţie între temperamentele introvertite</a:t>
            </a:r>
            <a:endParaRPr lang="en-US" sz="2000"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685800"/>
            <a:ext cx="8382000" cy="4267200"/>
          </a:xfrm>
        </p:spPr>
        <p:txBody>
          <a:bodyPr/>
          <a:lstStyle/>
          <a:p>
            <a:endParaRPr lang="en-US" dirty="0"/>
          </a:p>
        </p:txBody>
      </p:sp>
      <p:graphicFrame>
        <p:nvGraphicFramePr>
          <p:cNvPr id="4" name="Table 3"/>
          <p:cNvGraphicFramePr>
            <a:graphicFrameLocks noGrp="1"/>
          </p:cNvGraphicFramePr>
          <p:nvPr/>
        </p:nvGraphicFramePr>
        <p:xfrm>
          <a:off x="381000" y="762000"/>
          <a:ext cx="8229600" cy="4190999"/>
        </p:xfrm>
        <a:graphic>
          <a:graphicData uri="http://schemas.openxmlformats.org/drawingml/2006/table">
            <a:tbl>
              <a:tblPr firstRow="1" bandRow="1">
                <a:tableStyleId>{5C22544A-7EE6-4342-B048-85BDC9FD1C3A}</a:tableStyleId>
              </a:tblPr>
              <a:tblGrid>
                <a:gridCol w="4191000"/>
                <a:gridCol w="4038600"/>
              </a:tblGrid>
              <a:tr h="458864">
                <a:tc>
                  <a:txBody>
                    <a:bodyPr/>
                    <a:lstStyle/>
                    <a:p>
                      <a:r>
                        <a:rPr lang="ro-RO" sz="1200" dirty="0" smtClean="0">
                          <a:latin typeface="Times New Roman" pitchFamily="18" charset="0"/>
                          <a:cs typeface="Times New Roman" pitchFamily="18" charset="0"/>
                        </a:rPr>
                        <a:t>Flegmatic</a:t>
                      </a:r>
                      <a:endParaRPr lang="en-US" sz="1200" dirty="0">
                        <a:latin typeface="Times New Roman" pitchFamily="18" charset="0"/>
                        <a:cs typeface="Times New Roman" pitchFamily="18" charset="0"/>
                      </a:endParaRPr>
                    </a:p>
                  </a:txBody>
                  <a:tcPr/>
                </a:tc>
                <a:tc>
                  <a:txBody>
                    <a:bodyPr/>
                    <a:lstStyle/>
                    <a:p>
                      <a:r>
                        <a:rPr lang="ro-RO" sz="1200" dirty="0" smtClean="0">
                          <a:latin typeface="Times New Roman" pitchFamily="18" charset="0"/>
                          <a:cs typeface="Times New Roman" pitchFamily="18" charset="0"/>
                        </a:rPr>
                        <a:t>Melancolic</a:t>
                      </a:r>
                      <a:endParaRPr lang="en-US" sz="1200" dirty="0">
                        <a:latin typeface="Times New Roman" pitchFamily="18" charset="0"/>
                        <a:cs typeface="Times New Roman" pitchFamily="18" charset="0"/>
                      </a:endParaRPr>
                    </a:p>
                  </a:txBody>
                  <a:tcPr/>
                </a:tc>
              </a:tr>
              <a:tr h="3054907">
                <a:tc>
                  <a:txBody>
                    <a:bodyPr/>
                    <a:lstStyle/>
                    <a:p>
                      <a:r>
                        <a:rPr kumimoji="0" lang="it-IT" sz="1200" b="1" i="0" kern="1200" dirty="0" smtClean="0">
                          <a:solidFill>
                            <a:schemeClr val="dk1"/>
                          </a:solidFill>
                          <a:latin typeface="Times New Roman" pitchFamily="18" charset="0"/>
                          <a:ea typeface="+mn-ea"/>
                          <a:cs typeface="Times New Roman" pitchFamily="18" charset="0"/>
                        </a:rPr>
                        <a:t>–</a:t>
                      </a:r>
                      <a:r>
                        <a:rPr kumimoji="0" lang="it-IT" sz="1200" b="0" i="0" kern="1200" dirty="0" smtClean="0">
                          <a:solidFill>
                            <a:schemeClr val="dk1"/>
                          </a:solidFill>
                          <a:latin typeface="Times New Roman" pitchFamily="18" charset="0"/>
                          <a:ea typeface="+mn-ea"/>
                          <a:cs typeface="Times New Roman" pitchFamily="18" charset="0"/>
                        </a:rPr>
                        <a:t> predominant introvert, stabil, constant, calm, echilibrat, ponderat, prudent, rezervat, leag</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mai greu prietenii, r</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bd</a:t>
                      </a:r>
                      <a:r>
                        <a:rPr kumimoji="0" lang="ro-RO" sz="1200" b="0" i="0" kern="1200" dirty="0" smtClean="0">
                          <a:solidFill>
                            <a:schemeClr val="dk1"/>
                          </a:solidFill>
                          <a:latin typeface="Times New Roman" pitchFamily="18" charset="0"/>
                          <a:ea typeface="+mn-ea"/>
                          <a:cs typeface="Times New Roman" pitchFamily="18" charset="0"/>
                        </a:rPr>
                        <a:t>ăt</a:t>
                      </a:r>
                      <a:r>
                        <a:rPr kumimoji="0" lang="it-IT" sz="1200" b="0" i="0" kern="1200" dirty="0" smtClean="0">
                          <a:solidFill>
                            <a:schemeClr val="dk1"/>
                          </a:solidFill>
                          <a:latin typeface="Times New Roman" pitchFamily="18" charset="0"/>
                          <a:ea typeface="+mn-ea"/>
                          <a:cs typeface="Times New Roman" pitchFamily="18" charset="0"/>
                        </a:rPr>
                        <a:t>or, perseverent, izbucne</a:t>
                      </a:r>
                      <a:r>
                        <a:rPr kumimoji="0" lang="ro-RO" sz="1200" b="0" i="0" kern="1200" dirty="0" smtClean="0">
                          <a:solidFill>
                            <a:schemeClr val="dk1"/>
                          </a:solidFill>
                          <a:latin typeface="Times New Roman" pitchFamily="18" charset="0"/>
                          <a:ea typeface="+mn-ea"/>
                          <a:cs typeface="Times New Roman" pitchFamily="18" charset="0"/>
                        </a:rPr>
                        <a:t>ş</a:t>
                      </a:r>
                      <a:r>
                        <a:rPr kumimoji="0" lang="it-IT" sz="1200" b="0" i="0" kern="1200" dirty="0" smtClean="0">
                          <a:solidFill>
                            <a:schemeClr val="dk1"/>
                          </a:solidFill>
                          <a:latin typeface="Times New Roman" pitchFamily="18" charset="0"/>
                          <a:ea typeface="+mn-ea"/>
                          <a:cs typeface="Times New Roman" pitchFamily="18" charset="0"/>
                        </a:rPr>
                        <a:t>te rar, constant </a:t>
                      </a:r>
                      <a:r>
                        <a:rPr kumimoji="0" lang="ro-RO" sz="1200" b="0" i="0" kern="1200" dirty="0" smtClean="0">
                          <a:solidFill>
                            <a:schemeClr val="dk1"/>
                          </a:solidFill>
                          <a:latin typeface="Times New Roman" pitchFamily="18" charset="0"/>
                          <a:ea typeface="+mn-ea"/>
                          <a:cs typeface="Times New Roman" pitchFamily="18" charset="0"/>
                        </a:rPr>
                        <a:t>î</a:t>
                      </a:r>
                      <a:r>
                        <a:rPr kumimoji="0" lang="it-IT" sz="1200" b="0" i="0" kern="1200" dirty="0" smtClean="0">
                          <a:solidFill>
                            <a:schemeClr val="dk1"/>
                          </a:solidFill>
                          <a:latin typeface="Times New Roman" pitchFamily="18" charset="0"/>
                          <a:ea typeface="+mn-ea"/>
                          <a:cs typeface="Times New Roman" pitchFamily="18" charset="0"/>
                        </a:rPr>
                        <a:t>n sentimente</a:t>
                      </a:r>
                      <a:endParaRPr kumimoji="0" lang="ro-RO" sz="1200" b="0" i="0" kern="1200" dirty="0" smtClean="0">
                        <a:solidFill>
                          <a:schemeClr val="dk1"/>
                        </a:solidFill>
                        <a:latin typeface="Times New Roman" pitchFamily="18" charset="0"/>
                        <a:ea typeface="+mn-ea"/>
                        <a:cs typeface="Times New Roman" pitchFamily="18" charset="0"/>
                      </a:endParaRPr>
                    </a:p>
                    <a:p>
                      <a:r>
                        <a:rPr lang="ro-RO" sz="1200" dirty="0" smtClean="0">
                          <a:latin typeface="Times New Roman" pitchFamily="18" charset="0"/>
                          <a:cs typeface="Times New Roman" pitchFamily="18" charset="0"/>
                        </a:rPr>
                        <a:t>-</a:t>
                      </a:r>
                      <a:r>
                        <a:rPr lang="vi-VN" sz="1200" dirty="0" smtClean="0">
                          <a:latin typeface="Times New Roman" pitchFamily="18" charset="0"/>
                          <a:cs typeface="Times New Roman" pitchFamily="18" charset="0"/>
                        </a:rPr>
                        <a:t>permanenta stăpânire de sine</a:t>
                      </a:r>
                      <a:endParaRPr lang="ro-RO" sz="1200" dirty="0" smtClean="0">
                        <a:latin typeface="Times New Roman" pitchFamily="18" charset="0"/>
                        <a:cs typeface="Times New Roman" pitchFamily="18" charset="0"/>
                      </a:endParaRPr>
                    </a:p>
                    <a:p>
                      <a:pPr>
                        <a:buFontTx/>
                        <a:buChar char="-"/>
                      </a:pPr>
                      <a:r>
                        <a:rPr lang="ro-RO" sz="1200" dirty="0" smtClean="0">
                          <a:latin typeface="Times New Roman" pitchFamily="18" charset="0"/>
                          <a:cs typeface="Times New Roman" pitchFamily="18" charset="0"/>
                        </a:rPr>
                        <a:t>e</a:t>
                      </a:r>
                      <a:r>
                        <a:rPr lang="vi-VN" sz="1200" dirty="0" smtClean="0">
                          <a:latin typeface="Times New Roman" pitchFamily="18" charset="0"/>
                          <a:cs typeface="Times New Roman" pitchFamily="18" charset="0"/>
                        </a:rPr>
                        <a:t>chilibrul, răbdarea, voinţa, meditaţia</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reuş</a:t>
                      </a:r>
                      <a:r>
                        <a:rPr lang="ro-RO" sz="1200" dirty="0" smtClean="0">
                          <a:latin typeface="Times New Roman" pitchFamily="18" charset="0"/>
                          <a:cs typeface="Times New Roman" pitchFamily="18" charset="0"/>
                        </a:rPr>
                        <a:t>eşte</a:t>
                      </a:r>
                      <a:r>
                        <a:rPr lang="vi-VN" sz="1200" dirty="0" smtClean="0">
                          <a:latin typeface="Times New Roman" pitchFamily="18" charset="0"/>
                          <a:cs typeface="Times New Roman" pitchFamily="18" charset="0"/>
                        </a:rPr>
                        <a:t> să-şi impună un puternic autocontrol.</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prudent şi distant. </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totul se traduce în probleme care trebuie cântărite şi rezolvate pe baza unor reguli şi legi generale.  </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se caracterizează şi prin timpuria aparenţă adultă. </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tendinţa pe care o a</a:t>
                      </a:r>
                      <a:r>
                        <a:rPr lang="ro-RO" sz="1200" dirty="0" smtClean="0">
                          <a:latin typeface="Times New Roman" pitchFamily="18" charset="0"/>
                          <a:cs typeface="Times New Roman" pitchFamily="18" charset="0"/>
                        </a:rPr>
                        <a:t>re</a:t>
                      </a:r>
                      <a:r>
                        <a:rPr lang="vi-VN" sz="1200" dirty="0" smtClean="0">
                          <a:latin typeface="Times New Roman" pitchFamily="18" charset="0"/>
                          <a:cs typeface="Times New Roman" pitchFamily="18" charset="0"/>
                        </a:rPr>
                        <a:t> de a </a:t>
                      </a:r>
                      <a:r>
                        <a:rPr lang="ro-RO" sz="1200" dirty="0" smtClean="0">
                          <a:latin typeface="Times New Roman" pitchFamily="18" charset="0"/>
                          <a:cs typeface="Times New Roman" pitchFamily="18" charset="0"/>
                        </a:rPr>
                        <a:t> </a:t>
                      </a:r>
                      <a:r>
                        <a:rPr lang="vi-VN" sz="1200" dirty="0" smtClean="0">
                          <a:latin typeface="Times New Roman" pitchFamily="18" charset="0"/>
                          <a:cs typeface="Times New Roman" pitchFamily="18" charset="0"/>
                        </a:rPr>
                        <a:t>elimina din comportare orice nu ar avea vreun scop sau explicaţie</a:t>
                      </a:r>
                      <a:r>
                        <a:rPr lang="ro-RO" sz="1200" dirty="0" smtClean="0">
                          <a:latin typeface="Times New Roman" pitchFamily="18" charset="0"/>
                          <a:cs typeface="Times New Roman" pitchFamily="18" charset="0"/>
                        </a:rPr>
                        <a:t>,</a:t>
                      </a:r>
                      <a:r>
                        <a:rPr lang="vi-VN" sz="1200" dirty="0" smtClean="0">
                          <a:latin typeface="Times New Roman" pitchFamily="18" charset="0"/>
                          <a:cs typeface="Times New Roman" pitchFamily="18" charset="0"/>
                        </a:rPr>
                        <a:t>după formula preferată: “Este logic” sau “Nu este logic”.</a:t>
                      </a:r>
                      <a:endParaRPr lang="en-US" sz="1200" dirty="0">
                        <a:latin typeface="Times New Roman" pitchFamily="18" charset="0"/>
                        <a:cs typeface="Times New Roman" pitchFamily="18" charset="0"/>
                      </a:endParaRPr>
                    </a:p>
                  </a:txBody>
                  <a:tcPr/>
                </a:tc>
                <a:tc>
                  <a:txBody>
                    <a:bodyPr/>
                    <a:lstStyle/>
                    <a:p>
                      <a:r>
                        <a:rPr kumimoji="0" lang="it-IT" sz="1200" b="1" i="0" kern="1200" dirty="0" smtClean="0">
                          <a:solidFill>
                            <a:schemeClr val="dk1"/>
                          </a:solidFill>
                          <a:latin typeface="Times New Roman" pitchFamily="18" charset="0"/>
                          <a:ea typeface="+mn-ea"/>
                          <a:cs typeface="Times New Roman" pitchFamily="18" charset="0"/>
                        </a:rPr>
                        <a:t>- </a:t>
                      </a:r>
                      <a:r>
                        <a:rPr kumimoji="0" lang="it-IT" sz="1200" b="0" i="0" kern="1200" dirty="0" smtClean="0">
                          <a:solidFill>
                            <a:schemeClr val="dk1"/>
                          </a:solidFill>
                          <a:latin typeface="Times New Roman" pitchFamily="18" charset="0"/>
                          <a:ea typeface="+mn-ea"/>
                          <a:cs typeface="Times New Roman" pitchFamily="18" charset="0"/>
                        </a:rPr>
                        <a:t> predominant introvert, instabil, inclinat spre autoanaliz</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excesiv</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 ne</a:t>
                      </a:r>
                      <a:r>
                        <a:rPr kumimoji="0" lang="ro-RO" sz="1200" b="0" i="0" kern="1200" dirty="0" smtClean="0">
                          <a:solidFill>
                            <a:schemeClr val="dk1"/>
                          </a:solidFill>
                          <a:latin typeface="Times New Roman" pitchFamily="18" charset="0"/>
                          <a:ea typeface="+mn-ea"/>
                          <a:cs typeface="Times New Roman" pitchFamily="18" charset="0"/>
                        </a:rPr>
                        <a:t>î</a:t>
                      </a:r>
                      <a:r>
                        <a:rPr kumimoji="0" lang="it-IT" sz="1200" b="0" i="0" kern="1200" dirty="0" smtClean="0">
                          <a:solidFill>
                            <a:schemeClr val="dk1"/>
                          </a:solidFill>
                          <a:latin typeface="Times New Roman" pitchFamily="18" charset="0"/>
                          <a:ea typeface="+mn-ea"/>
                          <a:cs typeface="Times New Roman" pitchFamily="18" charset="0"/>
                        </a:rPr>
                        <a:t>ncrezator </a:t>
                      </a:r>
                      <a:r>
                        <a:rPr kumimoji="0" lang="ro-RO" sz="1200" b="0" i="0" kern="1200" dirty="0" smtClean="0">
                          <a:solidFill>
                            <a:schemeClr val="dk1"/>
                          </a:solidFill>
                          <a:latin typeface="Times New Roman" pitchFamily="18" charset="0"/>
                          <a:ea typeface="+mn-ea"/>
                          <a:cs typeface="Times New Roman" pitchFamily="18" charset="0"/>
                        </a:rPr>
                        <a:t>î</a:t>
                      </a:r>
                      <a:r>
                        <a:rPr kumimoji="0" lang="it-IT" sz="1200" b="0" i="0" kern="1200" dirty="0" smtClean="0">
                          <a:solidFill>
                            <a:schemeClr val="dk1"/>
                          </a:solidFill>
                          <a:latin typeface="Times New Roman" pitchFamily="18" charset="0"/>
                          <a:ea typeface="+mn-ea"/>
                          <a:cs typeface="Times New Roman" pitchFamily="18" charset="0"/>
                        </a:rPr>
                        <a:t>n sine </a:t>
                      </a:r>
                      <a:r>
                        <a:rPr kumimoji="0" lang="ro-RO" sz="1200" b="0" i="0" kern="1200" dirty="0" smtClean="0">
                          <a:solidFill>
                            <a:schemeClr val="dk1"/>
                          </a:solidFill>
                          <a:latin typeface="Times New Roman" pitchFamily="18" charset="0"/>
                          <a:ea typeface="+mn-ea"/>
                          <a:cs typeface="Times New Roman" pitchFamily="18" charset="0"/>
                        </a:rPr>
                        <a:t>ş</a:t>
                      </a:r>
                      <a:r>
                        <a:rPr kumimoji="0" lang="it-IT" sz="1200" b="0" i="0" kern="1200" dirty="0" smtClean="0">
                          <a:solidFill>
                            <a:schemeClr val="dk1"/>
                          </a:solidFill>
                          <a:latin typeface="Times New Roman" pitchFamily="18" charset="0"/>
                          <a:ea typeface="+mn-ea"/>
                          <a:cs typeface="Times New Roman" pitchFamily="18" charset="0"/>
                        </a:rPr>
                        <a:t>i </a:t>
                      </a:r>
                      <a:r>
                        <a:rPr kumimoji="0" lang="ro-RO" sz="1200" b="0" i="0" kern="1200" dirty="0" smtClean="0">
                          <a:solidFill>
                            <a:schemeClr val="dk1"/>
                          </a:solidFill>
                          <a:latin typeface="Times New Roman" pitchFamily="18" charset="0"/>
                          <a:ea typeface="+mn-ea"/>
                          <a:cs typeface="Times New Roman" pitchFamily="18" charset="0"/>
                        </a:rPr>
                        <a:t>î</a:t>
                      </a:r>
                      <a:r>
                        <a:rPr kumimoji="0" lang="it-IT" sz="1200" b="0" i="0" kern="1200" dirty="0" smtClean="0">
                          <a:solidFill>
                            <a:schemeClr val="dk1"/>
                          </a:solidFill>
                          <a:latin typeface="Times New Roman" pitchFamily="18" charset="0"/>
                          <a:ea typeface="+mn-ea"/>
                          <a:cs typeface="Times New Roman" pitchFamily="18" charset="0"/>
                        </a:rPr>
                        <a:t>n ceilal</a:t>
                      </a:r>
                      <a:r>
                        <a:rPr kumimoji="0" lang="ro-RO" sz="1200" b="0" i="0" kern="1200" dirty="0" smtClean="0">
                          <a:solidFill>
                            <a:schemeClr val="dk1"/>
                          </a:solidFill>
                          <a:latin typeface="Times New Roman" pitchFamily="18" charset="0"/>
                          <a:ea typeface="+mn-ea"/>
                          <a:cs typeface="Times New Roman" pitchFamily="18" charset="0"/>
                        </a:rPr>
                        <a:t>ţ</a:t>
                      </a:r>
                      <a:r>
                        <a:rPr kumimoji="0" lang="it-IT" sz="1200" b="0" i="0" kern="1200" dirty="0" smtClean="0">
                          <a:solidFill>
                            <a:schemeClr val="dk1"/>
                          </a:solidFill>
                          <a:latin typeface="Times New Roman" pitchFamily="18" charset="0"/>
                          <a:ea typeface="+mn-ea"/>
                          <a:cs typeface="Times New Roman" pitchFamily="18" charset="0"/>
                        </a:rPr>
                        <a:t>i, tem</a:t>
                      </a:r>
                      <a:r>
                        <a:rPr kumimoji="0" lang="ro-RO" sz="1200" b="0" i="0" kern="1200" dirty="0" smtClean="0">
                          <a:solidFill>
                            <a:schemeClr val="dk1"/>
                          </a:solidFill>
                          <a:latin typeface="Times New Roman" pitchFamily="18" charset="0"/>
                          <a:ea typeface="+mn-ea"/>
                          <a:cs typeface="Times New Roman" pitchFamily="18" charset="0"/>
                        </a:rPr>
                        <a:t>ă</a:t>
                      </a:r>
                      <a:r>
                        <a:rPr kumimoji="0" lang="it-IT" sz="1200" b="0" i="0" kern="1200" dirty="0" smtClean="0">
                          <a:solidFill>
                            <a:schemeClr val="dk1"/>
                          </a:solidFill>
                          <a:latin typeface="Times New Roman" pitchFamily="18" charset="0"/>
                          <a:ea typeface="+mn-ea"/>
                          <a:cs typeface="Times New Roman" pitchFamily="18" charset="0"/>
                        </a:rPr>
                        <a:t>tor, nesigur, </a:t>
                      </a:r>
                      <a:r>
                        <a:rPr kumimoji="0" lang="ro-RO" sz="1200" b="0" i="0" kern="1200" dirty="0" smtClean="0">
                          <a:solidFill>
                            <a:schemeClr val="dk1"/>
                          </a:solidFill>
                          <a:latin typeface="Times New Roman" pitchFamily="18" charset="0"/>
                          <a:ea typeface="+mn-ea"/>
                          <a:cs typeface="Times New Roman" pitchFamily="18" charset="0"/>
                        </a:rPr>
                        <a:t>î</a:t>
                      </a:r>
                      <a:r>
                        <a:rPr kumimoji="0" lang="it-IT" sz="1200" b="0" i="0" kern="1200" dirty="0" smtClean="0">
                          <a:solidFill>
                            <a:schemeClr val="dk1"/>
                          </a:solidFill>
                          <a:latin typeface="Times New Roman" pitchFamily="18" charset="0"/>
                          <a:ea typeface="+mn-ea"/>
                          <a:cs typeface="Times New Roman" pitchFamily="18" charset="0"/>
                        </a:rPr>
                        <a:t>nclinat spre visare, cu un slab spirit practic</a:t>
                      </a:r>
                      <a:r>
                        <a:rPr kumimoji="0" lang="it-IT" sz="1200" b="0" i="0" kern="1200" dirty="0" smtClean="0">
                          <a:solidFill>
                            <a:schemeClr val="dk1"/>
                          </a:solidFill>
                          <a:latin typeface="+mn-lt"/>
                          <a:ea typeface="+mn-ea"/>
                          <a:cs typeface="+mn-cs"/>
                        </a:rPr>
                        <a:t>.</a:t>
                      </a:r>
                      <a:r>
                        <a:rPr lang="ro-RO" sz="1200" dirty="0" smtClean="0">
                          <a:latin typeface="Times New Roman" pitchFamily="18" charset="0"/>
                          <a:cs typeface="Times New Roman" pitchFamily="18" charset="0"/>
                        </a:rPr>
                        <a:t>-n</a:t>
                      </a:r>
                      <a:r>
                        <a:rPr lang="vi-VN" sz="1200" dirty="0" smtClean="0">
                          <a:latin typeface="Times New Roman" pitchFamily="18" charset="0"/>
                          <a:cs typeface="Times New Roman" pitchFamily="18" charset="0"/>
                        </a:rPr>
                        <a:t>onemotiv, inactiv, interiorizat şi având tendinţe să amâne totul, </a:t>
                      </a:r>
                      <a:endParaRPr lang="ro-RO"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a:t>
                      </a:r>
                      <a:r>
                        <a:rPr lang="vi-VN" sz="1200" dirty="0" smtClean="0">
                          <a:latin typeface="Times New Roman" pitchFamily="18" charset="0"/>
                          <a:cs typeface="Times New Roman" pitchFamily="18" charset="0"/>
                        </a:rPr>
                        <a:t>se hotărăşte greu să acţioneze.</a:t>
                      </a:r>
                      <a:endParaRPr lang="ro-RO"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a:t>
                      </a:r>
                      <a:r>
                        <a:rPr lang="vi-VN" sz="1200" dirty="0" smtClean="0">
                          <a:latin typeface="Times New Roman" pitchFamily="18" charset="0"/>
                          <a:cs typeface="Times New Roman" pitchFamily="18" charset="0"/>
                        </a:rPr>
                        <a:t>tendinţa de a se strecura neobservat, de a se confunda cu decorul. </a:t>
                      </a:r>
                      <a:endParaRPr lang="ro-RO" sz="1200" dirty="0" smtClean="0">
                        <a:latin typeface="Times New Roman" pitchFamily="18" charset="0"/>
                        <a:cs typeface="Times New Roman" pitchFamily="18" charset="0"/>
                      </a:endParaRPr>
                    </a:p>
                    <a:p>
                      <a:pPr>
                        <a:buFontTx/>
                        <a:buChar char="-"/>
                      </a:pPr>
                      <a:r>
                        <a:rPr lang="vi-VN" sz="1200" dirty="0" smtClean="0">
                          <a:latin typeface="Times New Roman" pitchFamily="18" charset="0"/>
                          <a:cs typeface="Times New Roman" pitchFamily="18" charset="0"/>
                        </a:rPr>
                        <a:t>caracterul ascuns, închis, care de multe ori </a:t>
                      </a:r>
                      <a:r>
                        <a:rPr lang="ro-RO" sz="1200" dirty="0" smtClean="0">
                          <a:latin typeface="Times New Roman" pitchFamily="18" charset="0"/>
                          <a:cs typeface="Times New Roman" pitchFamily="18" charset="0"/>
                        </a:rPr>
                        <a:t>--- </a:t>
                      </a:r>
                      <a:r>
                        <a:rPr lang="vi-VN" sz="1200" dirty="0" smtClean="0">
                          <a:latin typeface="Times New Roman" pitchFamily="18" charset="0"/>
                          <a:cs typeface="Times New Roman" pitchFamily="18" charset="0"/>
                        </a:rPr>
                        <a:t>înclinaţia spre o reverie neconstructivă</a:t>
                      </a:r>
                      <a:endParaRPr lang="ro-RO" sz="1200" dirty="0" smtClean="0">
                        <a:latin typeface="Times New Roman" pitchFamily="18" charset="0"/>
                        <a:cs typeface="Times New Roman" pitchFamily="18" charset="0"/>
                      </a:endParaRPr>
                    </a:p>
                    <a:p>
                      <a:pPr>
                        <a:buFontTx/>
                        <a:buChar char="-"/>
                      </a:pPr>
                      <a:r>
                        <a:rPr lang="vi-VN" sz="1200" b="0" i="0" kern="1200" dirty="0" smtClean="0">
                          <a:solidFill>
                            <a:schemeClr val="dk1"/>
                          </a:solidFill>
                          <a:latin typeface="Times New Roman" pitchFamily="18" charset="0"/>
                          <a:ea typeface="+mn-ea"/>
                          <a:cs typeface="Times New Roman" pitchFamily="18" charset="0"/>
                        </a:rPr>
                        <a:t>sunt în foarte sensibili atunci când remarcă nedreptăți, când văd animale suferinde sau când sunt insultați. ...</a:t>
                      </a:r>
                    </a:p>
                    <a:p>
                      <a:r>
                        <a:rPr lang="ro-RO" sz="1200" b="0" i="0" kern="1200" dirty="0" smtClean="0">
                          <a:solidFill>
                            <a:schemeClr val="dk1"/>
                          </a:solidFill>
                          <a:latin typeface="Times New Roman" pitchFamily="18" charset="0"/>
                          <a:ea typeface="+mn-ea"/>
                          <a:cs typeface="Times New Roman" pitchFamily="18" charset="0"/>
                        </a:rPr>
                        <a:t>-p</a:t>
                      </a:r>
                      <a:r>
                        <a:rPr lang="vi-VN" sz="1200" b="0" i="0" kern="1200" dirty="0" smtClean="0">
                          <a:solidFill>
                            <a:schemeClr val="dk1"/>
                          </a:solidFill>
                          <a:latin typeface="Times New Roman" pitchFamily="18" charset="0"/>
                          <a:ea typeface="+mn-ea"/>
                          <a:cs typeface="Times New Roman" pitchFamily="18" charset="0"/>
                        </a:rPr>
                        <a:t>erfecționiști</a:t>
                      </a:r>
                      <a:endParaRPr lang="ro-RO" sz="1200" b="0" i="0" kern="1200" dirty="0" smtClean="0">
                        <a:solidFill>
                          <a:schemeClr val="dk1"/>
                        </a:solidFill>
                        <a:latin typeface="Times New Roman" pitchFamily="18" charset="0"/>
                        <a:ea typeface="+mn-ea"/>
                        <a:cs typeface="Times New Roman" pitchFamily="18" charset="0"/>
                      </a:endParaRPr>
                    </a:p>
                    <a:p>
                      <a:endParaRPr lang="en-US" sz="1200" dirty="0">
                        <a:latin typeface="Times New Roman" pitchFamily="18" charset="0"/>
                        <a:cs typeface="Times New Roman" pitchFamily="18" charset="0"/>
                      </a:endParaRPr>
                    </a:p>
                  </a:txBody>
                  <a:tcPr/>
                </a:tc>
              </a:tr>
              <a:tr h="6772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1200" dirty="0" smtClean="0">
                          <a:solidFill>
                            <a:srgbClr val="FF0000"/>
                          </a:solidFill>
                          <a:latin typeface="Times New Roman" pitchFamily="18" charset="0"/>
                          <a:cs typeface="Times New Roman" pitchFamily="18" charset="0"/>
                        </a:rPr>
                        <a:t>Personalităţi</a:t>
                      </a:r>
                      <a:r>
                        <a:rPr lang="ro-RO" sz="1200" dirty="0" smtClean="0">
                          <a:solidFill>
                            <a:srgbClr val="FF0000"/>
                          </a:solidFill>
                          <a:latin typeface="Times New Roman" pitchFamily="18" charset="0"/>
                          <a:cs typeface="Times New Roman" pitchFamily="18" charset="0"/>
                        </a:rPr>
                        <a:t> flegmatice:</a:t>
                      </a:r>
                    </a:p>
                    <a:p>
                      <a:pPr marL="0" marR="0" indent="0" algn="l" defTabSz="914400" rtl="0" eaLnBrk="1" fontAlgn="auto" latinLnBrk="0" hangingPunct="1">
                        <a:lnSpc>
                          <a:spcPct val="100000"/>
                        </a:lnSpc>
                        <a:spcBef>
                          <a:spcPts val="0"/>
                        </a:spcBef>
                        <a:spcAft>
                          <a:spcPts val="0"/>
                        </a:spcAft>
                        <a:buClrTx/>
                        <a:buSzTx/>
                        <a:buFontTx/>
                        <a:buNone/>
                        <a:tabLst/>
                        <a:defRPr/>
                      </a:pPr>
                      <a:r>
                        <a:rPr lang="ro-RO" sz="1200" dirty="0" smtClean="0">
                          <a:latin typeface="Times New Roman" pitchFamily="18" charset="0"/>
                          <a:cs typeface="Times New Roman" pitchFamily="18" charset="0"/>
                        </a:rPr>
                        <a:t>Mihail Sadoveanu, Mircea Eliade</a:t>
                      </a:r>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Charles Darwin, George Washington  </a:t>
                      </a:r>
                      <a:endParaRPr lang="ro-RO" sz="1200" dirty="0" smtClean="0">
                        <a:latin typeface="Times New Roman" pitchFamily="18" charset="0"/>
                        <a:cs typeface="Times New Roman" pitchFamily="18" charset="0"/>
                      </a:endParaRPr>
                    </a:p>
                  </a:txBody>
                  <a:tcPr/>
                </a:tc>
                <a:tc>
                  <a:txBody>
                    <a:bodyPr/>
                    <a:lstStyle/>
                    <a:p>
                      <a:r>
                        <a:rPr lang="ro-RO" sz="1200" dirty="0" smtClean="0">
                          <a:solidFill>
                            <a:srgbClr val="FF0000"/>
                          </a:solidFill>
                          <a:latin typeface="Times New Roman" pitchFamily="18" charset="0"/>
                          <a:cs typeface="Times New Roman" pitchFamily="18" charset="0"/>
                        </a:rPr>
                        <a:t>Personalităţi melancolice:</a:t>
                      </a:r>
                    </a:p>
                    <a:p>
                      <a:r>
                        <a:rPr lang="ro-RO" sz="1200" dirty="0" smtClean="0">
                          <a:latin typeface="Times New Roman" pitchFamily="18" charset="0"/>
                          <a:cs typeface="Times New Roman" pitchFamily="18" charset="0"/>
                        </a:rPr>
                        <a:t>Mihai Eminescu, Lucian</a:t>
                      </a:r>
                      <a:r>
                        <a:rPr lang="ro-RO" sz="1200" baseline="0" dirty="0" smtClean="0">
                          <a:latin typeface="Times New Roman" pitchFamily="18" charset="0"/>
                          <a:cs typeface="Times New Roman" pitchFamily="18" charset="0"/>
                        </a:rPr>
                        <a:t> Blaga,  Alexandru Vlahuţă, Byron</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vi-VN" dirty="0"/>
              <a:t/>
            </a:r>
            <a:br>
              <a:rPr lang="vi-VN" dirty="0"/>
            </a:br>
            <a:endParaRPr lang="en-US" dirty="0"/>
          </a:p>
        </p:txBody>
      </p:sp>
      <p:sp>
        <p:nvSpPr>
          <p:cNvPr id="2" name="Title 1"/>
          <p:cNvSpPr>
            <a:spLocks noGrp="1"/>
          </p:cNvSpPr>
          <p:nvPr>
            <p:ph type="title"/>
          </p:nvPr>
        </p:nvSpPr>
        <p:spPr/>
        <p:txBody>
          <a:bodyPr/>
          <a:lstStyle/>
          <a:p>
            <a:r>
              <a:rPr lang="ro-RO" sz="2000" dirty="0" smtClean="0">
                <a:solidFill>
                  <a:schemeClr val="tx1"/>
                </a:solidFill>
                <a:latin typeface="Times New Roman" pitchFamily="18" charset="0"/>
                <a:cs typeface="Times New Roman" pitchFamily="18" charset="0"/>
              </a:rPr>
              <a:t>Cum se va manifesta elevul raportat la temperamentul său</a:t>
            </a:r>
            <a:r>
              <a:rPr lang="en-US" sz="2000" dirty="0" smtClean="0">
                <a:solidFill>
                  <a:schemeClr val="tx1"/>
                </a:solidFill>
                <a:latin typeface="Times New Roman" pitchFamily="18" charset="0"/>
                <a:cs typeface="Times New Roman" pitchFamily="18" charset="0"/>
              </a:rPr>
              <a:t>?</a:t>
            </a:r>
            <a:endParaRPr lang="en-US" sz="2000" dirty="0">
              <a:solidFill>
                <a:schemeClr val="tx1"/>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524000" y="1397000"/>
          <a:ext cx="6477000" cy="3754120"/>
        </p:xfrm>
        <a:graphic>
          <a:graphicData uri="http://schemas.openxmlformats.org/drawingml/2006/table">
            <a:tbl>
              <a:tblPr firstRow="1" bandRow="1">
                <a:tableStyleId>{5C22544A-7EE6-4342-B048-85BDC9FD1C3A}</a:tableStyleId>
              </a:tblPr>
              <a:tblGrid>
                <a:gridCol w="1619250"/>
                <a:gridCol w="1619250"/>
                <a:gridCol w="1619250"/>
                <a:gridCol w="1619250"/>
              </a:tblGrid>
              <a:tr h="370840">
                <a:tc>
                  <a:txBody>
                    <a:bodyPr/>
                    <a:lstStyle/>
                    <a:p>
                      <a:r>
                        <a:rPr lang="ro-RO" dirty="0" smtClean="0"/>
                        <a:t>Colericul</a:t>
                      </a:r>
                      <a:endParaRPr lang="en-US" dirty="0"/>
                    </a:p>
                  </a:txBody>
                  <a:tcPr/>
                </a:tc>
                <a:tc>
                  <a:txBody>
                    <a:bodyPr/>
                    <a:lstStyle/>
                    <a:p>
                      <a:r>
                        <a:rPr lang="ro-RO" dirty="0" smtClean="0"/>
                        <a:t>Sangvinicul</a:t>
                      </a:r>
                      <a:endParaRPr lang="en-US" dirty="0"/>
                    </a:p>
                  </a:txBody>
                  <a:tcPr/>
                </a:tc>
                <a:tc>
                  <a:txBody>
                    <a:bodyPr/>
                    <a:lstStyle/>
                    <a:p>
                      <a:r>
                        <a:rPr lang="ro-RO" dirty="0" smtClean="0"/>
                        <a:t>Flegmaticul</a:t>
                      </a:r>
                      <a:endParaRPr lang="en-US" dirty="0"/>
                    </a:p>
                  </a:txBody>
                  <a:tcPr/>
                </a:tc>
                <a:tc>
                  <a:txBody>
                    <a:bodyPr/>
                    <a:lstStyle/>
                    <a:p>
                      <a:r>
                        <a:rPr lang="ro-RO" dirty="0" smtClean="0"/>
                        <a:t>Melancolicul</a:t>
                      </a:r>
                      <a:endParaRPr lang="en-US" dirty="0"/>
                    </a:p>
                  </a:txBody>
                  <a:tcPr/>
                </a:tc>
              </a:tr>
              <a:tr h="370840">
                <a:tc>
                  <a:txBody>
                    <a:bodyPr/>
                    <a:lstStyle/>
                    <a:p>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agresiv</a:t>
                      </a:r>
                      <a:r>
                        <a:rPr kumimoji="0" lang="en-US" sz="1200" b="0" i="0" kern="1200" dirty="0" smtClean="0">
                          <a:solidFill>
                            <a:schemeClr val="dk1"/>
                          </a:solidFill>
                          <a:latin typeface="Times New Roman" pitchFamily="18" charset="0"/>
                          <a:ea typeface="+mn-ea"/>
                          <a:cs typeface="Times New Roman" pitchFamily="18" charset="0"/>
                        </a:rPr>
                        <a:t>, g</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l</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gios</a:t>
                      </a:r>
                      <a:r>
                        <a:rPr kumimoji="0" lang="en-US" sz="1200" b="0" i="0" kern="1200" dirty="0" smtClean="0">
                          <a:solidFill>
                            <a:schemeClr val="dk1"/>
                          </a:solidFill>
                          <a:latin typeface="Times New Roman" pitchFamily="18" charset="0"/>
                          <a:ea typeface="+mn-ea"/>
                          <a:cs typeface="Times New Roman" pitchFamily="18" charset="0"/>
                        </a:rPr>
                        <a:t>; nu-</a:t>
                      </a:r>
                      <a:r>
                        <a:rPr kumimoji="0" lang="en-US" sz="1200" b="0" i="0" kern="1200" dirty="0" err="1" smtClean="0">
                          <a:solidFill>
                            <a:schemeClr val="dk1"/>
                          </a:solidFill>
                          <a:latin typeface="Times New Roman" pitchFamily="18" charset="0"/>
                          <a:ea typeface="+mn-ea"/>
                          <a:cs typeface="Times New Roman" pitchFamily="18" charset="0"/>
                        </a:rPr>
                        <a:t>si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poate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st</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p</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furia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atunci</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se </a:t>
                      </a:r>
                      <a:r>
                        <a:rPr kumimoji="0" lang="en-US" sz="1200" b="0" i="0" kern="1200" dirty="0" err="1" smtClean="0">
                          <a:solidFill>
                            <a:schemeClr val="dk1"/>
                          </a:solidFill>
                          <a:latin typeface="Times New Roman" pitchFamily="18" charset="0"/>
                          <a:ea typeface="+mn-ea"/>
                          <a:cs typeface="Times New Roman" pitchFamily="18" charset="0"/>
                        </a:rPr>
                        <a:t>simte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nedrept</a:t>
                      </a:r>
                      <a:r>
                        <a:rPr kumimoji="0" lang="ro-RO" sz="1200" b="0" i="0" kern="1200" dirty="0" smtClean="0">
                          <a:solidFill>
                            <a:schemeClr val="dk1"/>
                          </a:solidFill>
                          <a:latin typeface="Times New Roman" pitchFamily="18" charset="0"/>
                          <a:ea typeface="+mn-ea"/>
                          <a:cs typeface="Times New Roman" pitchFamily="18" charset="0"/>
                        </a:rPr>
                        <a:t>ăţ</a:t>
                      </a:r>
                      <a:r>
                        <a:rPr kumimoji="0" lang="en-US" sz="1200" b="0" i="0" kern="1200" dirty="0" smtClean="0">
                          <a:solidFill>
                            <a:schemeClr val="dk1"/>
                          </a:solidFill>
                          <a:latin typeface="Times New Roman" pitchFamily="18" charset="0"/>
                          <a:ea typeface="+mn-ea"/>
                          <a:cs typeface="Times New Roman" pitchFamily="18" charset="0"/>
                        </a:rPr>
                        <a:t>it, </a:t>
                      </a:r>
                      <a:r>
                        <a:rPr kumimoji="0" lang="en-US" sz="1200" b="0" i="0" kern="1200" dirty="0" err="1" smtClean="0">
                          <a:solidFill>
                            <a:schemeClr val="dk1"/>
                          </a:solidFill>
                          <a:latin typeface="Times New Roman" pitchFamily="18" charset="0"/>
                          <a:ea typeface="+mn-ea"/>
                          <a:cs typeface="Times New Roman" pitchFamily="18" charset="0"/>
                        </a:rPr>
                        <a:t>dar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nici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veselia</a:t>
                      </a:r>
                      <a:r>
                        <a:rPr kumimoji="0" lang="en-US" sz="1200" b="0" i="0" kern="1200" dirty="0" smtClean="0">
                          <a:solidFill>
                            <a:schemeClr val="dk1"/>
                          </a:solidFill>
                          <a:latin typeface="Times New Roman" pitchFamily="18" charset="0"/>
                          <a:ea typeface="+mn-ea"/>
                          <a:cs typeface="Times New Roman" pitchFamily="18" charset="0"/>
                        </a:rPr>
                        <a:t> r</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smtClean="0">
                          <a:solidFill>
                            <a:schemeClr val="dk1"/>
                          </a:solidFill>
                          <a:latin typeface="Times New Roman" pitchFamily="18" charset="0"/>
                          <a:ea typeface="+mn-ea"/>
                          <a:cs typeface="Times New Roman" pitchFamily="18" charset="0"/>
                        </a:rPr>
                        <a:t>z</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smtClean="0">
                          <a:solidFill>
                            <a:schemeClr val="dk1"/>
                          </a:solidFill>
                          <a:latin typeface="Times New Roman" pitchFamily="18" charset="0"/>
                          <a:ea typeface="+mn-ea"/>
                          <a:cs typeface="Times New Roman" pitchFamily="18" charset="0"/>
                        </a:rPr>
                        <a:t>n </a:t>
                      </a:r>
                      <a:r>
                        <a:rPr kumimoji="0" lang="en-US" sz="1200" b="0" i="0" kern="1200" dirty="0" err="1" smtClean="0">
                          <a:solidFill>
                            <a:schemeClr val="dk1"/>
                          </a:solidFill>
                          <a:latin typeface="Times New Roman" pitchFamily="18" charset="0"/>
                          <a:ea typeface="+mn-ea"/>
                          <a:cs typeface="Times New Roman" pitchFamily="18" charset="0"/>
                        </a:rPr>
                        <a:t>hohote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smtClean="0">
                          <a:solidFill>
                            <a:schemeClr val="dk1"/>
                          </a:solidFill>
                          <a:latin typeface="Times New Roman" pitchFamily="18" charset="0"/>
                          <a:ea typeface="+mn-ea"/>
                          <a:cs typeface="Times New Roman" pitchFamily="18" charset="0"/>
                        </a:rPr>
                        <a:t>n </a:t>
                      </a:r>
                      <a:r>
                        <a:rPr kumimoji="0" lang="en-US" sz="1200" b="0" i="0" kern="1200" dirty="0" err="1" smtClean="0">
                          <a:solidFill>
                            <a:schemeClr val="dk1"/>
                          </a:solidFill>
                          <a:latin typeface="Times New Roman" pitchFamily="18" charset="0"/>
                          <a:ea typeface="+mn-ea"/>
                          <a:cs typeface="Times New Roman" pitchFamily="18" charset="0"/>
                        </a:rPr>
                        <a:t>chiar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mijlocul</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lect</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ilor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Ajunge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frecvent</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smtClean="0">
                          <a:solidFill>
                            <a:schemeClr val="dk1"/>
                          </a:solidFill>
                          <a:latin typeface="Times New Roman" pitchFamily="18" charset="0"/>
                          <a:ea typeface="+mn-ea"/>
                          <a:cs typeface="Times New Roman" pitchFamily="18" charset="0"/>
                        </a:rPr>
                        <a:t>n </a:t>
                      </a:r>
                      <a:r>
                        <a:rPr kumimoji="0" lang="en-US" sz="1200" b="0" i="0" kern="1200" dirty="0" err="1" smtClean="0">
                          <a:solidFill>
                            <a:schemeClr val="dk1"/>
                          </a:solidFill>
                          <a:latin typeface="Times New Roman" pitchFamily="18" charset="0"/>
                          <a:ea typeface="+mn-ea"/>
                          <a:cs typeface="Times New Roman" pitchFamily="18" charset="0"/>
                        </a:rPr>
                        <a:t>fa</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smtClean="0">
                          <a:solidFill>
                            <a:schemeClr val="dk1"/>
                          </a:solidFill>
                          <a:latin typeface="Times New Roman" pitchFamily="18" charset="0"/>
                          <a:ea typeface="+mn-ea"/>
                          <a:cs typeface="Times New Roman" pitchFamily="18" charset="0"/>
                        </a:rPr>
                        <a:t>a </a:t>
                      </a:r>
                      <a:r>
                        <a:rPr kumimoji="0" lang="en-US" sz="1200" b="0" i="0" kern="1200" dirty="0" err="1" smtClean="0">
                          <a:solidFill>
                            <a:schemeClr val="dk1"/>
                          </a:solidFill>
                          <a:latin typeface="Times New Roman" pitchFamily="18" charset="0"/>
                          <a:ea typeface="+mn-ea"/>
                          <a:cs typeface="Times New Roman" pitchFamily="18" charset="0"/>
                        </a:rPr>
                        <a:t>dirigintelui</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 a </a:t>
                      </a:r>
                      <a:r>
                        <a:rPr kumimoji="0" lang="en-US" sz="1200" b="0" i="0" kern="1200" dirty="0" err="1" smtClean="0">
                          <a:solidFill>
                            <a:schemeClr val="dk1"/>
                          </a:solidFill>
                          <a:latin typeface="Times New Roman" pitchFamily="18" charset="0"/>
                          <a:ea typeface="+mn-ea"/>
                          <a:cs typeface="Times New Roman" pitchFamily="18" charset="0"/>
                        </a:rPr>
                        <a:t>directorului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pentru</a:t>
                      </a:r>
                      <a:r>
                        <a:rPr kumimoji="0" lang="en-US" sz="1200" b="0" i="0" kern="1200" dirty="0" smtClean="0">
                          <a:solidFill>
                            <a:schemeClr val="dk1"/>
                          </a:solidFill>
                          <a:latin typeface="Times New Roman" pitchFamily="18" charset="0"/>
                          <a:ea typeface="+mn-ea"/>
                          <a:cs typeface="Times New Roman" pitchFamily="18" charset="0"/>
                        </a:rPr>
                        <a:t> r</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bufnirile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violen</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ele</a:t>
                      </a:r>
                      <a:r>
                        <a:rPr kumimoji="0" lang="en-US" sz="1200" b="0" i="0" kern="1200" dirty="0" smtClean="0">
                          <a:solidFill>
                            <a:schemeClr val="dk1"/>
                          </a:solidFill>
                          <a:latin typeface="Times New Roman" pitchFamily="18" charset="0"/>
                          <a:ea typeface="+mn-ea"/>
                          <a:cs typeface="Times New Roman" pitchFamily="18" charset="0"/>
                        </a:rPr>
                        <a:t> sale. Ii place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se </a:t>
                      </a:r>
                      <a:r>
                        <a:rPr kumimoji="0" lang="en-US" sz="1200" b="0" i="0" kern="1200" dirty="0" err="1" smtClean="0">
                          <a:solidFill>
                            <a:schemeClr val="dk1"/>
                          </a:solidFill>
                          <a:latin typeface="Times New Roman" pitchFamily="18" charset="0"/>
                          <a:ea typeface="+mn-ea"/>
                          <a:cs typeface="Times New Roman" pitchFamily="18" charset="0"/>
                        </a:rPr>
                        <a:t>impun</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celorlal</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colegi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este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err="1" smtClean="0">
                          <a:solidFill>
                            <a:schemeClr val="dk1"/>
                          </a:solidFill>
                          <a:latin typeface="Times New Roman" pitchFamily="18" charset="0"/>
                          <a:ea typeface="+mn-ea"/>
                          <a:cs typeface="Times New Roman" pitchFamily="18" charset="0"/>
                        </a:rPr>
                        <a:t>nc</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p</a:t>
                      </a:r>
                      <a:r>
                        <a:rPr kumimoji="0" lang="ro-RO" sz="1200" b="0" i="0" kern="1200" dirty="0" smtClean="0">
                          <a:solidFill>
                            <a:schemeClr val="dk1"/>
                          </a:solidFill>
                          <a:latin typeface="Times New Roman" pitchFamily="18" charset="0"/>
                          <a:ea typeface="+mn-ea"/>
                          <a:cs typeface="Times New Roman" pitchFamily="18" charset="0"/>
                        </a:rPr>
                        <a:t>ăţâ</a:t>
                      </a:r>
                      <a:r>
                        <a:rPr kumimoji="0" lang="en-US" sz="1200" b="0" i="0" kern="1200" dirty="0" err="1" smtClean="0">
                          <a:solidFill>
                            <a:schemeClr val="dk1"/>
                          </a:solidFill>
                          <a:latin typeface="Times New Roman" pitchFamily="18" charset="0"/>
                          <a:ea typeface="+mn-ea"/>
                          <a:cs typeface="Times New Roman" pitchFamily="18" charset="0"/>
                        </a:rPr>
                        <a:t>nat</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nes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buit</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smtClean="0">
                          <a:solidFill>
                            <a:schemeClr val="dk1"/>
                          </a:solidFill>
                          <a:latin typeface="Times New Roman" pitchFamily="18" charset="0"/>
                          <a:ea typeface="+mn-ea"/>
                          <a:cs typeface="Times New Roman" pitchFamily="18" charset="0"/>
                        </a:rPr>
                        <a:t>n </a:t>
                      </a:r>
                      <a:r>
                        <a:rPr kumimoji="0" lang="en-US" sz="1200" b="0" i="0" kern="1200" dirty="0" err="1" smtClean="0">
                          <a:solidFill>
                            <a:schemeClr val="dk1"/>
                          </a:solidFill>
                          <a:latin typeface="Times New Roman" pitchFamily="18" charset="0"/>
                          <a:ea typeface="+mn-ea"/>
                          <a:cs typeface="Times New Roman" pitchFamily="18" charset="0"/>
                        </a:rPr>
                        <a:t>actele</a:t>
                      </a:r>
                      <a:r>
                        <a:rPr kumimoji="0" lang="en-US" sz="1200" b="0" i="0" kern="1200" dirty="0" smtClean="0">
                          <a:solidFill>
                            <a:schemeClr val="dk1"/>
                          </a:solidFill>
                          <a:latin typeface="Times New Roman" pitchFamily="18" charset="0"/>
                          <a:ea typeface="+mn-ea"/>
                          <a:cs typeface="Times New Roman" pitchFamily="18" charset="0"/>
                        </a:rPr>
                        <a:t> sale, </a:t>
                      </a:r>
                      <a:r>
                        <a:rPr kumimoji="0" lang="en-US" sz="1200" b="0" i="0" kern="1200" dirty="0" err="1" smtClean="0">
                          <a:solidFill>
                            <a:schemeClr val="dk1"/>
                          </a:solidFill>
                          <a:latin typeface="Times New Roman" pitchFamily="18" charset="0"/>
                          <a:ea typeface="+mn-ea"/>
                          <a:cs typeface="Times New Roman" pitchFamily="18" charset="0"/>
                        </a:rPr>
                        <a:t>risc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adesea</a:t>
                      </a:r>
                      <a:r>
                        <a:rPr kumimoji="0" lang="en-US" b="0" i="0" kern="1200" dirty="0" smtClean="0">
                          <a:solidFill>
                            <a:schemeClr val="dk1"/>
                          </a:solidFill>
                          <a:latin typeface="+mn-lt"/>
                          <a:ea typeface="+mn-ea"/>
                          <a:cs typeface="+mn-cs"/>
                        </a:rPr>
                        <a:t>.</a:t>
                      </a:r>
                      <a:endParaRPr lang="en-US" dirty="0"/>
                    </a:p>
                  </a:txBody>
                  <a:tcPr/>
                </a:tc>
                <a:tc>
                  <a:txBody>
                    <a:bodyPr/>
                    <a:lstStyle/>
                    <a:p>
                      <a:r>
                        <a:rPr kumimoji="0" lang="ro-RO" sz="1200" b="0" i="0" kern="1200" dirty="0" smtClean="0">
                          <a:solidFill>
                            <a:schemeClr val="dk1"/>
                          </a:solidFill>
                          <a:latin typeface="Times New Roman" pitchFamily="18" charset="0"/>
                          <a:ea typeface="+mn-ea"/>
                          <a:cs typeface="Times New Roman" pitchFamily="18" charset="0"/>
                        </a:rPr>
                        <a:t>-</a:t>
                      </a:r>
                      <a:r>
                        <a:rPr kumimoji="0" lang="en-US" sz="1200" b="0" i="0" kern="1200" dirty="0" err="1" smtClean="0">
                          <a:solidFill>
                            <a:schemeClr val="dk1"/>
                          </a:solidFill>
                          <a:latin typeface="Times New Roman" pitchFamily="18" charset="0"/>
                          <a:ea typeface="+mn-ea"/>
                          <a:cs typeface="Times New Roman" pitchFamily="18" charset="0"/>
                        </a:rPr>
                        <a:t>molipse</a:t>
                      </a:r>
                      <a:r>
                        <a:rPr kumimoji="0" lang="ro-RO" sz="1200" b="0" i="0" kern="1200" dirty="0" smtClean="0">
                          <a:solidFill>
                            <a:schemeClr val="dk1"/>
                          </a:solidFill>
                          <a:latin typeface="Times New Roman" pitchFamily="18" charset="0"/>
                          <a:ea typeface="+mn-ea"/>
                          <a:cs typeface="Times New Roman" pitchFamily="18" charset="0"/>
                        </a:rPr>
                        <a:t>şt</a:t>
                      </a:r>
                      <a:r>
                        <a:rPr kumimoji="0" lang="en-US" sz="1200" b="0" i="0" kern="1200" dirty="0" smtClean="0">
                          <a:solidFill>
                            <a:schemeClr val="dk1"/>
                          </a:solidFill>
                          <a:latin typeface="Times New Roman" pitchFamily="18" charset="0"/>
                          <a:ea typeface="+mn-ea"/>
                          <a:cs typeface="Times New Roman" pitchFamily="18" charset="0"/>
                        </a:rPr>
                        <a:t>e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pe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ceilal</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cu </a:t>
                      </a:r>
                      <a:r>
                        <a:rPr kumimoji="0" lang="en-US" sz="1200" b="0" i="0" kern="1200" dirty="0" err="1" smtClean="0">
                          <a:solidFill>
                            <a:schemeClr val="dk1"/>
                          </a:solidFill>
                          <a:latin typeface="Times New Roman" pitchFamily="18" charset="0"/>
                          <a:ea typeface="+mn-ea"/>
                          <a:cs typeface="Times New Roman" pitchFamily="18" charset="0"/>
                        </a:rPr>
                        <a:t>veselia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este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mereu</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neast</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smtClean="0">
                          <a:solidFill>
                            <a:schemeClr val="dk1"/>
                          </a:solidFill>
                          <a:latin typeface="Times New Roman" pitchFamily="18" charset="0"/>
                          <a:ea typeface="+mn-ea"/>
                          <a:cs typeface="Times New Roman" pitchFamily="18" charset="0"/>
                        </a:rPr>
                        <a:t>mp</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rat, pus </a:t>
                      </a:r>
                      <a:r>
                        <a:rPr kumimoji="0" lang="en-US" sz="1200" b="0" i="0" kern="1200" dirty="0" err="1" smtClean="0">
                          <a:solidFill>
                            <a:schemeClr val="dk1"/>
                          </a:solidFill>
                          <a:latin typeface="Times New Roman" pitchFamily="18" charset="0"/>
                          <a:ea typeface="+mn-ea"/>
                          <a:cs typeface="Times New Roman" pitchFamily="18" charset="0"/>
                        </a:rPr>
                        <a:t>pe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glume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braveaz</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cu </a:t>
                      </a:r>
                      <a:r>
                        <a:rPr kumimoji="0" lang="en-US" sz="1200" b="0" i="0" kern="1200" dirty="0" err="1" smtClean="0">
                          <a:solidFill>
                            <a:schemeClr val="dk1"/>
                          </a:solidFill>
                          <a:latin typeface="Times New Roman" pitchFamily="18" charset="0"/>
                          <a:ea typeface="+mn-ea"/>
                          <a:cs typeface="Times New Roman" pitchFamily="18" charset="0"/>
                        </a:rPr>
                        <a:t>succes</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atunci</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ia</a:t>
                      </a:r>
                      <a:r>
                        <a:rPr kumimoji="0" lang="en-US" sz="1200" b="0" i="0" kern="1200" dirty="0" smtClean="0">
                          <a:solidFill>
                            <a:schemeClr val="dk1"/>
                          </a:solidFill>
                          <a:latin typeface="Times New Roman" pitchFamily="18" charset="0"/>
                          <a:ea typeface="+mn-ea"/>
                          <a:cs typeface="Times New Roman" pitchFamily="18" charset="0"/>
                        </a:rPr>
                        <a:t> note </a:t>
                      </a:r>
                      <a:r>
                        <a:rPr kumimoji="0" lang="en-US" sz="1200" b="0" i="0" kern="1200" dirty="0" err="1" smtClean="0">
                          <a:solidFill>
                            <a:schemeClr val="dk1"/>
                          </a:solidFill>
                          <a:latin typeface="Times New Roman" pitchFamily="18" charset="0"/>
                          <a:ea typeface="+mn-ea"/>
                          <a:cs typeface="Times New Roman" pitchFamily="18" charset="0"/>
                        </a:rPr>
                        <a:t>proaste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gre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smtClean="0">
                          <a:solidFill>
                            <a:schemeClr val="dk1"/>
                          </a:solidFill>
                          <a:latin typeface="Times New Roman" pitchFamily="18" charset="0"/>
                          <a:ea typeface="+mn-ea"/>
                          <a:cs typeface="Times New Roman" pitchFamily="18" charset="0"/>
                        </a:rPr>
                        <a:t>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te</a:t>
                      </a:r>
                      <a:r>
                        <a:rPr kumimoji="0" lang="en-US" sz="1200" b="0" i="0" kern="1200" dirty="0" smtClean="0">
                          <a:solidFill>
                            <a:schemeClr val="dk1"/>
                          </a:solidFill>
                          <a:latin typeface="Times New Roman" pitchFamily="18" charset="0"/>
                          <a:ea typeface="+mn-ea"/>
                          <a:cs typeface="Times New Roman" pitchFamily="18" charset="0"/>
                        </a:rPr>
                        <a:t> din grab</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superficialitate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dar</a:t>
                      </a:r>
                      <a:r>
                        <a:rPr kumimoji="0" lang="en-US" sz="1200" b="0" i="0" kern="1200" dirty="0" smtClean="0">
                          <a:solidFill>
                            <a:schemeClr val="dk1"/>
                          </a:solidFill>
                          <a:latin typeface="Times New Roman" pitchFamily="18" charset="0"/>
                          <a:ea typeface="+mn-ea"/>
                          <a:cs typeface="Times New Roman" pitchFamily="18" charset="0"/>
                        </a:rPr>
                        <a:t> e </a:t>
                      </a:r>
                      <a:r>
                        <a:rPr kumimoji="0" lang="en-US" sz="1200" b="0" i="0" kern="1200" dirty="0" err="1" smtClean="0">
                          <a:solidFill>
                            <a:schemeClr val="dk1"/>
                          </a:solidFill>
                          <a:latin typeface="Times New Roman" pitchFamily="18" charset="0"/>
                          <a:ea typeface="+mn-ea"/>
                          <a:cs typeface="Times New Roman" pitchFamily="18" charset="0"/>
                        </a:rPr>
                        <a:t>dispus</a:t>
                      </a:r>
                      <a:r>
                        <a:rPr kumimoji="0" lang="en-US" sz="1200" b="0" i="0" kern="1200" dirty="0" smtClean="0">
                          <a:solidFill>
                            <a:schemeClr val="dk1"/>
                          </a:solidFill>
                          <a:latin typeface="Times New Roman" pitchFamily="18" charset="0"/>
                          <a:ea typeface="+mn-ea"/>
                          <a:cs typeface="Times New Roman" pitchFamily="18" charset="0"/>
                        </a:rPr>
                        <a:t>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cear</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scuze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se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err="1" smtClean="0">
                          <a:solidFill>
                            <a:schemeClr val="dk1"/>
                          </a:solidFill>
                          <a:latin typeface="Times New Roman" pitchFamily="18" charset="0"/>
                          <a:ea typeface="+mn-ea"/>
                          <a:cs typeface="Times New Roman" pitchFamily="18" charset="0"/>
                        </a:rPr>
                        <a:t>mpace</a:t>
                      </a:r>
                      <a:r>
                        <a:rPr kumimoji="0" lang="en-US" sz="1200" b="0" i="0" kern="1200" dirty="0" smtClean="0">
                          <a:solidFill>
                            <a:schemeClr val="dk1"/>
                          </a:solidFill>
                          <a:latin typeface="Times New Roman" pitchFamily="18" charset="0"/>
                          <a:ea typeface="+mn-ea"/>
                          <a:cs typeface="Times New Roman" pitchFamily="18" charset="0"/>
                        </a:rPr>
                        <a:t> cu </a:t>
                      </a:r>
                      <a:r>
                        <a:rPr kumimoji="0" lang="en-US" sz="1200" b="0" i="0" kern="1200" dirty="0" err="1" smtClean="0">
                          <a:solidFill>
                            <a:schemeClr val="dk1"/>
                          </a:solidFill>
                          <a:latin typeface="Times New Roman" pitchFamily="18" charset="0"/>
                          <a:ea typeface="+mn-ea"/>
                          <a:cs typeface="Times New Roman" pitchFamily="18" charset="0"/>
                        </a:rPr>
                        <a:t>toat</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lumea</a:t>
                      </a:r>
                      <a:r>
                        <a:rPr kumimoji="0" lang="en-US" sz="1200" b="0" i="0" kern="1200" dirty="0" smtClean="0">
                          <a:solidFill>
                            <a:schemeClr val="dk1"/>
                          </a:solidFill>
                          <a:latin typeface="Times New Roman" pitchFamily="18" charset="0"/>
                          <a:ea typeface="+mn-ea"/>
                          <a:cs typeface="Times New Roman" pitchFamily="18" charset="0"/>
                        </a:rPr>
                        <a:t>; se </a:t>
                      </a:r>
                      <a:r>
                        <a:rPr kumimoji="0" lang="en-US" sz="1200" b="0" i="0" kern="1200" dirty="0" err="1" smtClean="0">
                          <a:solidFill>
                            <a:schemeClr val="dk1"/>
                          </a:solidFill>
                          <a:latin typeface="Times New Roman" pitchFamily="18" charset="0"/>
                          <a:ea typeface="+mn-ea"/>
                          <a:cs typeface="Times New Roman" pitchFamily="18" charset="0"/>
                        </a:rPr>
                        <a:t>entuziasmeaz</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cu u</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urin</a:t>
                      </a:r>
                      <a:r>
                        <a:rPr kumimoji="0" lang="ro-RO" sz="1200" b="0" i="0" kern="1200" dirty="0" smtClean="0">
                          <a:solidFill>
                            <a:schemeClr val="dk1"/>
                          </a:solidFill>
                          <a:latin typeface="Times New Roman" pitchFamily="18" charset="0"/>
                          <a:ea typeface="+mn-ea"/>
                          <a:cs typeface="Times New Roman" pitchFamily="18" charset="0"/>
                        </a:rPr>
                        <a:t>ţă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vorbe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te</a:t>
                      </a:r>
                      <a:r>
                        <a:rPr kumimoji="0" lang="en-US" sz="1200" b="0" i="0" kern="1200" dirty="0" smtClean="0">
                          <a:solidFill>
                            <a:schemeClr val="dk1"/>
                          </a:solidFill>
                          <a:latin typeface="Times New Roman" pitchFamily="18" charset="0"/>
                          <a:ea typeface="+mn-ea"/>
                          <a:cs typeface="Times New Roman" pitchFamily="18" charset="0"/>
                        </a:rPr>
                        <a:t> ne</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err="1" smtClean="0">
                          <a:solidFill>
                            <a:schemeClr val="dk1"/>
                          </a:solidFill>
                          <a:latin typeface="Times New Roman" pitchFamily="18" charset="0"/>
                          <a:ea typeface="+mn-ea"/>
                          <a:cs typeface="Times New Roman" pitchFamily="18" charset="0"/>
                        </a:rPr>
                        <a:t>ntrebat</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b</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rfe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te</a:t>
                      </a:r>
                      <a:r>
                        <a:rPr kumimoji="0" lang="en-US" sz="1200" b="0" i="0" kern="1200" dirty="0" smtClean="0">
                          <a:solidFill>
                            <a:schemeClr val="dk1"/>
                          </a:solidFill>
                          <a:latin typeface="Times New Roman" pitchFamily="18" charset="0"/>
                          <a:ea typeface="+mn-ea"/>
                          <a:cs typeface="Times New Roman" pitchFamily="18" charset="0"/>
                        </a:rPr>
                        <a:t> f</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r</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mari</a:t>
                      </a:r>
                      <a:r>
                        <a:rPr kumimoji="0" lang="en-US" sz="1200" b="0" i="0" kern="1200" dirty="0" smtClean="0">
                          <a:solidFill>
                            <a:schemeClr val="dk1"/>
                          </a:solidFill>
                          <a:latin typeface="Times New Roman" pitchFamily="18" charset="0"/>
                          <a:ea typeface="+mn-ea"/>
                          <a:cs typeface="Times New Roman" pitchFamily="18" charset="0"/>
                        </a:rPr>
                        <a:t> re</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ineri</a:t>
                      </a:r>
                      <a:r>
                        <a:rPr kumimoji="0" lang="en-US" sz="1200" b="0" i="0" kern="1200" dirty="0" smtClean="0">
                          <a:solidFill>
                            <a:schemeClr val="dk1"/>
                          </a:solidFill>
                          <a:latin typeface="Times New Roman" pitchFamily="18" charset="0"/>
                          <a:ea typeface="+mn-ea"/>
                          <a:cs typeface="Times New Roman" pitchFamily="18" charset="0"/>
                        </a:rPr>
                        <a:t>, nu </a:t>
                      </a:r>
                      <a:r>
                        <a:rPr kumimoji="0" lang="en-US" sz="1200" b="0" i="0" kern="1200" dirty="0" err="1" smtClean="0">
                          <a:solidFill>
                            <a:schemeClr val="dk1"/>
                          </a:solidFill>
                          <a:latin typeface="Times New Roman" pitchFamily="18" charset="0"/>
                          <a:ea typeface="+mn-ea"/>
                          <a:cs typeface="Times New Roman" pitchFamily="18" charset="0"/>
                        </a:rPr>
                        <a:t>poate</a:t>
                      </a:r>
                      <a:r>
                        <a:rPr kumimoji="0" lang="en-US" sz="1200" b="0" i="0" kern="1200" dirty="0" smtClean="0">
                          <a:solidFill>
                            <a:schemeClr val="dk1"/>
                          </a:solidFill>
                          <a:latin typeface="Times New Roman" pitchFamily="18" charset="0"/>
                          <a:ea typeface="+mn-ea"/>
                          <a:cs typeface="Times New Roman" pitchFamily="18" charset="0"/>
                        </a:rPr>
                        <a:t> p</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stra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mult</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timp</a:t>
                      </a:r>
                      <a:r>
                        <a:rPr kumimoji="0" lang="en-US" sz="1200" b="0" i="0" kern="1200" dirty="0" smtClean="0">
                          <a:solidFill>
                            <a:schemeClr val="dk1"/>
                          </a:solidFill>
                          <a:latin typeface="Times New Roman" pitchFamily="18" charset="0"/>
                          <a:ea typeface="+mn-ea"/>
                          <a:cs typeface="Times New Roman" pitchFamily="18" charset="0"/>
                        </a:rPr>
                        <a:t> un secret.</a:t>
                      </a:r>
                      <a:endParaRPr lang="en-US" sz="1200" dirty="0">
                        <a:latin typeface="Times New Roman" pitchFamily="18" charset="0"/>
                        <a:cs typeface="Times New Roman" pitchFamily="18" charset="0"/>
                      </a:endParaRPr>
                    </a:p>
                  </a:txBody>
                  <a:tcPr/>
                </a:tc>
                <a:tc>
                  <a:txBody>
                    <a:bodyPr/>
                    <a:lstStyle/>
                    <a:p>
                      <a:r>
                        <a:rPr kumimoji="0" lang="ro-RO" sz="1200" b="0" i="0" kern="1200" dirty="0" smtClean="0">
                          <a:solidFill>
                            <a:schemeClr val="dk1"/>
                          </a:solidFill>
                          <a:latin typeface="Times New Roman" pitchFamily="18" charset="0"/>
                          <a:ea typeface="+mn-ea"/>
                          <a:cs typeface="Times New Roman" pitchFamily="18" charset="0"/>
                        </a:rPr>
                        <a:t>-</a:t>
                      </a:r>
                      <a:r>
                        <a:rPr kumimoji="0" lang="en-US" sz="1200" b="0" i="0" kern="1200" dirty="0" smtClean="0">
                          <a:solidFill>
                            <a:schemeClr val="dk1"/>
                          </a:solidFill>
                          <a:latin typeface="Times New Roman" pitchFamily="18" charset="0"/>
                          <a:ea typeface="+mn-ea"/>
                          <a:cs typeface="Times New Roman" pitchFamily="18" charset="0"/>
                        </a:rPr>
                        <a:t>re</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inut</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smtClean="0">
                          <a:solidFill>
                            <a:schemeClr val="dk1"/>
                          </a:solidFill>
                          <a:latin typeface="Times New Roman" pitchFamily="18" charset="0"/>
                          <a:ea typeface="+mn-ea"/>
                          <a:cs typeface="Times New Roman" pitchFamily="18" charset="0"/>
                        </a:rPr>
                        <a:t>n tot </a:t>
                      </a:r>
                      <a:r>
                        <a:rPr kumimoji="0" lang="en-US" sz="1200" b="0" i="0" kern="1200" dirty="0" err="1" smtClean="0">
                          <a:solidFill>
                            <a:schemeClr val="dk1"/>
                          </a:solidFill>
                          <a:latin typeface="Times New Roman" pitchFamily="18" charset="0"/>
                          <a:ea typeface="+mn-ea"/>
                          <a:cs typeface="Times New Roman" pitchFamily="18" charset="0"/>
                        </a:rPr>
                        <a:t>ceea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a:t>
                      </a:r>
                      <a:r>
                        <a:rPr kumimoji="0" lang="en-US" sz="1200" b="0" i="0" kern="1200" dirty="0" smtClean="0">
                          <a:solidFill>
                            <a:schemeClr val="dk1"/>
                          </a:solidFill>
                          <a:latin typeface="Times New Roman" pitchFamily="18" charset="0"/>
                          <a:ea typeface="+mn-ea"/>
                          <a:cs typeface="Times New Roman" pitchFamily="18" charset="0"/>
                        </a:rPr>
                        <a:t> face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spune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alege</a:t>
                      </a:r>
                      <a:r>
                        <a:rPr kumimoji="0" lang="en-US" sz="1200" b="0" i="0" kern="1200" dirty="0" smtClean="0">
                          <a:solidFill>
                            <a:schemeClr val="dk1"/>
                          </a:solidFill>
                          <a:latin typeface="Times New Roman" pitchFamily="18" charset="0"/>
                          <a:ea typeface="+mn-ea"/>
                          <a:cs typeface="Times New Roman" pitchFamily="18" charset="0"/>
                        </a:rPr>
                        <a:t> cu </a:t>
                      </a:r>
                      <a:r>
                        <a:rPr kumimoji="0" lang="en-US" sz="1200" b="0" i="0" kern="1200" dirty="0" err="1" smtClean="0">
                          <a:solidFill>
                            <a:schemeClr val="dk1"/>
                          </a:solidFill>
                          <a:latin typeface="Times New Roman" pitchFamily="18" charset="0"/>
                          <a:ea typeface="+mn-ea"/>
                          <a:cs typeface="Times New Roman" pitchFamily="18" charset="0"/>
                        </a:rPr>
                        <a:t>grij</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cuvintele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atunci</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trebuie</a:t>
                      </a:r>
                      <a:r>
                        <a:rPr kumimoji="0" lang="en-US" sz="1200" b="0" i="0" kern="1200" dirty="0" smtClean="0">
                          <a:solidFill>
                            <a:schemeClr val="dk1"/>
                          </a:solidFill>
                          <a:latin typeface="Times New Roman" pitchFamily="18" charset="0"/>
                          <a:ea typeface="+mn-ea"/>
                          <a:cs typeface="Times New Roman" pitchFamily="18" charset="0"/>
                        </a:rPr>
                        <a:t>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vorbeasc</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analizeaz</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problemele</a:t>
                      </a:r>
                      <a:r>
                        <a:rPr kumimoji="0" lang="en-US" sz="1200" b="0" i="0" kern="1200" dirty="0" smtClean="0">
                          <a:solidFill>
                            <a:schemeClr val="dk1"/>
                          </a:solidFill>
                          <a:latin typeface="Times New Roman" pitchFamily="18" charset="0"/>
                          <a:ea typeface="+mn-ea"/>
                          <a:cs typeface="Times New Roman" pitchFamily="18" charset="0"/>
                        </a:rPr>
                        <a:t> din diverse </a:t>
                      </a:r>
                      <a:r>
                        <a:rPr kumimoji="0" lang="en-US" sz="1200" b="0" i="0" kern="1200" dirty="0" err="1" smtClean="0">
                          <a:solidFill>
                            <a:schemeClr val="dk1"/>
                          </a:solidFill>
                          <a:latin typeface="Times New Roman" pitchFamily="18" charset="0"/>
                          <a:ea typeface="+mn-ea"/>
                          <a:cs typeface="Times New Roman" pitchFamily="18" charset="0"/>
                        </a:rPr>
                        <a:t>puncte</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vedere</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nt</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re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err="1" smtClean="0">
                          <a:solidFill>
                            <a:schemeClr val="dk1"/>
                          </a:solidFill>
                          <a:latin typeface="Times New Roman" pitchFamily="18" charset="0"/>
                          <a:ea typeface="+mn-ea"/>
                          <a:cs typeface="Times New Roman" pitchFamily="18" charset="0"/>
                        </a:rPr>
                        <a:t>ndelung</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orice</a:t>
                      </a:r>
                      <a:r>
                        <a:rPr kumimoji="0" lang="en-US" sz="1200" b="0" i="0" kern="1200" dirty="0" smtClean="0">
                          <a:solidFill>
                            <a:schemeClr val="dk1"/>
                          </a:solidFill>
                          <a:latin typeface="Times New Roman" pitchFamily="18" charset="0"/>
                          <a:ea typeface="+mn-ea"/>
                          <a:cs typeface="Times New Roman" pitchFamily="18" charset="0"/>
                        </a:rPr>
                        <a:t> r</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spuns</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este</a:t>
                      </a:r>
                      <a:r>
                        <a:rPr kumimoji="0" lang="en-US" sz="1200" b="0" i="0" kern="1200" dirty="0" smtClean="0">
                          <a:solidFill>
                            <a:schemeClr val="dk1"/>
                          </a:solidFill>
                          <a:latin typeface="Times New Roman" pitchFamily="18" charset="0"/>
                          <a:ea typeface="+mn-ea"/>
                          <a:cs typeface="Times New Roman" pitchFamily="18" charset="0"/>
                        </a:rPr>
                        <a:t> con</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tiincios</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se </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ine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err="1" smtClean="0">
                          <a:solidFill>
                            <a:schemeClr val="dk1"/>
                          </a:solidFill>
                          <a:latin typeface="Times New Roman" pitchFamily="18" charset="0"/>
                          <a:ea typeface="+mn-ea"/>
                          <a:cs typeface="Times New Roman" pitchFamily="18" charset="0"/>
                        </a:rPr>
                        <a:t>ntotdeauna</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cuv</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nt</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aceea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este</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în</a:t>
                      </a:r>
                      <a:r>
                        <a:rPr kumimoji="0" lang="en-US" sz="1200" b="0" i="0" kern="1200" dirty="0" smtClean="0">
                          <a:solidFill>
                            <a:schemeClr val="dk1"/>
                          </a:solidFill>
                          <a:latin typeface="Times New Roman" pitchFamily="18" charset="0"/>
                          <a:ea typeface="+mn-ea"/>
                          <a:cs typeface="Times New Roman" pitchFamily="18" charset="0"/>
                        </a:rPr>
                        <a:t> general, </a:t>
                      </a:r>
                      <a:r>
                        <a:rPr kumimoji="0" lang="en-US" sz="1200" b="0" i="0" kern="1200" dirty="0" err="1" smtClean="0">
                          <a:solidFill>
                            <a:schemeClr val="dk1"/>
                          </a:solidFill>
                          <a:latin typeface="Times New Roman" pitchFamily="18" charset="0"/>
                          <a:ea typeface="+mn-ea"/>
                          <a:cs typeface="Times New Roman" pitchFamily="18" charset="0"/>
                        </a:rPr>
                        <a:t>respectat</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apreciat</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ceilal</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care </a:t>
                      </a:r>
                      <a:r>
                        <a:rPr kumimoji="0" lang="en-US" sz="1200" b="0" i="0" kern="1200" dirty="0" err="1" smtClean="0">
                          <a:solidFill>
                            <a:schemeClr val="dk1"/>
                          </a:solidFill>
                          <a:latin typeface="Times New Roman" pitchFamily="18" charset="0"/>
                          <a:ea typeface="+mn-ea"/>
                          <a:cs typeface="Times New Roman" pitchFamily="18" charset="0"/>
                        </a:rPr>
                        <a:t>sunt</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totusi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intriga</a:t>
                      </a:r>
                      <a:r>
                        <a:rPr kumimoji="0" lang="ro-RO" sz="1200" b="0" i="0" kern="1200" dirty="0" smtClean="0">
                          <a:solidFill>
                            <a:schemeClr val="dk1"/>
                          </a:solidFill>
                          <a:latin typeface="Times New Roman" pitchFamily="18" charset="0"/>
                          <a:ea typeface="+mn-ea"/>
                          <a:cs typeface="Times New Roman" pitchFamily="18" charset="0"/>
                        </a:rPr>
                        <a:t>ţi</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conservatorismul</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conformismul</a:t>
                      </a:r>
                      <a:r>
                        <a:rPr kumimoji="0" lang="en-US" sz="1200" b="0" i="0" kern="1200" dirty="0" smtClean="0">
                          <a:solidFill>
                            <a:schemeClr val="dk1"/>
                          </a:solidFill>
                          <a:latin typeface="Times New Roman" pitchFamily="18" charset="0"/>
                          <a:ea typeface="+mn-ea"/>
                          <a:cs typeface="Times New Roman" pitchFamily="18" charset="0"/>
                        </a:rPr>
                        <a:t>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u.</a:t>
                      </a:r>
                      <a:endParaRPr lang="en-US" sz="1200" dirty="0">
                        <a:latin typeface="Times New Roman" pitchFamily="18" charset="0"/>
                        <a:cs typeface="Times New Roman" pitchFamily="18" charset="0"/>
                      </a:endParaRPr>
                    </a:p>
                  </a:txBody>
                  <a:tcPr/>
                </a:tc>
                <a:tc>
                  <a:txBody>
                    <a:bodyPr/>
                    <a:lstStyle/>
                    <a:p>
                      <a:r>
                        <a:rPr kumimoji="0" lang="ro-RO" sz="1200" b="0" i="0" kern="1200" dirty="0" smtClean="0">
                          <a:solidFill>
                            <a:schemeClr val="dk1"/>
                          </a:solidFill>
                          <a:latin typeface="Times New Roman" pitchFamily="18" charset="0"/>
                          <a:ea typeface="+mn-ea"/>
                          <a:cs typeface="Times New Roman" pitchFamily="18" charset="0"/>
                        </a:rPr>
                        <a:t>-</a:t>
                      </a:r>
                      <a:r>
                        <a:rPr kumimoji="0" lang="en-US" sz="1200" b="0" i="0" kern="1200" dirty="0" err="1" smtClean="0">
                          <a:solidFill>
                            <a:schemeClr val="dk1"/>
                          </a:solidFill>
                          <a:latin typeface="Times New Roman" pitchFamily="18" charset="0"/>
                          <a:ea typeface="+mn-ea"/>
                          <a:cs typeface="Times New Roman" pitchFamily="18" charset="0"/>
                        </a:rPr>
                        <a:t>tremur</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ve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nic</a:t>
                      </a:r>
                      <a:r>
                        <a:rPr kumimoji="0" lang="en-US" sz="1200" b="0" i="0" kern="1200" dirty="0" smtClean="0">
                          <a:solidFill>
                            <a:schemeClr val="dk1"/>
                          </a:solidFill>
                          <a:latin typeface="Times New Roman" pitchFamily="18" charset="0"/>
                          <a:ea typeface="+mn-ea"/>
                          <a:cs typeface="Times New Roman" pitchFamily="18" charset="0"/>
                        </a:rPr>
                        <a:t> de </a:t>
                      </a:r>
                      <a:r>
                        <a:rPr kumimoji="0" lang="en-US" sz="1200" b="0" i="0" kern="1200" dirty="0" err="1" smtClean="0">
                          <a:solidFill>
                            <a:schemeClr val="dk1"/>
                          </a:solidFill>
                          <a:latin typeface="Times New Roman" pitchFamily="18" charset="0"/>
                          <a:ea typeface="+mn-ea"/>
                          <a:cs typeface="Times New Roman" pitchFamily="18" charset="0"/>
                        </a:rPr>
                        <a:t>teama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celor</a:t>
                      </a:r>
                      <a:r>
                        <a:rPr kumimoji="0" lang="en-US" sz="1200" b="0" i="0" kern="1200" dirty="0" smtClean="0">
                          <a:solidFill>
                            <a:schemeClr val="dk1"/>
                          </a:solidFill>
                          <a:latin typeface="Times New Roman" pitchFamily="18" charset="0"/>
                          <a:ea typeface="+mn-ea"/>
                          <a:cs typeface="Times New Roman" pitchFamily="18" charset="0"/>
                        </a:rPr>
                        <a:t> din </a:t>
                      </a:r>
                      <a:r>
                        <a:rPr kumimoji="0" lang="en-US" sz="1200" b="0" i="0" kern="1200" dirty="0" err="1" smtClean="0">
                          <a:solidFill>
                            <a:schemeClr val="dk1"/>
                          </a:solidFill>
                          <a:latin typeface="Times New Roman" pitchFamily="18" charset="0"/>
                          <a:ea typeface="+mn-ea"/>
                          <a:cs typeface="Times New Roman" pitchFamily="18" charset="0"/>
                        </a:rPr>
                        <a:t>jur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colegi</a:t>
                      </a:r>
                      <a:r>
                        <a:rPr kumimoji="0" lang="en-US" sz="1200" b="0" i="0" kern="1200" dirty="0" smtClean="0">
                          <a:solidFill>
                            <a:schemeClr val="dk1"/>
                          </a:solidFill>
                          <a:latin typeface="Times New Roman" pitchFamily="18" charset="0"/>
                          <a:ea typeface="+mn-ea"/>
                          <a:cs typeface="Times New Roman" pitchFamily="18" charset="0"/>
                        </a:rPr>
                        <a:t>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profesori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ro</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smtClean="0">
                          <a:solidFill>
                            <a:schemeClr val="dk1"/>
                          </a:solidFill>
                          <a:latin typeface="Times New Roman" pitchFamily="18" charset="0"/>
                          <a:ea typeface="+mn-ea"/>
                          <a:cs typeface="Times New Roman" pitchFamily="18" charset="0"/>
                        </a:rPr>
                        <a:t>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te</a:t>
                      </a:r>
                      <a:r>
                        <a:rPr kumimoji="0" lang="en-US" sz="1200" b="0" i="0" kern="1200" dirty="0" smtClean="0">
                          <a:solidFill>
                            <a:schemeClr val="dk1"/>
                          </a:solidFill>
                          <a:latin typeface="Times New Roman" pitchFamily="18" charset="0"/>
                          <a:ea typeface="+mn-ea"/>
                          <a:cs typeface="Times New Roman" pitchFamily="18" charset="0"/>
                        </a:rPr>
                        <a:t> u</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smtClean="0">
                          <a:solidFill>
                            <a:schemeClr val="dk1"/>
                          </a:solidFill>
                          <a:latin typeface="Times New Roman" pitchFamily="18" charset="0"/>
                          <a:ea typeface="+mn-ea"/>
                          <a:cs typeface="Times New Roman" pitchFamily="18" charset="0"/>
                        </a:rPr>
                        <a:t>or, se </a:t>
                      </a:r>
                      <a:r>
                        <a:rPr kumimoji="0" lang="en-US" sz="1200" b="0" i="0" kern="1200" dirty="0" err="1" smtClean="0">
                          <a:solidFill>
                            <a:schemeClr val="dk1"/>
                          </a:solidFill>
                          <a:latin typeface="Times New Roman" pitchFamily="18" charset="0"/>
                          <a:ea typeface="+mn-ea"/>
                          <a:cs typeface="Times New Roman" pitchFamily="18" charset="0"/>
                        </a:rPr>
                        <a:t>sperie</a:t>
                      </a:r>
                      <a:r>
                        <a:rPr kumimoji="0" lang="en-US" sz="1200" b="0" i="0" kern="1200" dirty="0" smtClean="0">
                          <a:solidFill>
                            <a:schemeClr val="dk1"/>
                          </a:solidFill>
                          <a:latin typeface="Times New Roman" pitchFamily="18" charset="0"/>
                          <a:ea typeface="+mn-ea"/>
                          <a:cs typeface="Times New Roman" pitchFamily="18" charset="0"/>
                        </a:rPr>
                        <a:t> de tot </a:t>
                      </a:r>
                      <a:r>
                        <a:rPr kumimoji="0" lang="en-US" sz="1200" b="0" i="0" kern="1200" dirty="0" err="1" smtClean="0">
                          <a:solidFill>
                            <a:schemeClr val="dk1"/>
                          </a:solidFill>
                          <a:latin typeface="Times New Roman" pitchFamily="18" charset="0"/>
                          <a:ea typeface="+mn-ea"/>
                          <a:cs typeface="Times New Roman" pitchFamily="18" charset="0"/>
                        </a:rPr>
                        <a:t>ceea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ce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putea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fi</a:t>
                      </a:r>
                      <a:r>
                        <a:rPr kumimoji="0" lang="en-US" sz="1200" b="0" i="0" kern="1200" dirty="0" smtClean="0">
                          <a:solidFill>
                            <a:schemeClr val="dk1"/>
                          </a:solidFill>
                          <a:latin typeface="Times New Roman" pitchFamily="18" charset="0"/>
                          <a:ea typeface="+mn-ea"/>
                          <a:cs typeface="Times New Roman" pitchFamily="18" charset="0"/>
                        </a:rPr>
                        <a:t> o </a:t>
                      </a:r>
                      <a:r>
                        <a:rPr kumimoji="0" lang="en-US" sz="1200" b="0" i="0" kern="1200" dirty="0" err="1" smtClean="0">
                          <a:solidFill>
                            <a:schemeClr val="dk1"/>
                          </a:solidFill>
                          <a:latin typeface="Times New Roman" pitchFamily="18" charset="0"/>
                          <a:ea typeface="+mn-ea"/>
                          <a:cs typeface="Times New Roman" pitchFamily="18" charset="0"/>
                        </a:rPr>
                        <a:t>amenin</a:t>
                      </a:r>
                      <a:r>
                        <a:rPr kumimoji="0" lang="ro-RO" sz="1200" b="0" i="0" kern="1200" dirty="0" smtClean="0">
                          <a:solidFill>
                            <a:schemeClr val="dk1"/>
                          </a:solidFill>
                          <a:latin typeface="Times New Roman" pitchFamily="18" charset="0"/>
                          <a:ea typeface="+mn-ea"/>
                          <a:cs typeface="Times New Roman" pitchFamily="18" charset="0"/>
                        </a:rPr>
                        <a:t>ţ</a:t>
                      </a:r>
                      <a:r>
                        <a:rPr kumimoji="0" lang="en-US" sz="1200" b="0" i="0" kern="1200" dirty="0" smtClean="0">
                          <a:solidFill>
                            <a:schemeClr val="dk1"/>
                          </a:solidFill>
                          <a:latin typeface="Times New Roman" pitchFamily="18" charset="0"/>
                          <a:ea typeface="+mn-ea"/>
                          <a:cs typeface="Times New Roman" pitchFamily="18" charset="0"/>
                        </a:rPr>
                        <a:t>are </a:t>
                      </a:r>
                      <a:r>
                        <a:rPr kumimoji="0" lang="en-US" sz="1200" b="0" i="0" kern="1200" dirty="0" err="1" smtClean="0">
                          <a:solidFill>
                            <a:schemeClr val="dk1"/>
                          </a:solidFill>
                          <a:latin typeface="Times New Roman" pitchFamily="18" charset="0"/>
                          <a:ea typeface="+mn-ea"/>
                          <a:cs typeface="Times New Roman" pitchFamily="18" charset="0"/>
                        </a:rPr>
                        <a:t>pentru</a:t>
                      </a:r>
                      <a:r>
                        <a:rPr kumimoji="0" lang="en-US" sz="1200" b="0" i="0" kern="1200" dirty="0" smtClean="0">
                          <a:solidFill>
                            <a:schemeClr val="dk1"/>
                          </a:solidFill>
                          <a:latin typeface="Times New Roman" pitchFamily="18" charset="0"/>
                          <a:ea typeface="+mn-ea"/>
                          <a:cs typeface="Times New Roman" pitchFamily="18" charset="0"/>
                        </a:rPr>
                        <a:t> el, se </a:t>
                      </a:r>
                      <a:r>
                        <a:rPr kumimoji="0" lang="ro-RO" sz="1200" b="0" i="0" kern="1200" dirty="0" smtClean="0">
                          <a:solidFill>
                            <a:schemeClr val="dk1"/>
                          </a:solidFill>
                          <a:latin typeface="Times New Roman" pitchFamily="18" charset="0"/>
                          <a:ea typeface="+mn-ea"/>
                          <a:cs typeface="Times New Roman" pitchFamily="18" charset="0"/>
                        </a:rPr>
                        <a:t>î</a:t>
                      </a:r>
                      <a:r>
                        <a:rPr kumimoji="0" lang="en-US" sz="1200" b="0" i="0" kern="1200" dirty="0" err="1" smtClean="0">
                          <a:solidFill>
                            <a:schemeClr val="dk1"/>
                          </a:solidFill>
                          <a:latin typeface="Times New Roman" pitchFamily="18" charset="0"/>
                          <a:ea typeface="+mn-ea"/>
                          <a:cs typeface="Times New Roman" pitchFamily="18" charset="0"/>
                        </a:rPr>
                        <a:t>mboln</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ve</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te</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mai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mult</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subiectiv</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imaginar</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atunci</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trebuie</a:t>
                      </a:r>
                      <a:r>
                        <a:rPr kumimoji="0" lang="en-US" sz="1200" b="0" i="0" kern="1200" dirty="0" smtClean="0">
                          <a:solidFill>
                            <a:schemeClr val="dk1"/>
                          </a:solidFill>
                          <a:latin typeface="Times New Roman" pitchFamily="18" charset="0"/>
                          <a:ea typeface="+mn-ea"/>
                          <a:cs typeface="Times New Roman" pitchFamily="18" charset="0"/>
                        </a:rPr>
                        <a:t> s</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dea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lucr</a:t>
                      </a:r>
                      <a:r>
                        <a:rPr kumimoji="0" lang="ro-RO" sz="1200" b="0" i="0" kern="1200" dirty="0" smtClean="0">
                          <a:solidFill>
                            <a:schemeClr val="dk1"/>
                          </a:solidFill>
                          <a:latin typeface="Times New Roman" pitchFamily="18" charset="0"/>
                          <a:ea typeface="+mn-ea"/>
                          <a:cs typeface="Times New Roman" pitchFamily="18" charset="0"/>
                        </a:rPr>
                        <a:t>ă</a:t>
                      </a:r>
                      <a:r>
                        <a:rPr kumimoji="0" lang="en-US" sz="1200" b="0" i="0" kern="1200" dirty="0" err="1" smtClean="0">
                          <a:solidFill>
                            <a:schemeClr val="dk1"/>
                          </a:solidFill>
                          <a:latin typeface="Times New Roman" pitchFamily="18" charset="0"/>
                          <a:ea typeface="+mn-ea"/>
                          <a:cs typeface="Times New Roman" pitchFamily="18" charset="0"/>
                        </a:rPr>
                        <a:t>ri</a:t>
                      </a:r>
                      <a:r>
                        <a:rPr kumimoji="0" lang="en-US" sz="1200" b="0" i="0" kern="1200" dirty="0" smtClean="0">
                          <a:solidFill>
                            <a:schemeClr val="dk1"/>
                          </a:solidFill>
                          <a:latin typeface="Times New Roman" pitchFamily="18" charset="0"/>
                          <a:ea typeface="+mn-ea"/>
                          <a:cs typeface="Times New Roman" pitchFamily="18" charset="0"/>
                        </a:rPr>
                        <a:t>, pl</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nge</a:t>
                      </a:r>
                      <a:r>
                        <a:rPr kumimoji="0" lang="en-US" sz="1200" b="0" i="0" kern="1200" dirty="0" smtClean="0">
                          <a:solidFill>
                            <a:schemeClr val="dk1"/>
                          </a:solidFill>
                          <a:latin typeface="Times New Roman" pitchFamily="18" charset="0"/>
                          <a:ea typeface="+mn-ea"/>
                          <a:cs typeface="Times New Roman" pitchFamily="18" charset="0"/>
                        </a:rPr>
                        <a:t> cu </a:t>
                      </a:r>
                      <a:r>
                        <a:rPr kumimoji="0" lang="en-US" sz="1200" b="0" i="0" kern="1200" dirty="0" err="1" smtClean="0">
                          <a:solidFill>
                            <a:schemeClr val="dk1"/>
                          </a:solidFill>
                          <a:latin typeface="Times New Roman" pitchFamily="18" charset="0"/>
                          <a:ea typeface="+mn-ea"/>
                          <a:cs typeface="Times New Roman" pitchFamily="18" charset="0"/>
                        </a:rPr>
                        <a:t>usurin</a:t>
                      </a:r>
                      <a:r>
                        <a:rPr kumimoji="0" lang="ro-RO" sz="1200" b="0" i="0" kern="1200" dirty="0" smtClean="0">
                          <a:solidFill>
                            <a:schemeClr val="dk1"/>
                          </a:solidFill>
                          <a:latin typeface="Times New Roman" pitchFamily="18" charset="0"/>
                          <a:ea typeface="+mn-ea"/>
                          <a:cs typeface="Times New Roman" pitchFamily="18" charset="0"/>
                        </a:rPr>
                        <a:t>ţă</a:t>
                      </a:r>
                      <a:r>
                        <a:rPr kumimoji="0" lang="en-US" sz="1200" b="0" i="0" kern="1200" dirty="0" smtClean="0">
                          <a:solidFill>
                            <a:schemeClr val="dk1"/>
                          </a:solidFill>
                          <a:latin typeface="Times New Roman" pitchFamily="18" charset="0"/>
                          <a:ea typeface="+mn-ea"/>
                          <a:cs typeface="Times New Roman" pitchFamily="18" charset="0"/>
                        </a:rPr>
                        <a:t> c</a:t>
                      </a:r>
                      <a:r>
                        <a:rPr kumimoji="0" lang="ro-RO" sz="1200" b="0" i="0" kern="1200" dirty="0" smtClean="0">
                          <a:solidFill>
                            <a:schemeClr val="dk1"/>
                          </a:solidFill>
                          <a:latin typeface="Times New Roman" pitchFamily="18" charset="0"/>
                          <a:ea typeface="+mn-ea"/>
                          <a:cs typeface="Times New Roman" pitchFamily="18" charset="0"/>
                        </a:rPr>
                        <a:t>â</a:t>
                      </a:r>
                      <a:r>
                        <a:rPr kumimoji="0" lang="en-US" sz="1200" b="0" i="0" kern="1200" dirty="0" err="1" smtClean="0">
                          <a:solidFill>
                            <a:schemeClr val="dk1"/>
                          </a:solidFill>
                          <a:latin typeface="Times New Roman" pitchFamily="18" charset="0"/>
                          <a:ea typeface="+mn-ea"/>
                          <a:cs typeface="Times New Roman" pitchFamily="18" charset="0"/>
                        </a:rPr>
                        <a:t>nd</a:t>
                      </a:r>
                      <a:r>
                        <a:rPr kumimoji="0" lang="en-US" sz="1200" b="0" i="0" kern="1200" dirty="0" smtClean="0">
                          <a:solidFill>
                            <a:schemeClr val="dk1"/>
                          </a:solidFill>
                          <a:latin typeface="Times New Roman" pitchFamily="18" charset="0"/>
                          <a:ea typeface="+mn-ea"/>
                          <a:cs typeface="Times New Roman" pitchFamily="18" charset="0"/>
                        </a:rPr>
                        <a:t> e </a:t>
                      </a:r>
                      <a:r>
                        <a:rPr kumimoji="0" lang="ro-RO" sz="1200" b="0" i="0" kern="1200" dirty="0" smtClean="0">
                          <a:solidFill>
                            <a:schemeClr val="dk1"/>
                          </a:solidFill>
                          <a:latin typeface="Times New Roman" pitchFamily="18" charset="0"/>
                          <a:ea typeface="+mn-ea"/>
                          <a:cs typeface="Times New Roman" pitchFamily="18" charset="0"/>
                        </a:rPr>
                        <a:t>ş</a:t>
                      </a:r>
                      <a:r>
                        <a:rPr kumimoji="0" lang="en-US" sz="1200" b="0" i="0" kern="1200" dirty="0" err="1" smtClean="0">
                          <a:solidFill>
                            <a:schemeClr val="dk1"/>
                          </a:solidFill>
                          <a:latin typeface="Times New Roman" pitchFamily="18" charset="0"/>
                          <a:ea typeface="+mn-ea"/>
                          <a:cs typeface="Times New Roman" pitchFamily="18" charset="0"/>
                        </a:rPr>
                        <a:t>icanat</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sau</a:t>
                      </a:r>
                      <a:r>
                        <a:rPr kumimoji="0" lang="en-US" sz="1200" b="0" i="0" kern="1200" dirty="0" smtClean="0">
                          <a:solidFill>
                            <a:schemeClr val="dk1"/>
                          </a:solidFill>
                          <a:latin typeface="Times New Roman" pitchFamily="18" charset="0"/>
                          <a:ea typeface="+mn-ea"/>
                          <a:cs typeface="Times New Roman" pitchFamily="18" charset="0"/>
                        </a:rPr>
                        <a:t> din </a:t>
                      </a:r>
                      <a:r>
                        <a:rPr kumimoji="0" lang="en-US" sz="1200" b="0" i="0" kern="1200" dirty="0" err="1" smtClean="0">
                          <a:solidFill>
                            <a:schemeClr val="dk1"/>
                          </a:solidFill>
                          <a:latin typeface="Times New Roman" pitchFamily="18" charset="0"/>
                          <a:ea typeface="+mn-ea"/>
                          <a:cs typeface="Times New Roman" pitchFamily="18" charset="0"/>
                        </a:rPr>
                        <a:t>cauza</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tensiunii</a:t>
                      </a:r>
                      <a:r>
                        <a:rPr kumimoji="0" lang="en-US" sz="1200" b="0" i="0" kern="1200" dirty="0" smtClean="0">
                          <a:solidFill>
                            <a:schemeClr val="dk1"/>
                          </a:solidFill>
                          <a:latin typeface="Times New Roman" pitchFamily="18" charset="0"/>
                          <a:ea typeface="+mn-ea"/>
                          <a:cs typeface="Times New Roman" pitchFamily="18" charset="0"/>
                        </a:rPr>
                        <a:t> </a:t>
                      </a:r>
                      <a:r>
                        <a:rPr kumimoji="0" lang="en-US" sz="1200" b="0" i="0" kern="1200" dirty="0" err="1" smtClean="0">
                          <a:solidFill>
                            <a:schemeClr val="dk1"/>
                          </a:solidFill>
                          <a:latin typeface="Times New Roman" pitchFamily="18" charset="0"/>
                          <a:ea typeface="+mn-ea"/>
                          <a:cs typeface="Times New Roman" pitchFamily="18" charset="0"/>
                        </a:rPr>
                        <a:t>afective</a:t>
                      </a:r>
                      <a:r>
                        <a:rPr kumimoji="0" lang="en-US" sz="1200" b="0" i="0" kern="1200" dirty="0" smtClean="0">
                          <a:solidFill>
                            <a:schemeClr val="dk1"/>
                          </a:solidFill>
                          <a:latin typeface="Times New Roman" pitchFamily="18" charset="0"/>
                          <a:ea typeface="+mn-ea"/>
                          <a:cs typeface="Times New Roman" pitchFamily="18" charset="0"/>
                        </a:rPr>
                        <a:t>.</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8201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vi-VN" sz="1400" b="1" i="0" kern="1200" dirty="0" smtClean="0">
                          <a:solidFill>
                            <a:schemeClr val="dk1"/>
                          </a:solidFill>
                          <a:latin typeface="Times New Roman" pitchFamily="18" charset="0"/>
                          <a:ea typeface="+mn-ea"/>
                          <a:cs typeface="Times New Roman" pitchFamily="18" charset="0"/>
                        </a:rPr>
                        <a:t>Sangvinicul </a:t>
                      </a:r>
                      <a:r>
                        <a:rPr lang="en-US" sz="1400" b="1" i="0" kern="1200" dirty="0" smtClean="0">
                          <a:solidFill>
                            <a:schemeClr val="dk1"/>
                          </a:solidFill>
                          <a:latin typeface="Times New Roman" pitchFamily="18" charset="0"/>
                          <a:ea typeface="+mn-ea"/>
                          <a:cs typeface="Times New Roman" pitchFamily="18" charset="0"/>
                        </a:rPr>
                        <a:t>-</a:t>
                      </a:r>
                      <a:r>
                        <a:rPr lang="en-US" sz="1400" b="1" i="0" kern="1200" baseline="0" dirty="0" smtClean="0">
                          <a:solidFill>
                            <a:schemeClr val="dk1"/>
                          </a:solidFill>
                          <a:latin typeface="Times New Roman" pitchFamily="18" charset="0"/>
                          <a:ea typeface="+mn-ea"/>
                          <a:cs typeface="Times New Roman" pitchFamily="18" charset="0"/>
                        </a:rPr>
                        <a:t> </a:t>
                      </a:r>
                      <a:r>
                        <a:rPr lang="en-US" sz="1400" b="1" i="0" kern="1200" baseline="0" dirty="0" err="1" smtClean="0">
                          <a:solidFill>
                            <a:srgbClr val="0070C0"/>
                          </a:solidFill>
                          <a:latin typeface="Times New Roman" pitchFamily="18" charset="0"/>
                          <a:ea typeface="+mn-ea"/>
                          <a:cs typeface="Times New Roman" pitchFamily="18" charset="0"/>
                        </a:rPr>
                        <a:t>popularitate</a:t>
                      </a:r>
                      <a:r>
                        <a:rPr lang="ro-RO" sz="1400" b="1" i="0" kern="1200" baseline="0" dirty="0" smtClean="0">
                          <a:solidFill>
                            <a:srgbClr val="0070C0"/>
                          </a:solidFill>
                          <a:latin typeface="Times New Roman" pitchFamily="18" charset="0"/>
                          <a:ea typeface="+mn-ea"/>
                          <a:cs typeface="Times New Roman" pitchFamily="18" charset="0"/>
                        </a:rPr>
                        <a:t> şi entuziasm</a:t>
                      </a:r>
                      <a:endParaRPr lang="vi-VN" sz="1400" b="1" i="0" kern="1200" dirty="0" smtClean="0">
                        <a:solidFill>
                          <a:srgbClr val="0070C0"/>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 </a:t>
                      </a:r>
                    </a:p>
                    <a:p>
                      <a:r>
                        <a:rPr lang="vi-VN" sz="1400" b="0" i="0" kern="1200" dirty="0" smtClean="0">
                          <a:solidFill>
                            <a:schemeClr val="dk1"/>
                          </a:solidFill>
                          <a:latin typeface="Times New Roman" pitchFamily="18" charset="0"/>
                          <a:ea typeface="+mn-ea"/>
                          <a:cs typeface="Times New Roman" pitchFamily="18" charset="0"/>
                        </a:rPr>
                        <a:t>Pentru că sangvinicul este extravertit şi-i place să povestească, să fie înconjurat de oameni – de la care se încarcă cu energie, este pasionat de emoţie, de culoare şi de frumos, pentru că-i place să se distreze</a:t>
                      </a:r>
                    </a:p>
                    <a:p>
                      <a:endParaRPr lang="en-US" sz="1400" dirty="0">
                        <a:latin typeface="Times New Roman" pitchFamily="18" charset="0"/>
                        <a:cs typeface="Times New Roman" pitchFamily="18" charset="0"/>
                      </a:endParaRPr>
                    </a:p>
                  </a:txBody>
                  <a:tcPr/>
                </a:tc>
                <a:tc>
                  <a:txBody>
                    <a:bodyPr/>
                    <a:lstStyle/>
                    <a:p>
                      <a:r>
                        <a:rPr lang="vi-VN" sz="1400" b="1" i="0" kern="1200" dirty="0" smtClean="0">
                          <a:solidFill>
                            <a:schemeClr val="dk1"/>
                          </a:solidFill>
                          <a:latin typeface="Times New Roman" pitchFamily="18" charset="0"/>
                          <a:ea typeface="+mn-ea"/>
                          <a:cs typeface="Times New Roman" pitchFamily="18" charset="0"/>
                        </a:rPr>
                        <a:t>Colericul </a:t>
                      </a:r>
                      <a:r>
                        <a:rPr lang="en-US" sz="1400" b="1" i="0" kern="1200" dirty="0" smtClean="0">
                          <a:solidFill>
                            <a:schemeClr val="dk1"/>
                          </a:solidFill>
                          <a:latin typeface="Times New Roman" pitchFamily="18" charset="0"/>
                          <a:ea typeface="+mn-ea"/>
                          <a:cs typeface="Times New Roman" pitchFamily="18" charset="0"/>
                        </a:rPr>
                        <a:t>–</a:t>
                      </a:r>
                      <a:endParaRPr lang="ro-RO" sz="1400" b="1" i="0" kern="1200" dirty="0" smtClean="0">
                        <a:solidFill>
                          <a:schemeClr val="dk1"/>
                        </a:solidFill>
                        <a:latin typeface="Times New Roman" pitchFamily="18" charset="0"/>
                        <a:ea typeface="+mn-ea"/>
                        <a:cs typeface="Times New Roman" pitchFamily="18" charset="0"/>
                      </a:endParaRPr>
                    </a:p>
                    <a:p>
                      <a:r>
                        <a:rPr lang="en-US" sz="1400" b="1" i="0" kern="1200" dirty="0" err="1" smtClean="0">
                          <a:solidFill>
                            <a:srgbClr val="FF0000"/>
                          </a:solidFill>
                          <a:latin typeface="Times New Roman" pitchFamily="18" charset="0"/>
                          <a:ea typeface="+mn-ea"/>
                          <a:cs typeface="Times New Roman" pitchFamily="18" charset="0"/>
                        </a:rPr>
                        <a:t>voin</a:t>
                      </a:r>
                      <a:r>
                        <a:rPr lang="ro-RO" sz="1400" b="1" i="0" kern="1200" dirty="0" smtClean="0">
                          <a:solidFill>
                            <a:srgbClr val="FF0000"/>
                          </a:solidFill>
                          <a:latin typeface="Times New Roman" pitchFamily="18" charset="0"/>
                          <a:ea typeface="+mn-ea"/>
                          <a:cs typeface="Times New Roman" pitchFamily="18" charset="0"/>
                        </a:rPr>
                        <a:t>ţă</a:t>
                      </a:r>
                      <a:r>
                        <a:rPr lang="ro-RO" sz="1400" b="1" i="0" kern="1200" baseline="0" dirty="0" smtClean="0">
                          <a:solidFill>
                            <a:srgbClr val="FF0000"/>
                          </a:solidFill>
                          <a:latin typeface="Times New Roman" pitchFamily="18" charset="0"/>
                          <a:ea typeface="+mn-ea"/>
                          <a:cs typeface="Times New Roman" pitchFamily="18" charset="0"/>
                        </a:rPr>
                        <a:t> şi putere</a:t>
                      </a:r>
                      <a:endParaRPr lang="vi-VN" sz="1400" b="1" i="0" kern="1200" dirty="0" smtClean="0">
                        <a:solidFill>
                          <a:srgbClr val="FF0000"/>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 </a:t>
                      </a:r>
                    </a:p>
                    <a:p>
                      <a:endParaRPr lang="ro-RO" sz="1400" b="0" i="0" kern="1200" dirty="0" smtClean="0">
                        <a:solidFill>
                          <a:schemeClr val="dk1"/>
                        </a:solidFill>
                        <a:latin typeface="Times New Roman" pitchFamily="18" charset="0"/>
                        <a:ea typeface="+mn-ea"/>
                        <a:cs typeface="Times New Roman" pitchFamily="18" charset="0"/>
                      </a:endParaRPr>
                    </a:p>
                    <a:p>
                      <a:r>
                        <a:rPr lang="ro-RO" sz="1400" b="0" i="0" kern="1200" dirty="0" smtClean="0">
                          <a:solidFill>
                            <a:schemeClr val="dk1"/>
                          </a:solidFill>
                          <a:latin typeface="Times New Roman" pitchFamily="18" charset="0"/>
                          <a:ea typeface="+mn-ea"/>
                          <a:cs typeface="Times New Roman" pitchFamily="18" charset="0"/>
                        </a:rPr>
                        <a:t>Pentru că e</a:t>
                      </a:r>
                      <a:r>
                        <a:rPr lang="vi-VN" sz="1400" b="0" i="0" kern="1200" dirty="0" smtClean="0">
                          <a:solidFill>
                            <a:schemeClr val="dk1"/>
                          </a:solidFill>
                          <a:latin typeface="Times New Roman" pitchFamily="18" charset="0"/>
                          <a:ea typeface="+mn-ea"/>
                          <a:cs typeface="Times New Roman" pitchFamily="18" charset="0"/>
                        </a:rPr>
                        <a:t>ste o persoană energică, extravertită, îi place să lucreze cu oamenii, chiar să-i conducă, are viziune mare şi este foarte competitiv.</a:t>
                      </a:r>
                      <a:endParaRPr lang="ro-RO" sz="1400" b="0" i="0" kern="1200" dirty="0" smtClean="0">
                        <a:solidFill>
                          <a:schemeClr val="dk1"/>
                        </a:solidFill>
                        <a:latin typeface="Times New Roman" pitchFamily="18" charset="0"/>
                        <a:ea typeface="+mn-ea"/>
                        <a:cs typeface="Times New Roman" pitchFamily="18" charset="0"/>
                      </a:endParaRPr>
                    </a:p>
                    <a:p>
                      <a:r>
                        <a:rPr lang="ro-RO" sz="1400" b="0" i="0" kern="1200" dirty="0" smtClean="0">
                          <a:solidFill>
                            <a:schemeClr val="dk1"/>
                          </a:solidFill>
                          <a:latin typeface="Times New Roman" pitchFamily="18" charset="0"/>
                          <a:ea typeface="+mn-ea"/>
                          <a:cs typeface="Times New Roman" pitchFamily="18" charset="0"/>
                        </a:rPr>
                        <a:t>Are o mare capacitate de muncă, rezistent la efort de lungă</a:t>
                      </a:r>
                      <a:r>
                        <a:rPr lang="ro-RO" sz="1400" b="0" i="0" kern="1200" baseline="0" dirty="0" smtClean="0">
                          <a:solidFill>
                            <a:schemeClr val="dk1"/>
                          </a:solidFill>
                          <a:latin typeface="Times New Roman" pitchFamily="18" charset="0"/>
                          <a:ea typeface="+mn-ea"/>
                          <a:cs typeface="Times New Roman" pitchFamily="18" charset="0"/>
                        </a:rPr>
                        <a:t> durată.</a:t>
                      </a:r>
                      <a:endParaRPr lang="vi-VN" sz="1400" b="0" i="0" kern="1200" dirty="0" smtClean="0">
                        <a:solidFill>
                          <a:schemeClr val="dk1"/>
                        </a:solidFill>
                        <a:latin typeface="Times New Roman" pitchFamily="18" charset="0"/>
                        <a:ea typeface="+mn-ea"/>
                        <a:cs typeface="Times New Roman" pitchFamily="18" charset="0"/>
                      </a:endParaRPr>
                    </a:p>
                  </a:txBody>
                  <a:tcPr/>
                </a:tc>
                <a:tc>
                  <a:txBody>
                    <a:bodyPr/>
                    <a:lstStyle/>
                    <a:p>
                      <a:r>
                        <a:rPr lang="vi-VN" sz="1400" b="1" i="0" kern="1200" dirty="0" smtClean="0">
                          <a:solidFill>
                            <a:schemeClr val="dk1"/>
                          </a:solidFill>
                          <a:latin typeface="Times New Roman" pitchFamily="18" charset="0"/>
                          <a:ea typeface="+mn-ea"/>
                          <a:cs typeface="Times New Roman" pitchFamily="18" charset="0"/>
                        </a:rPr>
                        <a:t>Melancolicul </a:t>
                      </a:r>
                      <a:r>
                        <a:rPr lang="ro-RO" sz="1400" b="1" i="0" kern="1200" dirty="0" smtClean="0">
                          <a:solidFill>
                            <a:schemeClr val="dk1"/>
                          </a:solidFill>
                          <a:latin typeface="Times New Roman" pitchFamily="18" charset="0"/>
                          <a:ea typeface="+mn-ea"/>
                          <a:cs typeface="Times New Roman" pitchFamily="18" charset="0"/>
                        </a:rPr>
                        <a:t>–</a:t>
                      </a:r>
                      <a:r>
                        <a:rPr lang="vi-VN" sz="1400" b="1" i="0" kern="1200" dirty="0" smtClean="0">
                          <a:solidFill>
                            <a:srgbClr val="7030A0"/>
                          </a:solidFill>
                          <a:latin typeface="Times New Roman" pitchFamily="18" charset="0"/>
                          <a:ea typeface="+mn-ea"/>
                          <a:cs typeface="Times New Roman" pitchFamily="18" charset="0"/>
                        </a:rPr>
                        <a:t>perfec</a:t>
                      </a:r>
                      <a:r>
                        <a:rPr lang="ro-RO" sz="1400" b="1" i="0" kern="1200" dirty="0" smtClean="0">
                          <a:solidFill>
                            <a:srgbClr val="7030A0"/>
                          </a:solidFill>
                          <a:latin typeface="Times New Roman" pitchFamily="18" charset="0"/>
                          <a:ea typeface="+mn-ea"/>
                          <a:cs typeface="Times New Roman" pitchFamily="18" charset="0"/>
                        </a:rPr>
                        <a:t>ţionist</a:t>
                      </a:r>
                      <a:r>
                        <a:rPr lang="ro-RO" sz="1400" b="1" i="0" kern="1200" baseline="0" dirty="0" smtClean="0">
                          <a:solidFill>
                            <a:srgbClr val="7030A0"/>
                          </a:solidFill>
                          <a:latin typeface="Times New Roman" pitchFamily="18" charset="0"/>
                          <a:ea typeface="+mn-ea"/>
                          <a:cs typeface="Times New Roman" pitchFamily="18" charset="0"/>
                        </a:rPr>
                        <a:t> şi artă</a:t>
                      </a:r>
                      <a:endParaRPr lang="vi-VN" sz="1400" b="1" i="0" kern="1200" dirty="0" smtClean="0">
                        <a:solidFill>
                          <a:srgbClr val="7030A0"/>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 </a:t>
                      </a:r>
                    </a:p>
                    <a:p>
                      <a:endParaRPr lang="ro-RO" sz="1400" b="0" i="0" kern="1200" dirty="0" smtClean="0">
                        <a:solidFill>
                          <a:schemeClr val="dk1"/>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Pentru că este o fire foarte minuţioasă şi orientată spre</a:t>
                      </a:r>
                      <a:r>
                        <a:rPr lang="ro-RO" sz="1400" b="0" i="0" kern="1200" dirty="0" smtClean="0">
                          <a:solidFill>
                            <a:schemeClr val="dk1"/>
                          </a:solidFill>
                          <a:latin typeface="Times New Roman" pitchFamily="18" charset="0"/>
                          <a:ea typeface="+mn-ea"/>
                          <a:cs typeface="Times New Roman" pitchFamily="18" charset="0"/>
                        </a:rPr>
                        <a:t> perfecţiune.</a:t>
                      </a:r>
                    </a:p>
                    <a:p>
                      <a:r>
                        <a:rPr lang="ro-RO" sz="1400" b="0" i="0" kern="1200" dirty="0" smtClean="0">
                          <a:solidFill>
                            <a:schemeClr val="dk1"/>
                          </a:solidFill>
                          <a:latin typeface="Times New Roman" pitchFamily="18" charset="0"/>
                          <a:ea typeface="+mn-ea"/>
                          <a:cs typeface="Times New Roman" pitchFamily="18" charset="0"/>
                        </a:rPr>
                        <a:t>Este  orientat spre activităţi artistice</a:t>
                      </a:r>
                      <a:endParaRPr lang="vi-VN" sz="1400" b="0" i="0" kern="1200" dirty="0" smtClean="0">
                        <a:solidFill>
                          <a:schemeClr val="dk1"/>
                        </a:solidFill>
                        <a:latin typeface="Times New Roman" pitchFamily="18" charset="0"/>
                        <a:ea typeface="+mn-ea"/>
                        <a:cs typeface="Times New Roman" pitchFamily="18" charset="0"/>
                      </a:endParaRPr>
                    </a:p>
                    <a:p>
                      <a:endParaRPr lang="en-US" sz="1400" dirty="0">
                        <a:latin typeface="Times New Roman" pitchFamily="18" charset="0"/>
                        <a:cs typeface="Times New Roman" pitchFamily="18" charset="0"/>
                      </a:endParaRPr>
                    </a:p>
                  </a:txBody>
                  <a:tcPr/>
                </a:tc>
                <a:tc>
                  <a:txBody>
                    <a:bodyPr/>
                    <a:lstStyle/>
                    <a:p>
                      <a:r>
                        <a:rPr lang="vi-VN" sz="1400" b="1" i="0" kern="1200" dirty="0" smtClean="0">
                          <a:solidFill>
                            <a:schemeClr val="dk1"/>
                          </a:solidFill>
                          <a:latin typeface="Times New Roman" pitchFamily="18" charset="0"/>
                          <a:ea typeface="+mn-ea"/>
                          <a:cs typeface="Times New Roman" pitchFamily="18" charset="0"/>
                        </a:rPr>
                        <a:t>Flegmaticul </a:t>
                      </a:r>
                      <a:r>
                        <a:rPr lang="ro-RO" sz="1400" b="1" i="0" kern="1200" dirty="0" smtClean="0">
                          <a:solidFill>
                            <a:schemeClr val="dk1"/>
                          </a:solidFill>
                          <a:latin typeface="Times New Roman" pitchFamily="18" charset="0"/>
                          <a:ea typeface="+mn-ea"/>
                          <a:cs typeface="Times New Roman" pitchFamily="18" charset="0"/>
                        </a:rPr>
                        <a:t>–</a:t>
                      </a:r>
                    </a:p>
                    <a:p>
                      <a:r>
                        <a:rPr lang="ro-RO" sz="1400" b="1" i="0" kern="1200" dirty="0" smtClean="0">
                          <a:solidFill>
                            <a:schemeClr val="accent3"/>
                          </a:solidFill>
                          <a:latin typeface="Times New Roman" pitchFamily="18" charset="0"/>
                          <a:ea typeface="+mn-ea"/>
                          <a:cs typeface="Times New Roman" pitchFamily="18" charset="0"/>
                        </a:rPr>
                        <a:t>echilibru</a:t>
                      </a:r>
                      <a:r>
                        <a:rPr lang="ro-RO" sz="1400" b="1" i="0" kern="1200" baseline="0" dirty="0" smtClean="0">
                          <a:solidFill>
                            <a:schemeClr val="accent3"/>
                          </a:solidFill>
                          <a:latin typeface="Times New Roman" pitchFamily="18" charset="0"/>
                          <a:ea typeface="+mn-ea"/>
                          <a:cs typeface="Times New Roman" pitchFamily="18" charset="0"/>
                        </a:rPr>
                        <a:t> </a:t>
                      </a:r>
                      <a:r>
                        <a:rPr lang="ro-RO" sz="1400" b="1" i="0" kern="1200" dirty="0" smtClean="0">
                          <a:solidFill>
                            <a:schemeClr val="accent3"/>
                          </a:solidFill>
                          <a:latin typeface="Times New Roman" pitchFamily="18" charset="0"/>
                          <a:ea typeface="+mn-ea"/>
                          <a:cs typeface="Times New Roman" pitchFamily="18" charset="0"/>
                        </a:rPr>
                        <a:t>şi răbdare</a:t>
                      </a:r>
                      <a:endParaRPr lang="vi-VN" sz="1400" b="1" i="0" kern="1200" dirty="0" smtClean="0">
                        <a:solidFill>
                          <a:schemeClr val="accent3"/>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 </a:t>
                      </a:r>
                    </a:p>
                    <a:p>
                      <a:endParaRPr lang="ro-RO" sz="1400" b="0" i="0" kern="1200" dirty="0" smtClean="0">
                        <a:solidFill>
                          <a:schemeClr val="dk1"/>
                        </a:solidFill>
                        <a:latin typeface="Times New Roman" pitchFamily="18" charset="0"/>
                        <a:ea typeface="+mn-ea"/>
                        <a:cs typeface="Times New Roman" pitchFamily="18" charset="0"/>
                      </a:endParaRPr>
                    </a:p>
                    <a:p>
                      <a:r>
                        <a:rPr lang="ro-RO" sz="1400" b="0" i="0" kern="1200" dirty="0" smtClean="0">
                          <a:solidFill>
                            <a:schemeClr val="dk1"/>
                          </a:solidFill>
                          <a:latin typeface="Times New Roman" pitchFamily="18" charset="0"/>
                          <a:ea typeface="+mn-ea"/>
                          <a:cs typeface="Times New Roman" pitchFamily="18" charset="0"/>
                        </a:rPr>
                        <a:t>Pentru că ştie să îşi păstreze calmul.</a:t>
                      </a:r>
                    </a:p>
                    <a:p>
                      <a:r>
                        <a:rPr lang="ro-RO" sz="1400" b="0" i="0" kern="1200" dirty="0" smtClean="0">
                          <a:solidFill>
                            <a:schemeClr val="dk1"/>
                          </a:solidFill>
                          <a:latin typeface="Times New Roman" pitchFamily="18" charset="0"/>
                          <a:ea typeface="+mn-ea"/>
                          <a:cs typeface="Times New Roman" pitchFamily="18" charset="0"/>
                        </a:rPr>
                        <a:t>Reuşeşte să efetueze orice activitate cu multă răbdare , meticulos.</a:t>
                      </a:r>
                      <a:endParaRPr lang="en-US" sz="1400" dirty="0">
                        <a:latin typeface="Times New Roman" pitchFamily="18" charset="0"/>
                        <a:cs typeface="Times New Roman" pitchFamily="18" charset="0"/>
                      </a:endParaRPr>
                    </a:p>
                  </a:txBody>
                  <a:tcPr/>
                </a:tc>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
        <p:nvSpPr>
          <p:cNvPr id="2" name="Title 1"/>
          <p:cNvSpPr>
            <a:spLocks noGrp="1"/>
          </p:cNvSpPr>
          <p:nvPr>
            <p:ph type="title"/>
          </p:nvPr>
        </p:nvSpPr>
        <p:spPr/>
        <p:txBody>
          <a:bodyPr>
            <a:normAutofit/>
          </a:bodyPr>
          <a:lstStyle/>
          <a:p>
            <a:r>
              <a:rPr lang="ro-RO" sz="2000" dirty="0" smtClean="0">
                <a:solidFill>
                  <a:srgbClr val="0070C0"/>
                </a:solidFill>
                <a:latin typeface="Times New Roman" pitchFamily="18" charset="0"/>
                <a:cs typeface="Times New Roman" pitchFamily="18" charset="0"/>
              </a:rPr>
              <a:t>Cum sunt percepute temperamentele  prin două trăsături cardinale</a:t>
            </a:r>
            <a:r>
              <a:rPr lang="en-US" sz="2000" dirty="0" smtClean="0">
                <a:solidFill>
                  <a:srgbClr val="0070C0"/>
                </a:solidFill>
                <a:latin typeface="Times New Roman" pitchFamily="18" charset="0"/>
                <a:cs typeface="Times New Roman" pitchFamily="18" charset="0"/>
              </a:rPr>
              <a:t>?</a:t>
            </a:r>
            <a:endParaRPr lang="en-US" sz="2000" dirty="0">
              <a:solidFill>
                <a:srgbClr val="0070C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6035040"/>
        </p:xfrm>
        <a:graphic>
          <a:graphicData uri="http://schemas.openxmlformats.org/drawingml/2006/table">
            <a:tbl>
              <a:tblPr firstRow="1" bandRow="1">
                <a:tableStyleId>{5C22544A-7EE6-4342-B048-85BDC9FD1C3A}</a:tableStyleId>
              </a:tblPr>
              <a:tblGrid>
                <a:gridCol w="2057400"/>
                <a:gridCol w="2057400"/>
                <a:gridCol w="2057400"/>
                <a:gridCol w="2057400"/>
              </a:tblGrid>
              <a:tr h="38521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264610">
                <a:tc>
                  <a:txBody>
                    <a:bodyPr/>
                    <a:lstStyle/>
                    <a:p>
                      <a:r>
                        <a:rPr lang="vi-VN" sz="1400" b="1" i="0" kern="1200" dirty="0" smtClean="0">
                          <a:solidFill>
                            <a:schemeClr val="dk1"/>
                          </a:solidFill>
                          <a:latin typeface="Times New Roman" pitchFamily="18" charset="0"/>
                          <a:ea typeface="+mn-ea"/>
                          <a:cs typeface="Times New Roman" pitchFamily="18" charset="0"/>
                        </a:rPr>
                        <a:t>Sangvinicul </a:t>
                      </a:r>
                      <a:r>
                        <a:rPr lang="en-US" sz="1400" b="1" i="0" kern="1200" dirty="0" smtClean="0">
                          <a:solidFill>
                            <a:schemeClr val="dk1"/>
                          </a:solidFill>
                          <a:latin typeface="Times New Roman" pitchFamily="18" charset="0"/>
                          <a:ea typeface="+mn-ea"/>
                          <a:cs typeface="Times New Roman" pitchFamily="18" charset="0"/>
                        </a:rPr>
                        <a:t>-</a:t>
                      </a:r>
                      <a:endParaRPr lang="vi-VN" sz="1400" b="1" i="0" kern="1200" dirty="0" smtClean="0">
                        <a:solidFill>
                          <a:srgbClr val="0070C0"/>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 </a:t>
                      </a:r>
                    </a:p>
                    <a:p>
                      <a:r>
                        <a:rPr lang="ro-RO" sz="1400" b="0" i="0" kern="1200" dirty="0" smtClean="0">
                          <a:solidFill>
                            <a:schemeClr val="dk1"/>
                          </a:solidFill>
                          <a:latin typeface="Times New Roman" pitchFamily="18" charset="0"/>
                          <a:ea typeface="+mn-ea"/>
                          <a:cs typeface="Times New Roman" pitchFamily="18" charset="0"/>
                        </a:rPr>
                        <a:t>Activităţi ce presupun </a:t>
                      </a:r>
                      <a:r>
                        <a:rPr lang="ro-RO" sz="1400" b="0" i="0" kern="1200" baseline="0" dirty="0" smtClean="0">
                          <a:solidFill>
                            <a:schemeClr val="dk1"/>
                          </a:solidFill>
                          <a:latin typeface="Times New Roman" pitchFamily="18" charset="0"/>
                          <a:ea typeface="+mn-ea"/>
                          <a:cs typeface="Times New Roman" pitchFamily="18" charset="0"/>
                        </a:rPr>
                        <a:t> interacţiune umană:</a:t>
                      </a:r>
                    </a:p>
                    <a:p>
                      <a:endParaRPr lang="vi-VN" sz="1400" b="0" i="0" kern="1200" dirty="0" smtClean="0">
                        <a:solidFill>
                          <a:schemeClr val="dk1"/>
                        </a:solidFill>
                        <a:latin typeface="Times New Roman" pitchFamily="18" charset="0"/>
                        <a:ea typeface="+mn-ea"/>
                        <a:cs typeface="Times New Roman" pitchFamily="18" charset="0"/>
                      </a:endParaRP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teatru şi actorie</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vorbitor în public, orator</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organizator de evenimente (nunţi, petreceri – are gusturi rafinate la ornat, aranjarea festivă /de lux a sălilor, îmbinarea culorilor etc.)</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relaţii cu publicul – în orice domeniu, ştie să comunice</a:t>
                      </a:r>
                    </a:p>
                    <a:p>
                      <a:endParaRPr lang="en-US" sz="1400" dirty="0">
                        <a:latin typeface="Times New Roman" pitchFamily="18" charset="0"/>
                        <a:cs typeface="Times New Roman" pitchFamily="18" charset="0"/>
                      </a:endParaRPr>
                    </a:p>
                  </a:txBody>
                  <a:tcPr/>
                </a:tc>
                <a:tc>
                  <a:txBody>
                    <a:bodyPr/>
                    <a:lstStyle/>
                    <a:p>
                      <a:r>
                        <a:rPr lang="vi-VN" sz="1400" b="1" i="0" kern="1200" dirty="0" smtClean="0">
                          <a:solidFill>
                            <a:schemeClr val="dk1"/>
                          </a:solidFill>
                          <a:latin typeface="Times New Roman" pitchFamily="18" charset="0"/>
                          <a:ea typeface="+mn-ea"/>
                          <a:cs typeface="Times New Roman" pitchFamily="18" charset="0"/>
                        </a:rPr>
                        <a:t>Colericul </a:t>
                      </a:r>
                      <a:r>
                        <a:rPr lang="en-US" sz="1400" b="1" i="0" kern="1200" dirty="0" smtClean="0">
                          <a:solidFill>
                            <a:schemeClr val="dk1"/>
                          </a:solidFill>
                          <a:latin typeface="Times New Roman" pitchFamily="18" charset="0"/>
                          <a:ea typeface="+mn-ea"/>
                          <a:cs typeface="Times New Roman" pitchFamily="18" charset="0"/>
                        </a:rPr>
                        <a:t>–</a:t>
                      </a:r>
                      <a:endParaRPr lang="ro-RO" sz="1400" b="1" i="0" kern="1200" dirty="0" smtClean="0">
                        <a:solidFill>
                          <a:schemeClr val="dk1"/>
                        </a:solidFill>
                        <a:latin typeface="Times New Roman" pitchFamily="18" charset="0"/>
                        <a:ea typeface="+mn-ea"/>
                        <a:cs typeface="Times New Roman" pitchFamily="18" charset="0"/>
                      </a:endParaRPr>
                    </a:p>
                    <a:p>
                      <a:endParaRPr lang="vi-VN" sz="1400" b="0" i="0" kern="1200" dirty="0" smtClean="0">
                        <a:solidFill>
                          <a:schemeClr val="dk1"/>
                        </a:solidFill>
                        <a:latin typeface="Times New Roman" pitchFamily="18" charset="0"/>
                        <a:ea typeface="+mn-ea"/>
                        <a:cs typeface="Times New Roman" pitchFamily="18" charset="0"/>
                      </a:endParaRPr>
                    </a:p>
                    <a:p>
                      <a:r>
                        <a:rPr lang="ro-RO" sz="1400" b="0" i="0" kern="1200" dirty="0" smtClean="0">
                          <a:solidFill>
                            <a:schemeClr val="dk1"/>
                          </a:solidFill>
                          <a:latin typeface="Times New Roman" pitchFamily="18" charset="0"/>
                          <a:ea typeface="+mn-ea"/>
                          <a:cs typeface="Times New Roman" pitchFamily="18" charset="0"/>
                        </a:rPr>
                        <a:t>A</a:t>
                      </a:r>
                      <a:r>
                        <a:rPr lang="vi-VN" sz="1400" b="0" i="0" kern="1200" dirty="0" smtClean="0">
                          <a:solidFill>
                            <a:schemeClr val="dk1"/>
                          </a:solidFill>
                          <a:latin typeface="Times New Roman" pitchFamily="18" charset="0"/>
                          <a:ea typeface="+mn-ea"/>
                          <a:cs typeface="Times New Roman" pitchFamily="18" charset="0"/>
                        </a:rPr>
                        <a:t>ctivităţile care presupun competiţie</a:t>
                      </a:r>
                      <a:r>
                        <a:rPr lang="ro-RO" sz="1400" b="0" i="0" kern="1200" dirty="0" smtClean="0">
                          <a:solidFill>
                            <a:schemeClr val="dk1"/>
                          </a:solidFill>
                          <a:latin typeface="Times New Roman" pitchFamily="18" charset="0"/>
                          <a:ea typeface="+mn-ea"/>
                          <a:cs typeface="Times New Roman" pitchFamily="18" charset="0"/>
                        </a:rPr>
                        <a:t>, </a:t>
                      </a:r>
                      <a:r>
                        <a:rPr lang="vi-VN" sz="1400" b="0" i="0" kern="1200" dirty="0" smtClean="0">
                          <a:solidFill>
                            <a:schemeClr val="dk1"/>
                          </a:solidFill>
                          <a:latin typeface="Times New Roman" pitchFamily="18" charset="0"/>
                          <a:ea typeface="+mn-ea"/>
                          <a:cs typeface="Times New Roman" pitchFamily="18" charset="0"/>
                        </a:rPr>
                        <a:t>conducere, management şi leadership</a:t>
                      </a:r>
                      <a:r>
                        <a:rPr lang="ro-RO" sz="1400" b="0" i="0" kern="1200" dirty="0" smtClean="0">
                          <a:solidFill>
                            <a:schemeClr val="dk1"/>
                          </a:solidFill>
                          <a:latin typeface="Times New Roman" pitchFamily="18" charset="0"/>
                          <a:ea typeface="+mn-ea"/>
                          <a:cs typeface="Times New Roman" pitchFamily="18" charset="0"/>
                        </a:rPr>
                        <a:t>:</a:t>
                      </a:r>
                      <a:endParaRPr lang="vi-VN" sz="1400" b="0" i="0" kern="1200" dirty="0" smtClean="0">
                        <a:solidFill>
                          <a:schemeClr val="dk1"/>
                        </a:solidFill>
                        <a:latin typeface="Times New Roman" pitchFamily="18" charset="0"/>
                        <a:ea typeface="+mn-ea"/>
                        <a:cs typeface="Times New Roman" pitchFamily="18" charset="0"/>
                      </a:endParaRPr>
                    </a:p>
                    <a:p>
                      <a:endParaRPr lang="ro-RO" sz="1400" b="0" i="0" kern="1200" dirty="0" smtClean="0">
                        <a:solidFill>
                          <a:schemeClr val="dk1"/>
                        </a:solidFill>
                        <a:latin typeface="Times New Roman" pitchFamily="18" charset="0"/>
                        <a:ea typeface="+mn-ea"/>
                        <a:cs typeface="Times New Roman" pitchFamily="18" charset="0"/>
                      </a:endParaRP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activităţi care presupun un consum mare de energie (muncă fizică)</a:t>
                      </a:r>
                      <a:endParaRPr lang="ro-RO" sz="1400" b="0" i="0" kern="1200" dirty="0" smtClean="0">
                        <a:solidFill>
                          <a:schemeClr val="dk1"/>
                        </a:solidFill>
                        <a:latin typeface="Times New Roman" pitchFamily="18" charset="0"/>
                        <a:ea typeface="+mn-ea"/>
                        <a:cs typeface="Times New Roman" pitchFamily="18" charset="0"/>
                      </a:endParaRP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vorbitori în public – este foarte bine structurat, concis şi la obiect</a:t>
                      </a:r>
                    </a:p>
                    <a:p>
                      <a:r>
                        <a:rPr lang="vi-VN" sz="1400" b="0" i="0" kern="1200" dirty="0" smtClean="0">
                          <a:solidFill>
                            <a:schemeClr val="dk1"/>
                          </a:solidFill>
                          <a:latin typeface="Times New Roman" pitchFamily="18" charset="0"/>
                          <a:ea typeface="+mn-ea"/>
                          <a:cs typeface="Times New Roman" pitchFamily="18" charset="0"/>
                        </a:rPr>
                        <a:t>activităţi intelectuale</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activităţi de planificare (pe termen lung şi cu echipe mari) – are viziune de ansamblu și poate delega sarcini exact cui se potrivesc.</a:t>
                      </a:r>
                    </a:p>
                    <a:p>
                      <a:endParaRPr lang="en-US" sz="1400" dirty="0">
                        <a:latin typeface="Times New Roman" pitchFamily="18" charset="0"/>
                        <a:cs typeface="Times New Roman" pitchFamily="18" charset="0"/>
                      </a:endParaRPr>
                    </a:p>
                  </a:txBody>
                  <a:tcPr/>
                </a:tc>
                <a:tc>
                  <a:txBody>
                    <a:bodyPr/>
                    <a:lstStyle/>
                    <a:p>
                      <a:r>
                        <a:rPr lang="vi-VN" sz="1400" b="1" i="0" kern="1200" dirty="0" smtClean="0">
                          <a:solidFill>
                            <a:schemeClr val="dk1"/>
                          </a:solidFill>
                          <a:latin typeface="Times New Roman" pitchFamily="18" charset="0"/>
                          <a:ea typeface="+mn-ea"/>
                          <a:cs typeface="Times New Roman" pitchFamily="18" charset="0"/>
                        </a:rPr>
                        <a:t>Melancolicul </a:t>
                      </a:r>
                      <a:r>
                        <a:rPr lang="ro-RO" sz="1400" b="1" i="0" kern="1200" dirty="0" smtClean="0">
                          <a:solidFill>
                            <a:schemeClr val="dk1"/>
                          </a:solidFill>
                          <a:latin typeface="Times New Roman" pitchFamily="18" charset="0"/>
                          <a:ea typeface="+mn-ea"/>
                          <a:cs typeface="Times New Roman" pitchFamily="18" charset="0"/>
                        </a:rPr>
                        <a:t>–</a:t>
                      </a:r>
                      <a:endParaRPr lang="vi-VN" sz="1400" b="1" i="0" kern="1200" dirty="0" smtClean="0">
                        <a:solidFill>
                          <a:srgbClr val="7030A0"/>
                        </a:solidFill>
                        <a:latin typeface="Times New Roman" pitchFamily="18" charset="0"/>
                        <a:ea typeface="+mn-ea"/>
                        <a:cs typeface="Times New Roman" pitchFamily="18" charset="0"/>
                      </a:endParaRPr>
                    </a:p>
                    <a:p>
                      <a:r>
                        <a:rPr lang="vi-VN" sz="1400" b="0" i="0" kern="1200" dirty="0" smtClean="0">
                          <a:solidFill>
                            <a:schemeClr val="dk1"/>
                          </a:solidFill>
                          <a:latin typeface="Times New Roman" pitchFamily="18" charset="0"/>
                          <a:ea typeface="+mn-ea"/>
                          <a:cs typeface="Times New Roman" pitchFamily="18" charset="0"/>
                        </a:rPr>
                        <a:t> </a:t>
                      </a:r>
                      <a:endParaRPr lang="ro-RO" sz="1400" b="0" i="0" kern="1200" dirty="0" smtClean="0">
                        <a:solidFill>
                          <a:schemeClr val="dk1"/>
                        </a:solidFill>
                        <a:latin typeface="Times New Roman" pitchFamily="18" charset="0"/>
                        <a:ea typeface="+mn-ea"/>
                        <a:cs typeface="Times New Roman" pitchFamily="18" charset="0"/>
                      </a:endParaRPr>
                    </a:p>
                    <a:p>
                      <a:r>
                        <a:rPr lang="ro-RO" sz="1400" b="0" i="0" kern="1200" dirty="0" smtClean="0">
                          <a:solidFill>
                            <a:schemeClr val="dk1"/>
                          </a:solidFill>
                          <a:latin typeface="Times New Roman" pitchFamily="18" charset="0"/>
                          <a:ea typeface="+mn-ea"/>
                          <a:cs typeface="Times New Roman" pitchFamily="18" charset="0"/>
                        </a:rPr>
                        <a:t>A</a:t>
                      </a:r>
                      <a:r>
                        <a:rPr lang="vi-VN" sz="1400" b="0" i="0" kern="1200" dirty="0" smtClean="0">
                          <a:solidFill>
                            <a:schemeClr val="dk1"/>
                          </a:solidFill>
                          <a:latin typeface="Times New Roman" pitchFamily="18" charset="0"/>
                          <a:ea typeface="+mn-ea"/>
                          <a:cs typeface="Times New Roman" pitchFamily="18" charset="0"/>
                        </a:rPr>
                        <a:t>ctivităţi care presupun:</a:t>
                      </a:r>
                    </a:p>
                    <a:p>
                      <a:r>
                        <a:rPr lang="vi-VN" sz="1400" b="0" i="0" kern="1200" dirty="0" smtClean="0">
                          <a:solidFill>
                            <a:schemeClr val="dk1"/>
                          </a:solidFill>
                          <a:latin typeface="Times New Roman" pitchFamily="18" charset="0"/>
                          <a:ea typeface="+mn-ea"/>
                          <a:cs typeface="Times New Roman" pitchFamily="18" charset="0"/>
                        </a:rPr>
                        <a:t>date statistice şi lucrul cu cifrele (contabilitate, IT)</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activităţi artistice de mare acurateţe şi pictor, cusător de goblenuri, fotografie – film, sau un muzician care exersează până devine perfect pentru el).</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secretariat, arhivator de documente, bibliotecar, farmacist – toate</a:t>
                      </a:r>
                      <a:endParaRPr lang="en-US" sz="1400" dirty="0">
                        <a:latin typeface="Times New Roman" pitchFamily="18" charset="0"/>
                        <a:cs typeface="Times New Roman" pitchFamily="18" charset="0"/>
                      </a:endParaRPr>
                    </a:p>
                  </a:txBody>
                  <a:tcPr/>
                </a:tc>
                <a:tc>
                  <a:txBody>
                    <a:bodyPr/>
                    <a:lstStyle/>
                    <a:p>
                      <a:r>
                        <a:rPr lang="vi-VN" sz="1400" b="1" i="0" kern="1200" dirty="0" smtClean="0">
                          <a:solidFill>
                            <a:schemeClr val="dk1"/>
                          </a:solidFill>
                          <a:latin typeface="Times New Roman" pitchFamily="18" charset="0"/>
                          <a:ea typeface="+mn-ea"/>
                          <a:cs typeface="Times New Roman" pitchFamily="18" charset="0"/>
                        </a:rPr>
                        <a:t>Flegmaticul </a:t>
                      </a:r>
                      <a:r>
                        <a:rPr lang="ro-RO" sz="1400" b="1" i="0" kern="1200" smtClean="0">
                          <a:solidFill>
                            <a:schemeClr val="dk1"/>
                          </a:solidFill>
                          <a:latin typeface="Times New Roman" pitchFamily="18" charset="0"/>
                          <a:ea typeface="+mn-ea"/>
                          <a:cs typeface="Times New Roman" pitchFamily="18" charset="0"/>
                        </a:rPr>
                        <a:t>–</a:t>
                      </a:r>
                      <a:r>
                        <a:rPr lang="vi-VN" sz="1400" b="0" i="0" kern="1200" dirty="0" smtClean="0">
                          <a:solidFill>
                            <a:schemeClr val="dk1"/>
                          </a:solidFill>
                          <a:latin typeface="Times New Roman" pitchFamily="18" charset="0"/>
                          <a:ea typeface="+mn-ea"/>
                          <a:cs typeface="Times New Roman" pitchFamily="18" charset="0"/>
                        </a:rPr>
                        <a:t> </a:t>
                      </a:r>
                    </a:p>
                    <a:p>
                      <a:endParaRPr lang="ro-RO" sz="1400" b="0" i="0" kern="1200" dirty="0" smtClean="0">
                        <a:solidFill>
                          <a:schemeClr val="dk1"/>
                        </a:solidFill>
                        <a:latin typeface="Times New Roman" pitchFamily="18" charset="0"/>
                        <a:ea typeface="+mn-ea"/>
                        <a:cs typeface="Times New Roman" pitchFamily="18" charset="0"/>
                      </a:endParaRPr>
                    </a:p>
                    <a:p>
                      <a:r>
                        <a:rPr lang="ro-RO" sz="1400" b="0" i="0" kern="1200" dirty="0" smtClean="0">
                          <a:solidFill>
                            <a:schemeClr val="dk1"/>
                          </a:solidFill>
                          <a:latin typeface="Times New Roman" pitchFamily="18" charset="0"/>
                          <a:ea typeface="+mn-ea"/>
                          <a:cs typeface="Times New Roman" pitchFamily="18" charset="0"/>
                        </a:rPr>
                        <a:t>A</a:t>
                      </a:r>
                      <a:r>
                        <a:rPr lang="vi-VN" sz="1400" b="0" i="0" kern="1200" dirty="0" smtClean="0">
                          <a:solidFill>
                            <a:schemeClr val="dk1"/>
                          </a:solidFill>
                          <a:latin typeface="Times New Roman" pitchFamily="18" charset="0"/>
                          <a:ea typeface="+mn-ea"/>
                          <a:cs typeface="Times New Roman" pitchFamily="18" charset="0"/>
                        </a:rPr>
                        <a:t>ctivităţi sportive liniştite (snooker, şah etc.)</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scriitori</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fotografi, prelucrare filme</a:t>
                      </a:r>
                    </a:p>
                    <a:p>
                      <a:pPr>
                        <a:buFont typeface="Wingdings" pitchFamily="2" charset="2"/>
                        <a:buChar char="v"/>
                      </a:pPr>
                      <a:r>
                        <a:rPr lang="vi-VN" sz="1400" b="0" i="0" kern="1200" dirty="0" smtClean="0">
                          <a:solidFill>
                            <a:schemeClr val="dk1"/>
                          </a:solidFill>
                          <a:latin typeface="Times New Roman" pitchFamily="18" charset="0"/>
                          <a:ea typeface="+mn-ea"/>
                          <a:cs typeface="Times New Roman" pitchFamily="18" charset="0"/>
                        </a:rPr>
                        <a:t>muncă de birou care presupune puţină deplasare, puţin efort</a:t>
                      </a:r>
                    </a:p>
                    <a:p>
                      <a:r>
                        <a:rPr lang="vi-VN" sz="1400" b="0" i="0" kern="1200" dirty="0" smtClean="0">
                          <a:solidFill>
                            <a:schemeClr val="dk1"/>
                          </a:solidFill>
                          <a:latin typeface="Times New Roman" pitchFamily="18" charset="0"/>
                          <a:ea typeface="+mn-ea"/>
                          <a:cs typeface="Times New Roman" pitchFamily="18" charset="0"/>
                        </a:rPr>
                        <a:t>agent de pază la o companie, să poată sta liniștit într-un loc, fără să depună prea mult efort.</a:t>
                      </a:r>
                    </a:p>
                    <a:p>
                      <a:endParaRPr lang="en-US" sz="1400" dirty="0">
                        <a:latin typeface="Times New Roman" pitchFamily="18" charset="0"/>
                        <a:cs typeface="Times New Roman" pitchFamily="18" charset="0"/>
                      </a:endParaRPr>
                    </a:p>
                  </a:txBody>
                  <a:tcPr/>
                </a:tc>
              </a:tr>
              <a:tr h="385215">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
        <p:nvSpPr>
          <p:cNvPr id="2" name="Title 1"/>
          <p:cNvSpPr>
            <a:spLocks noGrp="1"/>
          </p:cNvSpPr>
          <p:nvPr>
            <p:ph type="title"/>
          </p:nvPr>
        </p:nvSpPr>
        <p:spPr>
          <a:xfrm>
            <a:off x="457200" y="274638"/>
            <a:ext cx="8229600" cy="715962"/>
          </a:xfrm>
        </p:spPr>
        <p:txBody>
          <a:bodyPr>
            <a:normAutofit/>
          </a:bodyPr>
          <a:lstStyle/>
          <a:p>
            <a:r>
              <a:rPr lang="ro-RO" sz="2000" dirty="0" smtClean="0">
                <a:solidFill>
                  <a:srgbClr val="0070C0"/>
                </a:solidFill>
                <a:latin typeface="Times New Roman" pitchFamily="18" charset="0"/>
                <a:cs typeface="Times New Roman" pitchFamily="18" charset="0"/>
              </a:rPr>
              <a:t>Profesii potrivite pentru cele patru tipuri de temperamente</a:t>
            </a:r>
            <a:endParaRPr lang="en-US" sz="2000" dirty="0">
              <a:solidFill>
                <a:srgbClr val="0070C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ro-RO" sz="1200" b="1" dirty="0" smtClean="0">
                <a:latin typeface="Times New Roman" pitchFamily="18" charset="0"/>
                <a:cs typeface="Times New Roman" pitchFamily="18" charset="0"/>
              </a:rPr>
              <a:t>Pe baza următorului text:</a:t>
            </a:r>
          </a:p>
          <a:p>
            <a:r>
              <a:rPr lang="ro-RO"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a:t>
            </a:r>
            <a:r>
              <a:rPr lang="ro-RO" sz="1200" dirty="0" smtClean="0">
                <a:latin typeface="Times New Roman" pitchFamily="18" charset="0"/>
                <a:cs typeface="Times New Roman" pitchFamily="18" charset="0"/>
              </a:rPr>
              <a:t> </a:t>
            </a:r>
            <a:r>
              <a:rPr lang="vi-VN" sz="1200" dirty="0" smtClean="0">
                <a:latin typeface="Times New Roman" pitchFamily="18" charset="0"/>
                <a:cs typeface="Times New Roman" pitchFamily="18" charset="0"/>
              </a:rPr>
              <a:t>Eu </a:t>
            </a:r>
            <a:r>
              <a:rPr lang="vi-VN" sz="1200" dirty="0" smtClean="0">
                <a:latin typeface="Times New Roman" pitchFamily="18" charset="0"/>
                <a:cs typeface="Times New Roman" pitchFamily="18" charset="0"/>
              </a:rPr>
              <a:t>mă văd în trecut, întotdeauna, singuratic, gânditor. Încă de copil m-am simţit îngrozitor de singur şi deosebit – nu ştiu de ce. Poate pentru că ai mei erau săraci sau pentru că nu mă născusem ca alţii? Nu ştiu: mi-aduc doar aminte că o tânără mătuşă îmi dăduse, pe când aveam şase-şapte ani, porecla de moș și că toate rudele au acceptat-o. De fapt, stăteam aproape tot timpul serios şi încruntat: vorbeam foarte puţin, chiar şi cu ceilalţi copii; alintările mă plictiseau; mofturile mă dezgustau; iar în locul gălăgiei neînfrânate a tovarăşilor de cea mai frumoasă vârstă, preferam singurătatea ungherelor celor mai ascunse din casa noastră mică, săracă şi întunecoasă. (...) Când mi se întâmpla să fiu cu alţi băieţi, nu mă amestecam niciodată în jocurile lor. Încă de pe vremea aceea a început războiul dintre mine şi oameni. Singurătatea m-a făcut şi mai trist, şi mai antipatic; tristeţea mi-a strâns inima şi mi-a ascuţit mintea. Firea mea diferită m-a îndepărtat chiar de cei mai apropiaţi, iar despărţirea m-a făcut şi mai diferit. Aveam o bucurie: biblioteca din casă. Citeam câteva rânduri de ici, de colo; descifram, fremătând mereu de o nerăbdătoare încântare de îndată ce mă apropiam, pentru întâia oară, de acele lumi de poezie, aventură şi istorii pe care uneori o frază sau o figură le făceau să străfulgere o clipă prin creierul </a:t>
            </a:r>
            <a:r>
              <a:rPr lang="vi-VN" sz="1200" dirty="0" smtClean="0">
                <a:latin typeface="Times New Roman" pitchFamily="18" charset="0"/>
                <a:cs typeface="Times New Roman" pitchFamily="18" charset="0"/>
              </a:rPr>
              <a:t>meu</a:t>
            </a:r>
            <a:r>
              <a:rPr lang="en-US" sz="1200" dirty="0" smtClean="0">
                <a:latin typeface="Times New Roman" pitchFamily="18" charset="0"/>
                <a:cs typeface="Times New Roman" pitchFamily="18" charset="0"/>
              </a:rPr>
              <a:t>.”</a:t>
            </a:r>
          </a:p>
          <a:p>
            <a:r>
              <a:rPr lang="it-IT" sz="1200" dirty="0" smtClean="0">
                <a:latin typeface="Times New Roman" pitchFamily="18" charset="0"/>
                <a:cs typeface="Times New Roman" pitchFamily="18" charset="0"/>
              </a:rPr>
              <a:t>                                                                       </a:t>
            </a:r>
            <a:r>
              <a:rPr lang="it-IT" sz="1200" dirty="0" smtClean="0">
                <a:latin typeface="Times New Roman" pitchFamily="18" charset="0"/>
                <a:cs typeface="Times New Roman" pitchFamily="18" charset="0"/>
              </a:rPr>
              <a:t>(Giovanni Pappini, Un om sfârșit</a:t>
            </a:r>
            <a:r>
              <a:rPr lang="it-IT" sz="1200" dirty="0" smtClean="0">
                <a:latin typeface="Times New Roman" pitchFamily="18" charset="0"/>
                <a:cs typeface="Times New Roman" pitchFamily="18" charset="0"/>
              </a:rPr>
              <a:t>)</a:t>
            </a:r>
            <a:endParaRPr lang="ro-RO" sz="1200" dirty="0" smtClean="0">
              <a:latin typeface="Times New Roman" pitchFamily="18" charset="0"/>
              <a:cs typeface="Times New Roman" pitchFamily="18" charset="0"/>
            </a:endParaRPr>
          </a:p>
          <a:p>
            <a:r>
              <a:rPr lang="ro-RO" sz="1200" b="1" dirty="0" smtClean="0">
                <a:latin typeface="Times New Roman" pitchFamily="18" charset="0"/>
                <a:cs typeface="Times New Roman" pitchFamily="18" charset="0"/>
              </a:rPr>
              <a:t>Analizaţi personajul din </a:t>
            </a:r>
            <a:r>
              <a:rPr lang="ro-RO" sz="1200" b="1" dirty="0" smtClean="0">
                <a:latin typeface="Times New Roman" pitchFamily="18" charset="0"/>
                <a:cs typeface="Times New Roman" pitchFamily="18" charset="0"/>
              </a:rPr>
              <a:t>text  şi  răspundeţi </a:t>
            </a:r>
            <a:r>
              <a:rPr lang="ro-RO" sz="1200" b="1" dirty="0" smtClean="0">
                <a:latin typeface="Times New Roman" pitchFamily="18" charset="0"/>
                <a:cs typeface="Times New Roman" pitchFamily="18" charset="0"/>
              </a:rPr>
              <a:t>la următoarele cerinţe:</a:t>
            </a:r>
          </a:p>
          <a:p>
            <a:r>
              <a:rPr lang="ro-RO" sz="1200" i="1" dirty="0" smtClean="0">
                <a:latin typeface="Times New Roman" pitchFamily="18" charset="0"/>
                <a:cs typeface="Times New Roman" pitchFamily="18" charset="0"/>
              </a:rPr>
              <a:t>1. Ce tip de temperament are personajul</a:t>
            </a:r>
            <a:r>
              <a:rPr lang="en-US" sz="1200" i="1" dirty="0" smtClean="0">
                <a:latin typeface="Times New Roman" pitchFamily="18" charset="0"/>
                <a:cs typeface="Times New Roman" pitchFamily="18" charset="0"/>
              </a:rPr>
              <a:t>?</a:t>
            </a:r>
          </a:p>
          <a:p>
            <a:r>
              <a:rPr lang="en-US" sz="1200" i="1" dirty="0" smtClean="0">
                <a:latin typeface="Times New Roman" pitchFamily="18" charset="0"/>
                <a:cs typeface="Times New Roman" pitchFamily="18" charset="0"/>
              </a:rPr>
              <a:t>2.Care </a:t>
            </a:r>
            <a:r>
              <a:rPr lang="en-US" sz="1200" i="1" dirty="0" err="1" smtClean="0">
                <a:latin typeface="Times New Roman" pitchFamily="18" charset="0"/>
                <a:cs typeface="Times New Roman" pitchFamily="18" charset="0"/>
              </a:rPr>
              <a:t>profesie</a:t>
            </a:r>
            <a:r>
              <a:rPr lang="en-US" sz="1200" i="1"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considera</a:t>
            </a:r>
            <a:r>
              <a:rPr lang="ro-RO" sz="1200" i="1" dirty="0" smtClean="0">
                <a:latin typeface="Times New Roman" pitchFamily="18" charset="0"/>
                <a:cs typeface="Times New Roman" pitchFamily="18" charset="0"/>
              </a:rPr>
              <a:t>ţi că i s-ar potrivi</a:t>
            </a:r>
            <a:r>
              <a:rPr lang="en-US" sz="1200" i="1" dirty="0" smtClean="0">
                <a:latin typeface="Times New Roman" pitchFamily="18" charset="0"/>
                <a:cs typeface="Times New Roman" pitchFamily="18" charset="0"/>
              </a:rPr>
              <a:t>?</a:t>
            </a:r>
          </a:p>
          <a:p>
            <a:r>
              <a:rPr lang="en-US" sz="1200" i="1" dirty="0" smtClean="0">
                <a:latin typeface="Times New Roman" pitchFamily="18" charset="0"/>
                <a:cs typeface="Times New Roman" pitchFamily="18" charset="0"/>
              </a:rPr>
              <a:t>3.Reformula</a:t>
            </a:r>
            <a:r>
              <a:rPr lang="ro-RO" sz="1200" i="1" dirty="0" smtClean="0">
                <a:latin typeface="Times New Roman" pitchFamily="18" charset="0"/>
                <a:cs typeface="Times New Roman" pitchFamily="18" charset="0"/>
              </a:rPr>
              <a:t>ţi textul construind  comportamental,  în aceeaşi situaţie, un personaj cu un </a:t>
            </a:r>
            <a:r>
              <a:rPr lang="ro-RO" sz="1200" i="1" smtClean="0">
                <a:latin typeface="Times New Roman" pitchFamily="18" charset="0"/>
                <a:cs typeface="Times New Roman" pitchFamily="18" charset="0"/>
              </a:rPr>
              <a:t>temperament </a:t>
            </a:r>
            <a:r>
              <a:rPr lang="ro-RO" sz="1200" i="1" smtClean="0">
                <a:latin typeface="Times New Roman" pitchFamily="18" charset="0"/>
                <a:cs typeface="Times New Roman" pitchFamily="18" charset="0"/>
              </a:rPr>
              <a:t> diferit </a:t>
            </a:r>
            <a:r>
              <a:rPr lang="ro-RO" sz="1200" i="1" dirty="0" smtClean="0">
                <a:latin typeface="Times New Roman" pitchFamily="18" charset="0"/>
                <a:cs typeface="Times New Roman" pitchFamily="18" charset="0"/>
              </a:rPr>
              <a:t>de cel pe care îl  identificaţi în text.</a:t>
            </a:r>
          </a:p>
          <a:p>
            <a:endParaRPr lang="en-US" sz="12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639762"/>
          </a:xfrm>
        </p:spPr>
        <p:txBody>
          <a:bodyPr>
            <a:normAutofit/>
          </a:bodyPr>
          <a:lstStyle/>
          <a:p>
            <a:pPr algn="ctr"/>
            <a:r>
              <a:rPr lang="en-US" sz="1600" dirty="0" err="1" smtClean="0">
                <a:latin typeface="Times New Roman" pitchFamily="18" charset="0"/>
                <a:cs typeface="Times New Roman" pitchFamily="18" charset="0"/>
              </a:rPr>
              <a:t>Aplica</a:t>
            </a:r>
            <a:r>
              <a:rPr lang="ro-RO" sz="1600" dirty="0" smtClean="0">
                <a:latin typeface="Times New Roman" pitchFamily="18" charset="0"/>
                <a:cs typeface="Times New Roman" pitchFamily="18" charset="0"/>
              </a:rPr>
              <a:t>ţie practică</a:t>
            </a:r>
            <a:endParaRPr lang="en-US" sz="1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132</TotalTime>
  <Words>981</Words>
  <Application>Microsoft Office PowerPoint</Application>
  <PresentationFormat>On-screen Show (4:3)</PresentationFormat>
  <Paragraphs>131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Analiza comparativă a temperamentelor şi alegerea corectă a profesiei  în funcţie de trăsăturile  prin care se manifestă social</vt:lpstr>
      <vt:lpstr>Clasificarea tradiţională a temperamentelor: După HYPOCRATE</vt:lpstr>
      <vt:lpstr>Comparaţie între temperamentele  extravertite</vt:lpstr>
      <vt:lpstr>Comparaţie între temperamentele introvertite</vt:lpstr>
      <vt:lpstr>Cum se va manifesta elevul raportat la temperamentul său?</vt:lpstr>
      <vt:lpstr>Cum sunt percepute temperamentele  prin două trăsături cardinale?</vt:lpstr>
      <vt:lpstr>Profesii potrivite pentru cele patru tipuri de temperamente</vt:lpstr>
      <vt:lpstr>Aplicaţie practică</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usetr</dc:creator>
  <cp:lastModifiedBy>usetr</cp:lastModifiedBy>
  <cp:revision>21</cp:revision>
  <dcterms:created xsi:type="dcterms:W3CDTF">2006-08-16T00:00:00Z</dcterms:created>
  <dcterms:modified xsi:type="dcterms:W3CDTF">2024-07-10T10:25:14Z</dcterms:modified>
</cp:coreProperties>
</file>