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59" r:id="rId4"/>
    <p:sldId id="260" r:id="rId5"/>
    <p:sldId id="263" r:id="rId6"/>
    <p:sldId id="261" r:id="rId7"/>
    <p:sldId id="262" r:id="rId8"/>
    <p:sldId id="265" r:id="rId9"/>
    <p:sldId id="266" r:id="rId10"/>
    <p:sldId id="267" r:id="rId11"/>
    <p:sldId id="268" r:id="rId12"/>
    <p:sldId id="269" r:id="rId13"/>
    <p:sldId id="270" r:id="rId14"/>
    <p:sldId id="271" r:id="rId15"/>
    <p:sldId id="272" r:id="rId16"/>
    <p:sldId id="273" r:id="rId17"/>
    <p:sldId id="274" r:id="rId18"/>
    <p:sldId id="275" r:id="rId19"/>
    <p:sldId id="276"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34578" autoAdjust="0"/>
    <p:restoredTop sz="86410" autoAdjust="0"/>
  </p:normalViewPr>
  <p:slideViewPr>
    <p:cSldViewPr>
      <p:cViewPr varScale="1">
        <p:scale>
          <a:sx n="67" d="100"/>
          <a:sy n="67" d="100"/>
        </p:scale>
        <p:origin x="1600" y="56"/>
      </p:cViewPr>
      <p:guideLst>
        <p:guide orient="horz" pos="2160"/>
        <p:guide pos="2880"/>
      </p:guideLst>
    </p:cSldViewPr>
  </p:slideViewPr>
  <p:outlineViewPr>
    <p:cViewPr>
      <p:scale>
        <a:sx n="33" d="100"/>
        <a:sy n="33" d="100"/>
      </p:scale>
      <p:origin x="216"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1C96F08-24F4-4252-87AA-6E9E7D7D433B}" type="datetimeFigureOut">
              <a:rPr lang="en-US" smtClean="0"/>
              <a:pPr/>
              <a:t>6/14/2022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A96482-2377-4663-B5BF-C0F29AC06F4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AA96482-2377-4663-B5BF-C0F29AC06F42}"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FE7A050-52E9-4FCB-886C-3002B9C5CAA3}" type="datetimeFigureOut">
              <a:rPr lang="en-US" smtClean="0"/>
              <a:pPr/>
              <a:t>6/14/2022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F1EFB9-4F64-4045-A104-7F937238AB1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FE7A050-52E9-4FCB-886C-3002B9C5CAA3}" type="datetimeFigureOut">
              <a:rPr lang="en-US" smtClean="0"/>
              <a:pPr/>
              <a:t>6/14/2022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F1EFB9-4F64-4045-A104-7F937238AB1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FE7A050-52E9-4FCB-886C-3002B9C5CAA3}" type="datetimeFigureOut">
              <a:rPr lang="en-US" smtClean="0"/>
              <a:pPr/>
              <a:t>6/14/2022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F1EFB9-4F64-4045-A104-7F937238AB1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FE7A050-52E9-4FCB-886C-3002B9C5CAA3}" type="datetimeFigureOut">
              <a:rPr lang="en-US" smtClean="0"/>
              <a:pPr/>
              <a:t>6/14/2022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F1EFB9-4F64-4045-A104-7F937238AB1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E7A050-52E9-4FCB-886C-3002B9C5CAA3}" type="datetimeFigureOut">
              <a:rPr lang="en-US" smtClean="0"/>
              <a:pPr/>
              <a:t>6/14/2022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F1EFB9-4F64-4045-A104-7F937238AB1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FE7A050-52E9-4FCB-886C-3002B9C5CAA3}" type="datetimeFigureOut">
              <a:rPr lang="en-US" smtClean="0"/>
              <a:pPr/>
              <a:t>6/14/2022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F1EFB9-4F64-4045-A104-7F937238AB1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FE7A050-52E9-4FCB-886C-3002B9C5CAA3}" type="datetimeFigureOut">
              <a:rPr lang="en-US" smtClean="0"/>
              <a:pPr/>
              <a:t>6/14/2022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F1EFB9-4F64-4045-A104-7F937238AB1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FE7A050-52E9-4FCB-886C-3002B9C5CAA3}" type="datetimeFigureOut">
              <a:rPr lang="en-US" smtClean="0"/>
              <a:pPr/>
              <a:t>6/14/2022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F1EFB9-4F64-4045-A104-7F937238AB1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E7A050-52E9-4FCB-886C-3002B9C5CAA3}" type="datetimeFigureOut">
              <a:rPr lang="en-US" smtClean="0"/>
              <a:pPr/>
              <a:t>6/14/2022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F1EFB9-4F64-4045-A104-7F937238AB1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FE7A050-52E9-4FCB-886C-3002B9C5CAA3}" type="datetimeFigureOut">
              <a:rPr lang="en-US" smtClean="0"/>
              <a:pPr/>
              <a:t>6/14/2022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F1EFB9-4F64-4045-A104-7F937238AB1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FE7A050-52E9-4FCB-886C-3002B9C5CAA3}" type="datetimeFigureOut">
              <a:rPr lang="en-US" smtClean="0"/>
              <a:pPr/>
              <a:t>6/14/2022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F1EFB9-4F64-4045-A104-7F937238AB1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E7A050-52E9-4FCB-886C-3002B9C5CAA3}" type="datetimeFigureOut">
              <a:rPr lang="en-US" smtClean="0"/>
              <a:pPr/>
              <a:t>6/14/2022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F1EFB9-4F64-4045-A104-7F937238AB1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1"/>
            <a:ext cx="7772400" cy="1981199"/>
          </a:xfrm>
        </p:spPr>
        <p:txBody>
          <a:bodyPr>
            <a:normAutofit fontScale="90000"/>
          </a:bodyPr>
          <a:lstStyle/>
          <a:p>
            <a:pPr algn="r"/>
            <a:br>
              <a:rPr lang="ro-RO" dirty="0"/>
            </a:br>
            <a:br>
              <a:rPr lang="ro-RO" dirty="0"/>
            </a:br>
            <a:br>
              <a:rPr lang="ro-RO" dirty="0"/>
            </a:br>
            <a:br>
              <a:rPr lang="ro-RO" dirty="0"/>
            </a:br>
            <a:r>
              <a:rPr lang="ro-RO" sz="900" dirty="0">
                <a:latin typeface="Times New Roman" pitchFamily="18" charset="0"/>
                <a:cs typeface="Times New Roman" pitchFamily="18" charset="0"/>
              </a:rPr>
              <a:t>https://www.google.ro/imgres?imgurl=https%3A%2F%2Flivadarucostel.files.wordpress.com%2F2013%2F11%2Fetica_in_afaceri.jpg&amp;imgrefurl=https%3A%2F%2Flivadarucostel.wordpress.com%2F2013%2F11%2F28%2Fetica-parte-a-culturii-profesionale%2F&amp;tbnid=6uEHCEZl1Tt_tM&amp;vet=12ahUKEwjhrZGjvYf4AhVPtqQKHQskAbwQMyhDegQIARBk..i&amp;docid=Mx1VDunqgXwPhM&amp;w=288&amp;h=190&amp;q=etica&amp;ved=2ahUKEwjhrZGjvYf4AhVPtqQKHQskAbwQMyhDegQIARBk</a:t>
            </a:r>
            <a:br>
              <a:rPr lang="ro-RO" dirty="0"/>
            </a:br>
            <a:br>
              <a:rPr lang="ro-RO" dirty="0"/>
            </a:br>
            <a:br>
              <a:rPr lang="ro-RO" dirty="0"/>
            </a:br>
            <a:r>
              <a:rPr lang="ro-RO" b="1" dirty="0">
                <a:latin typeface="Times New Roman" pitchFamily="18" charset="0"/>
                <a:cs typeface="Times New Roman" pitchFamily="18" charset="0"/>
              </a:rPr>
              <a:t>ETICA APLICATĂ</a:t>
            </a:r>
            <a:br>
              <a:rPr lang="ro-RO" dirty="0"/>
            </a:br>
            <a:br>
              <a:rPr lang="ro-RO" dirty="0"/>
            </a:br>
            <a:r>
              <a:rPr lang="ro-RO" sz="1600" b="1" dirty="0">
                <a:latin typeface="Times New Roman" pitchFamily="18" charset="0"/>
                <a:cs typeface="Times New Roman" pitchFamily="18" charset="0"/>
              </a:rPr>
              <a:t>Prof. BLAGA MONICA</a:t>
            </a:r>
            <a:br>
              <a:rPr lang="ro-RO" sz="1600" b="1" dirty="0">
                <a:latin typeface="Times New Roman" pitchFamily="18" charset="0"/>
                <a:cs typeface="Times New Roman" pitchFamily="18" charset="0"/>
              </a:rPr>
            </a:br>
            <a:r>
              <a:rPr lang="ro-RO" sz="1600" b="1" dirty="0">
                <a:latin typeface="Times New Roman" pitchFamily="18" charset="0"/>
                <a:cs typeface="Times New Roman" pitchFamily="18" charset="0"/>
              </a:rPr>
              <a:t>Liceul Greco-Catolic </a:t>
            </a:r>
            <a:r>
              <a:rPr lang="ro-RO" sz="1600" b="1" i="1" dirty="0">
                <a:latin typeface="Times New Roman" pitchFamily="18" charset="0"/>
                <a:cs typeface="Times New Roman" pitchFamily="18" charset="0"/>
              </a:rPr>
              <a:t>Iuliu Maniu, </a:t>
            </a:r>
            <a:r>
              <a:rPr lang="ro-RO" sz="1600" b="1" dirty="0">
                <a:latin typeface="Times New Roman" pitchFamily="18" charset="0"/>
                <a:cs typeface="Times New Roman" pitchFamily="18" charset="0"/>
              </a:rPr>
              <a:t>Oradea</a:t>
            </a:r>
            <a:br>
              <a:rPr lang="ro-RO" sz="1600" b="1" dirty="0">
                <a:latin typeface="Times New Roman" pitchFamily="18" charset="0"/>
                <a:cs typeface="Times New Roman" pitchFamily="18" charset="0"/>
              </a:rPr>
            </a:br>
            <a:br>
              <a:rPr lang="ro-RO" sz="1300" b="1" dirty="0">
                <a:latin typeface="Times New Roman" pitchFamily="18" charset="0"/>
                <a:cs typeface="Times New Roman" pitchFamily="18" charset="0"/>
              </a:rPr>
            </a:br>
            <a:br>
              <a:rPr lang="ro-RO" sz="1300" b="1" dirty="0">
                <a:latin typeface="Times New Roman" pitchFamily="18" charset="0"/>
                <a:cs typeface="Times New Roman" pitchFamily="18" charset="0"/>
              </a:rPr>
            </a:br>
            <a:endParaRPr lang="en-US" sz="1300" b="1" dirty="0">
              <a:latin typeface="Times New Roman" pitchFamily="18" charset="0"/>
              <a:cs typeface="Times New Roman" pitchFamily="18" charset="0"/>
            </a:endParaRPr>
          </a:p>
        </p:txBody>
      </p:sp>
      <p:sp>
        <p:nvSpPr>
          <p:cNvPr id="19458" name="AutoShape 2" descr="C:\Users\Moni-69\Desktop\download (1).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3074" name="Picture 2" descr="C:\Users\Moni-69\Desktop\images.jpg"/>
          <p:cNvPicPr>
            <a:picLocks noChangeAspect="1" noChangeArrowheads="1"/>
          </p:cNvPicPr>
          <p:nvPr/>
        </p:nvPicPr>
        <p:blipFill>
          <a:blip r:embed="rId2"/>
          <a:srcRect/>
          <a:stretch>
            <a:fillRect/>
          </a:stretch>
        </p:blipFill>
        <p:spPr bwMode="auto">
          <a:xfrm>
            <a:off x="0" y="0"/>
            <a:ext cx="4495800" cy="1219200"/>
          </a:xfrm>
          <a:prstGeom prst="rect">
            <a:avLst/>
          </a:prstGeom>
          <a:noFill/>
        </p:spPr>
      </p:pic>
      <p:pic>
        <p:nvPicPr>
          <p:cNvPr id="6" name="Picture 4" descr="C:\Users\Moni-69\Desktop\images.jpg"/>
          <p:cNvPicPr>
            <a:picLocks noChangeAspect="1" noChangeArrowheads="1"/>
          </p:cNvPicPr>
          <p:nvPr/>
        </p:nvPicPr>
        <p:blipFill>
          <a:blip r:embed="rId3"/>
          <a:srcRect/>
          <a:stretch>
            <a:fillRect/>
          </a:stretch>
        </p:blipFill>
        <p:spPr bwMode="auto">
          <a:xfrm>
            <a:off x="0" y="4267200"/>
            <a:ext cx="2819400" cy="1458686"/>
          </a:xfrm>
          <a:prstGeom prst="rect">
            <a:avLst/>
          </a:prstGeom>
          <a:noFill/>
        </p:spPr>
      </p:pic>
      <p:sp>
        <p:nvSpPr>
          <p:cNvPr id="8" name="Rectangle 7"/>
          <p:cNvSpPr/>
          <p:nvPr/>
        </p:nvSpPr>
        <p:spPr>
          <a:xfrm>
            <a:off x="0" y="5867401"/>
            <a:ext cx="5334000" cy="830997"/>
          </a:xfrm>
          <a:prstGeom prst="rect">
            <a:avLst/>
          </a:prstGeom>
        </p:spPr>
        <p:txBody>
          <a:bodyPr wrap="square">
            <a:spAutoFit/>
          </a:bodyPr>
          <a:lstStyle/>
          <a:p>
            <a:r>
              <a:rPr lang="en-US" sz="800" dirty="0">
                <a:latin typeface="Times New Roman" pitchFamily="18" charset="0"/>
                <a:cs typeface="Times New Roman" pitchFamily="18" charset="0"/>
              </a:rPr>
              <a:t>https://www.google.ro/imgres?imgurl=https%3A%2F%2Fcuvantultinerilor.ro%2Fwp-content%2Fuploads%2F2015%2F04%2Fetica-aplicata-avortul-eutanasia-filosofie-600x330.jpg&amp;imgrefurl=https%3A%2F%2Fcuvantultinerilor.ro%2F2015%2F04%2F21%2Fetica-aplicata-avortul-eutanasia%2F&amp;tbnid=3y6QPF2iRf1WTM&amp;vet=12ahUKEwi_yOrGwYf4AhXOwgIHHc01Ag0QMygFegUIARDFAg..</a:t>
            </a:r>
            <a:r>
              <a:rPr lang="en-US" sz="800" dirty="0" err="1">
                <a:latin typeface="Times New Roman" pitchFamily="18" charset="0"/>
                <a:cs typeface="Times New Roman" pitchFamily="18" charset="0"/>
              </a:rPr>
              <a:t>i&amp;docid</a:t>
            </a:r>
            <a:r>
              <a:rPr lang="en-US" sz="800" dirty="0">
                <a:latin typeface="Times New Roman" pitchFamily="18" charset="0"/>
                <a:cs typeface="Times New Roman" pitchFamily="18" charset="0"/>
              </a:rPr>
              <a:t>=dktbnsCKVPu4pM&amp;w=600&amp;h=330&amp;q=etica%20aplicat%C4%83&amp;ved=2ahUKEwi_yOrGwYf4AhXOwgIHHc01Ag0QMygFegUIARDFAg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3200" b="1" dirty="0">
                <a:latin typeface="Times New Roman" pitchFamily="18" charset="0"/>
                <a:cs typeface="Times New Roman" pitchFamily="18" charset="0"/>
              </a:rPr>
              <a:t>2.4. Manipulările genetice</a:t>
            </a:r>
            <a:br>
              <a:rPr lang="ro-RO" sz="3200" dirty="0">
                <a:latin typeface="Times New Roman" pitchFamily="18" charset="0"/>
                <a:cs typeface="Times New Roman" pitchFamily="18" charset="0"/>
              </a:rPr>
            </a:br>
            <a:r>
              <a:rPr lang="ro-RO" sz="2000" b="1" i="1" dirty="0">
                <a:latin typeface="Times New Roman" pitchFamily="18" charset="0"/>
                <a:cs typeface="Times New Roman" pitchFamily="18" charset="0"/>
              </a:rPr>
              <a:t>Motto:„Nu trebuie să-ți fie frică de nimic în viață. Trebuie doar să înțelegi.” </a:t>
            </a:r>
            <a:br>
              <a:rPr lang="ro-RO" sz="2000" b="1" i="1" dirty="0">
                <a:latin typeface="Times New Roman" pitchFamily="18" charset="0"/>
                <a:cs typeface="Times New Roman" pitchFamily="18" charset="0"/>
              </a:rPr>
            </a:br>
            <a:r>
              <a:rPr lang="ro-RO" sz="2000" b="1" i="1" dirty="0">
                <a:latin typeface="Times New Roman" pitchFamily="18" charset="0"/>
                <a:cs typeface="Times New Roman" pitchFamily="18" charset="0"/>
              </a:rPr>
              <a:t>							Marie Curie</a:t>
            </a:r>
            <a:br>
              <a:rPr lang="en-US" sz="3200" dirty="0"/>
            </a:b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4830763"/>
          </a:xfrm>
        </p:spPr>
        <p:txBody>
          <a:bodyPr>
            <a:noAutofit/>
          </a:bodyPr>
          <a:lstStyle/>
          <a:p>
            <a:pPr>
              <a:buNone/>
            </a:pPr>
            <a:r>
              <a:rPr lang="ro-RO" sz="1600" dirty="0">
                <a:latin typeface="Times New Roman" pitchFamily="18" charset="0"/>
                <a:cs typeface="Times New Roman" pitchFamily="18" charset="0"/>
              </a:rPr>
              <a:t>	</a:t>
            </a:r>
            <a:r>
              <a:rPr lang="ro-RO" sz="1400" dirty="0">
                <a:latin typeface="Times New Roman" pitchFamily="18" charset="0"/>
                <a:cs typeface="Times New Roman" pitchFamily="18" charset="0"/>
              </a:rPr>
              <a:t>Din categoria manipulărilor genetice, pot fi amintite următoarele:</a:t>
            </a:r>
            <a:endParaRPr lang="en-US" sz="1400" dirty="0">
              <a:latin typeface="Times New Roman" pitchFamily="18" charset="0"/>
              <a:cs typeface="Times New Roman" pitchFamily="18" charset="0"/>
            </a:endParaRPr>
          </a:p>
          <a:p>
            <a:pPr lvl="0"/>
            <a:r>
              <a:rPr lang="ro-RO" sz="1400" b="1" dirty="0">
                <a:latin typeface="Times New Roman" pitchFamily="18" charset="0"/>
                <a:cs typeface="Times New Roman" pitchFamily="18" charset="0"/>
              </a:rPr>
              <a:t>Clonarea</a:t>
            </a:r>
            <a:r>
              <a:rPr lang="ro-RO" sz="1400" dirty="0">
                <a:latin typeface="Times New Roman" pitchFamily="18" charset="0"/>
                <a:cs typeface="Times New Roman" pitchFamily="18" charset="0"/>
              </a:rPr>
              <a:t> este procesul prin care se creează copii genetice identice ale unor celule umane. </a:t>
            </a:r>
            <a:endParaRPr lang="en-US" sz="1400" dirty="0">
              <a:latin typeface="Times New Roman" pitchFamily="18" charset="0"/>
              <a:cs typeface="Times New Roman" pitchFamily="18" charset="0"/>
            </a:endParaRPr>
          </a:p>
          <a:p>
            <a:pPr lvl="0" algn="just"/>
            <a:r>
              <a:rPr lang="ro-RO" sz="1400" b="1" dirty="0">
                <a:latin typeface="Times New Roman" pitchFamily="18" charset="0"/>
                <a:cs typeface="Times New Roman" pitchFamily="18" charset="0"/>
              </a:rPr>
              <a:t>Celulele stem</a:t>
            </a:r>
            <a:r>
              <a:rPr lang="ro-RO" sz="1400" dirty="0">
                <a:latin typeface="Times New Roman" pitchFamily="18" charset="0"/>
                <a:cs typeface="Times New Roman" pitchFamily="18" charset="0"/>
              </a:rPr>
              <a:t> – rolul lor este acela de a se reînnoi permanent, de a se reproduce, pentru a putea da naștere unor celule cu putere de înmulțire limitată, precum cele hepatice nervoase sau musculare. </a:t>
            </a:r>
            <a:endParaRPr lang="en-US" sz="1400" dirty="0">
              <a:latin typeface="Times New Roman" pitchFamily="18" charset="0"/>
              <a:cs typeface="Times New Roman" pitchFamily="18" charset="0"/>
            </a:endParaRPr>
          </a:p>
          <a:p>
            <a:pPr lvl="0" algn="just"/>
            <a:r>
              <a:rPr lang="ro-RO" sz="1400" b="1" dirty="0">
                <a:latin typeface="Times New Roman" pitchFamily="18" charset="0"/>
                <a:cs typeface="Times New Roman" pitchFamily="18" charset="0"/>
              </a:rPr>
              <a:t>Ectogeneza</a:t>
            </a:r>
            <a:r>
              <a:rPr lang="ro-RO" sz="1400" dirty="0">
                <a:latin typeface="Times New Roman" pitchFamily="18" charset="0"/>
                <a:cs typeface="Times New Roman" pitchFamily="18" charset="0"/>
              </a:rPr>
              <a:t> sau sarcina în întregime artificială, considerată ca fiind </a:t>
            </a:r>
            <a:r>
              <a:rPr lang="ro-RO" sz="1400" i="1" dirty="0">
                <a:latin typeface="Times New Roman" pitchFamily="18" charset="0"/>
                <a:cs typeface="Times New Roman" pitchFamily="18" charset="0"/>
              </a:rPr>
              <a:t>sarcina viitorului</a:t>
            </a:r>
            <a:r>
              <a:rPr lang="ro-RO" sz="1400" dirty="0">
                <a:latin typeface="Times New Roman" pitchFamily="18" charset="0"/>
                <a:cs typeface="Times New Roman" pitchFamily="18" charset="0"/>
              </a:rPr>
              <a:t> sau, cum să dai naștere unui bebeluș, fără să fii însărcinată; aceasta ar urmări evitarea riscurilor de îmbolnăvire pe perioada sarcinii. Rolul ei intervine și în situația în care un cuplu nu poate avea copii și recurge la această practică. </a:t>
            </a:r>
            <a:endParaRPr lang="en-US" sz="1400" dirty="0">
              <a:latin typeface="Times New Roman" pitchFamily="18" charset="0"/>
              <a:cs typeface="Times New Roman" pitchFamily="18" charset="0"/>
            </a:endParaRPr>
          </a:p>
          <a:p>
            <a:pPr lvl="0" algn="just"/>
            <a:r>
              <a:rPr lang="ro-RO" sz="1400" dirty="0">
                <a:latin typeface="Times New Roman" pitchFamily="18" charset="0"/>
                <a:cs typeface="Times New Roman" pitchFamily="18" charset="0"/>
              </a:rPr>
              <a:t>Operații care pot conduce la realizarea unei </a:t>
            </a:r>
            <a:r>
              <a:rPr lang="ro-RO" sz="1400" b="1" dirty="0">
                <a:latin typeface="Times New Roman" pitchFamily="18" charset="0"/>
                <a:cs typeface="Times New Roman" pitchFamily="18" charset="0"/>
              </a:rPr>
              <a:t>himere</a:t>
            </a:r>
            <a:r>
              <a:rPr lang="ro-RO" sz="1400" dirty="0">
                <a:latin typeface="Times New Roman" pitchFamily="18" charset="0"/>
                <a:cs typeface="Times New Roman" pitchFamily="18" charset="0"/>
              </a:rPr>
              <a:t>, o combinație între celule umane și celule animale, de fapt un hibrid om-animal. </a:t>
            </a:r>
            <a:r>
              <a:rPr lang="en-US" sz="1400" dirty="0" err="1">
                <a:latin typeface="Times New Roman" pitchFamily="18" charset="0"/>
                <a:cs typeface="Times New Roman" pitchFamily="18" charset="0"/>
              </a:rPr>
              <a:t>Confundată</a:t>
            </a:r>
            <a:r>
              <a:rPr lang="en-US" sz="1400" dirty="0">
                <a:latin typeface="Times New Roman" pitchFamily="18" charset="0"/>
                <a:cs typeface="Times New Roman" pitchFamily="18" charset="0"/>
              </a:rPr>
              <a:t> cu un </a:t>
            </a:r>
            <a:r>
              <a:rPr lang="en-US" sz="1400" i="1" dirty="0">
                <a:latin typeface="Times New Roman" pitchFamily="18" charset="0"/>
                <a:cs typeface="Times New Roman" pitchFamily="18" charset="0"/>
              </a:rPr>
              <a:t>atelier de </a:t>
            </a:r>
            <a:r>
              <a:rPr lang="en-US" sz="1400" i="1" dirty="0" err="1">
                <a:latin typeface="Times New Roman" pitchFamily="18" charset="0"/>
                <a:cs typeface="Times New Roman" pitchFamily="18" charset="0"/>
              </a:rPr>
              <a:t>piese</a:t>
            </a:r>
            <a:r>
              <a:rPr lang="en-US" sz="1400" i="1" dirty="0">
                <a:latin typeface="Times New Roman" pitchFamily="18" charset="0"/>
                <a:cs typeface="Times New Roman" pitchFamily="18" charset="0"/>
              </a:rPr>
              <a:t> de </a:t>
            </a:r>
            <a:r>
              <a:rPr lang="en-US" sz="1400" i="1" dirty="0" err="1">
                <a:latin typeface="Times New Roman" pitchFamily="18" charset="0"/>
                <a:cs typeface="Times New Roman" pitchFamily="18" charset="0"/>
              </a:rPr>
              <a:t>schim</a:t>
            </a:r>
            <a:r>
              <a:rPr lang="en-US" sz="1400" dirty="0" err="1">
                <a:latin typeface="Times New Roman" pitchFamily="18" charset="0"/>
                <a:cs typeface="Times New Roman" pitchFamily="18" charset="0"/>
              </a:rPr>
              <a:t>b</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procedeul</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himerei</a:t>
            </a:r>
            <a:r>
              <a:rPr lang="en-US" sz="1400" dirty="0">
                <a:latin typeface="Times New Roman" pitchFamily="18" charset="0"/>
                <a:cs typeface="Times New Roman" pitchFamily="18" charset="0"/>
              </a:rPr>
              <a:t> nu </a:t>
            </a:r>
            <a:r>
              <a:rPr lang="en-US" sz="1400" dirty="0" err="1">
                <a:latin typeface="Times New Roman" pitchFamily="18" charset="0"/>
                <a:cs typeface="Times New Roman" pitchFamily="18" charset="0"/>
              </a:rPr>
              <a:t>este</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funcțional</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încă</a:t>
            </a:r>
            <a:r>
              <a:rPr lang="en-US" sz="1400" dirty="0">
                <a:latin typeface="Times New Roman" pitchFamily="18" charset="0"/>
                <a:cs typeface="Times New Roman" pitchFamily="18" charset="0"/>
              </a:rPr>
              <a:t>.</a:t>
            </a:r>
          </a:p>
          <a:p>
            <a:pPr lvl="0" algn="just"/>
            <a:r>
              <a:rPr lang="en-US" sz="1400" dirty="0" err="1">
                <a:latin typeface="Times New Roman" pitchFamily="18" charset="0"/>
                <a:cs typeface="Times New Roman" pitchFamily="18" charset="0"/>
              </a:rPr>
              <a:t>Posibilitatea</a:t>
            </a:r>
            <a:r>
              <a:rPr lang="en-US" sz="1400" dirty="0">
                <a:latin typeface="Times New Roman" pitchFamily="18" charset="0"/>
                <a:cs typeface="Times New Roman" pitchFamily="18" charset="0"/>
              </a:rPr>
              <a:t> ca </a:t>
            </a:r>
            <a:r>
              <a:rPr lang="en-US" sz="1400" b="1" dirty="0" err="1">
                <a:latin typeface="Times New Roman" pitchFamily="18" charset="0"/>
                <a:cs typeface="Times New Roman" pitchFamily="18" charset="0"/>
              </a:rPr>
              <a:t>persoanele</a:t>
            </a:r>
            <a:r>
              <a:rPr lang="en-US" sz="1400" b="1" dirty="0">
                <a:latin typeface="Times New Roman" pitchFamily="18" charset="0"/>
                <a:cs typeface="Times New Roman" pitchFamily="18" charset="0"/>
              </a:rPr>
              <a:t> de </a:t>
            </a:r>
            <a:r>
              <a:rPr lang="en-US" sz="1400" b="1" dirty="0" err="1">
                <a:latin typeface="Times New Roman" pitchFamily="18" charset="0"/>
                <a:cs typeface="Times New Roman" pitchFamily="18" charset="0"/>
              </a:rPr>
              <a:t>același</a:t>
            </a:r>
            <a:r>
              <a:rPr lang="en-US" sz="1400" b="1" dirty="0">
                <a:latin typeface="Times New Roman" pitchFamily="18" charset="0"/>
                <a:cs typeface="Times New Roman" pitchFamily="18" charset="0"/>
              </a:rPr>
              <a:t> sex </a:t>
            </a:r>
            <a:r>
              <a:rPr lang="en-US" sz="1400" b="1" dirty="0" err="1">
                <a:latin typeface="Times New Roman" pitchFamily="18" charset="0"/>
                <a:cs typeface="Times New Roman" pitchFamily="18" charset="0"/>
              </a:rPr>
              <a:t>să</a:t>
            </a:r>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aibă</a:t>
            </a:r>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copil</a:t>
            </a:r>
            <a:r>
              <a:rPr lang="en-US" sz="1400" dirty="0">
                <a:latin typeface="Times New Roman" pitchFamily="18" charset="0"/>
                <a:cs typeface="Times New Roman" pitchFamily="18" charset="0"/>
              </a:rPr>
              <a:t>, cu </a:t>
            </a:r>
            <a:r>
              <a:rPr lang="en-US" sz="1400" dirty="0" err="1">
                <a:latin typeface="Times New Roman" pitchFamily="18" charset="0"/>
                <a:cs typeface="Times New Roman" pitchFamily="18" charset="0"/>
              </a:rPr>
              <a:t>propriul</a:t>
            </a:r>
            <a:r>
              <a:rPr lang="en-US" sz="1400" dirty="0">
                <a:latin typeface="Times New Roman" pitchFamily="18" charset="0"/>
                <a:cs typeface="Times New Roman" pitchFamily="18" charset="0"/>
              </a:rPr>
              <a:t> material genetic, face parte tot din </a:t>
            </a:r>
            <a:r>
              <a:rPr lang="en-US" sz="1400" dirty="0" err="1">
                <a:latin typeface="Times New Roman" pitchFamily="18" charset="0"/>
                <a:cs typeface="Times New Roman" pitchFamily="18" charset="0"/>
              </a:rPr>
              <a:t>categoria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manipulărilor</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genetice</a:t>
            </a:r>
            <a:r>
              <a:rPr lang="en-US" sz="1400" dirty="0">
                <a:latin typeface="Times New Roman" pitchFamily="18" charset="0"/>
                <a:cs typeface="Times New Roman" pitchFamily="18" charset="0"/>
              </a:rPr>
              <a:t>.</a:t>
            </a:r>
          </a:p>
          <a:p>
            <a:pPr lvl="0" algn="just"/>
            <a:r>
              <a:rPr lang="en-US" sz="1400" b="1" dirty="0" err="1">
                <a:latin typeface="Times New Roman" pitchFamily="18" charset="0"/>
                <a:cs typeface="Times New Roman" pitchFamily="18" charset="0"/>
              </a:rPr>
              <a:t>Procreerea</a:t>
            </a:r>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asistată</a:t>
            </a:r>
            <a:r>
              <a:rPr lang="en-US" sz="1400" b="1" dirty="0">
                <a:latin typeface="Times New Roman" pitchFamily="18" charset="0"/>
                <a:cs typeface="Times New Roman" pitchFamily="18" charset="0"/>
              </a:rPr>
              <a:t> medical</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prin</a:t>
            </a:r>
            <a:r>
              <a:rPr lang="en-US" sz="1400" dirty="0">
                <a:latin typeface="Times New Roman" pitchFamily="18" charset="0"/>
                <a:cs typeface="Times New Roman" pitchFamily="18" charset="0"/>
              </a:rPr>
              <a:t> care se </a:t>
            </a:r>
            <a:r>
              <a:rPr lang="en-US" sz="1400" dirty="0" err="1">
                <a:latin typeface="Times New Roman" pitchFamily="18" charset="0"/>
                <a:cs typeface="Times New Roman" pitchFamily="18" charset="0"/>
              </a:rPr>
              <a:t>alcătuiește</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în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afara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corpului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unei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femei</a:t>
            </a:r>
            <a:r>
              <a:rPr lang="en-US" sz="1400" dirty="0">
                <a:latin typeface="Times New Roman" pitchFamily="18" charset="0"/>
                <a:cs typeface="Times New Roman" pitchFamily="18" charset="0"/>
              </a:rPr>
              <a:t> a </a:t>
            </a:r>
            <a:r>
              <a:rPr lang="en-US" sz="1400" dirty="0" err="1">
                <a:latin typeface="Times New Roman" pitchFamily="18" charset="0"/>
                <a:cs typeface="Times New Roman" pitchFamily="18" charset="0"/>
              </a:rPr>
              <a:t>unui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embrion</a:t>
            </a:r>
            <a:r>
              <a:rPr lang="en-US" sz="1400" dirty="0">
                <a:latin typeface="Times New Roman" pitchFamily="18" charset="0"/>
                <a:cs typeface="Times New Roman" pitchFamily="18" charset="0"/>
              </a:rPr>
              <a:t>, care </a:t>
            </a:r>
            <a:r>
              <a:rPr lang="en-US" sz="1400" dirty="0" err="1">
                <a:latin typeface="Times New Roman" pitchFamily="18" charset="0"/>
                <a:cs typeface="Times New Roman" pitchFamily="18" charset="0"/>
              </a:rPr>
              <a:t>poate</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fi</a:t>
            </a:r>
            <a:r>
              <a:rPr lang="en-US" sz="1400" dirty="0">
                <a:latin typeface="Times New Roman" pitchFamily="18" charset="0"/>
                <a:cs typeface="Times New Roman" pitchFamily="18" charset="0"/>
              </a:rPr>
              <a:t> pus ulterior </a:t>
            </a:r>
            <a:r>
              <a:rPr lang="en-US" sz="1400" dirty="0" err="1">
                <a:latin typeface="Times New Roman" pitchFamily="18" charset="0"/>
                <a:cs typeface="Times New Roman" pitchFamily="18" charset="0"/>
              </a:rPr>
              <a:t>într</a:t>
            </a:r>
            <a:r>
              <a:rPr lang="en-US" sz="1400" dirty="0">
                <a:latin typeface="Times New Roman" pitchFamily="18" charset="0"/>
                <a:cs typeface="Times New Roman" pitchFamily="18" charset="0"/>
              </a:rPr>
              <a:t>-un incubator, </a:t>
            </a:r>
            <a:r>
              <a:rPr lang="en-US" sz="1400" dirty="0" err="1">
                <a:latin typeface="Times New Roman" pitchFamily="18" charset="0"/>
                <a:cs typeface="Times New Roman" pitchFamily="18" charset="0"/>
              </a:rPr>
              <a:t>ajungându</a:t>
            </a:r>
            <a:r>
              <a:rPr lang="en-US" sz="1400" dirty="0">
                <a:latin typeface="Times New Roman" pitchFamily="18" charset="0"/>
                <a:cs typeface="Times New Roman" pitchFamily="18" charset="0"/>
              </a:rPr>
              <a:t>-se </a:t>
            </a:r>
            <a:r>
              <a:rPr lang="en-US" sz="1400" dirty="0" err="1">
                <a:latin typeface="Times New Roman" pitchFamily="18" charset="0"/>
                <a:cs typeface="Times New Roman" pitchFamily="18" charset="0"/>
              </a:rPr>
              <a:t>astfel</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să</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devină</a:t>
            </a:r>
            <a:r>
              <a:rPr lang="en-US" sz="1400" dirty="0">
                <a:latin typeface="Times New Roman" pitchFamily="18" charset="0"/>
                <a:cs typeface="Times New Roman" pitchFamily="18" charset="0"/>
              </a:rPr>
              <a:t> un </a:t>
            </a:r>
            <a:r>
              <a:rPr lang="ro-RO" sz="1400" i="1" dirty="0">
                <a:latin typeface="Times New Roman" pitchFamily="18" charset="0"/>
                <a:cs typeface="Times New Roman" pitchFamily="18" charset="0"/>
              </a:rPr>
              <a:t>o</a:t>
            </a:r>
            <a:r>
              <a:rPr lang="en-US" sz="1400" i="1" dirty="0">
                <a:latin typeface="Times New Roman" pitchFamily="18" charset="0"/>
                <a:cs typeface="Times New Roman" pitchFamily="18" charset="0"/>
              </a:rPr>
              <a:t>m </a:t>
            </a:r>
            <a:r>
              <a:rPr lang="en-US" sz="1400" i="1" dirty="0" err="1">
                <a:latin typeface="Times New Roman" pitchFamily="18" charset="0"/>
                <a:cs typeface="Times New Roman" pitchFamily="18" charset="0"/>
              </a:rPr>
              <a:t>fără</a:t>
            </a:r>
            <a:r>
              <a:rPr lang="en-US" sz="1400" i="1" dirty="0">
                <a:latin typeface="Times New Roman" pitchFamily="18" charset="0"/>
                <a:cs typeface="Times New Roman" pitchFamily="18" charset="0"/>
              </a:rPr>
              <a:t> </a:t>
            </a:r>
            <a:r>
              <a:rPr lang="en-US" sz="1400" i="1" dirty="0" err="1">
                <a:latin typeface="Times New Roman" pitchFamily="18" charset="0"/>
                <a:cs typeface="Times New Roman" pitchFamily="18" charset="0"/>
              </a:rPr>
              <a:t>rădăcini</a:t>
            </a:r>
            <a:r>
              <a:rPr lang="en-US" sz="1400" dirty="0">
                <a:latin typeface="Times New Roman" pitchFamily="18" charset="0"/>
                <a:cs typeface="Times New Roman" pitchFamily="18" charset="0"/>
              </a:rPr>
              <a:t>.</a:t>
            </a:r>
            <a:endParaRPr lang="ro-RO" sz="1400" dirty="0">
              <a:latin typeface="Times New Roman" pitchFamily="18" charset="0"/>
              <a:cs typeface="Times New Roman" pitchFamily="18" charset="0"/>
            </a:endParaRPr>
          </a:p>
          <a:p>
            <a:pPr lvl="0" algn="just"/>
            <a:r>
              <a:rPr lang="ro-RO" sz="1400" b="1" dirty="0">
                <a:latin typeface="Times New Roman" pitchFamily="18" charset="0"/>
                <a:cs typeface="Times New Roman" pitchFamily="18" charset="0"/>
              </a:rPr>
              <a:t>Istoric:</a:t>
            </a:r>
            <a:r>
              <a:rPr lang="ro-RO" sz="1400" dirty="0">
                <a:latin typeface="Times New Roman" pitchFamily="18" charset="0"/>
                <a:cs typeface="Times New Roman" pitchFamily="18" charset="0"/>
              </a:rPr>
              <a:t> tehnică descoperită prin 1965-1967</a:t>
            </a:r>
          </a:p>
          <a:p>
            <a:pPr lvl="0" algn="just"/>
            <a:r>
              <a:rPr lang="ro-RO" sz="1400" b="1" dirty="0">
                <a:latin typeface="Times New Roman" pitchFamily="18" charset="0"/>
                <a:cs typeface="Times New Roman" pitchFamily="18" charset="0"/>
              </a:rPr>
              <a:t>U.E</a:t>
            </a:r>
            <a:r>
              <a:rPr lang="ro-RO" sz="1400" dirty="0">
                <a:latin typeface="Times New Roman" pitchFamily="18" charset="0"/>
                <a:cs typeface="Times New Roman" pitchFamily="18" charset="0"/>
              </a:rPr>
              <a:t> – interzice manipulările genetice</a:t>
            </a:r>
          </a:p>
          <a:p>
            <a:pPr algn="just"/>
            <a:r>
              <a:rPr lang="ro-RO" sz="1400" b="1" dirty="0">
                <a:latin typeface="Times New Roman" pitchFamily="18" charset="0"/>
                <a:cs typeface="Times New Roman" pitchFamily="18" charset="0"/>
              </a:rPr>
              <a:t>Concluzie</a:t>
            </a:r>
            <a:r>
              <a:rPr lang="ro-RO" sz="1400" dirty="0">
                <a:latin typeface="Times New Roman" pitchFamily="18" charset="0"/>
                <a:cs typeface="Times New Roman" pitchFamily="18" charset="0"/>
              </a:rPr>
              <a:t>: </a:t>
            </a:r>
            <a:r>
              <a:rPr lang="ro-RO" sz="1400" i="1" dirty="0">
                <a:latin typeface="Times New Roman" pitchFamily="18" charset="0"/>
                <a:cs typeface="Times New Roman" pitchFamily="18" charset="0"/>
              </a:rPr>
              <a:t>Bioetica</a:t>
            </a:r>
            <a:r>
              <a:rPr lang="ro-RO" sz="1400" dirty="0">
                <a:latin typeface="Times New Roman" pitchFamily="18" charset="0"/>
                <a:cs typeface="Times New Roman" pitchFamily="18" charset="0"/>
              </a:rPr>
              <a:t> ajută cuplurile sterile să aibă copii, dar trebuie să-și folosească descoperirile doar pentru a face bine, tot omului. (se opune </a:t>
            </a:r>
            <a:r>
              <a:rPr lang="ro-RO" sz="1400" i="1" dirty="0">
                <a:latin typeface="Times New Roman" pitchFamily="18" charset="0"/>
                <a:cs typeface="Times New Roman" pitchFamily="18" charset="0"/>
              </a:rPr>
              <a:t>baby-designulu</a:t>
            </a:r>
            <a:r>
              <a:rPr lang="ro-RO" sz="1400" dirty="0">
                <a:latin typeface="Times New Roman" pitchFamily="18" charset="0"/>
                <a:cs typeface="Times New Roman" pitchFamily="18" charset="0"/>
              </a:rPr>
              <a:t>i)</a:t>
            </a:r>
            <a:endParaRPr lang="en-US" sz="1400" dirty="0">
              <a:latin typeface="Times New Roman" pitchFamily="18" charset="0"/>
              <a:cs typeface="Times New Roman" pitchFamily="18" charset="0"/>
            </a:endParaRPr>
          </a:p>
          <a:p>
            <a:pPr lvl="0"/>
            <a:endParaRPr lang="ro-RO" sz="1600" dirty="0">
              <a:latin typeface="Times New Roman" pitchFamily="18" charset="0"/>
              <a:cs typeface="Times New Roman" pitchFamily="18" charset="0"/>
            </a:endParaRPr>
          </a:p>
          <a:p>
            <a:pPr lvl="0"/>
            <a:endParaRPr lang="ro-RO" sz="1600" dirty="0">
              <a:latin typeface="Times New Roman" pitchFamily="18" charset="0"/>
              <a:cs typeface="Times New Roman" pitchFamily="18" charset="0"/>
            </a:endParaRPr>
          </a:p>
          <a:p>
            <a:pPr lvl="0"/>
            <a:r>
              <a:rPr lang="ro-RO" sz="800" dirty="0">
                <a:latin typeface="Times New Roman" pitchFamily="18" charset="0"/>
                <a:cs typeface="Times New Roman" pitchFamily="18" charset="0"/>
              </a:rPr>
              <a:t>https://www.google.ro/imgres?imgurl=https%3A%2F%2Fstiripentrucopii.com%2Fwp-content%2Fuploads%2F2020%2F09%2Fdna-1811955_1920-770x450.jpg&amp;imgrefurl=https%3A%2F%2Fstiripentrucopii.com%2F2020%2F09%2F17%2Far-putea-fi-clonarea-salvarea-planetei-un-cal-salbatic-a-fost-clonat-in-texas%2F&amp;tbnid=iE-vGWWaJHxnsM&amp;vet=12ahUKEwiD4NOM0Yf4AhXC5KQKHVpqAvAQMygRegUIARDaAQ..i&amp;docid=S2C-QYYNoe7TwM&amp;w=770&amp;h=450&amp;q=clonarea&amp;ved=2ahUKEwiD4NOM0Yf4AhXC5KQKHVpqAvAQMygRegUIARDaAQ</a:t>
            </a:r>
          </a:p>
          <a:p>
            <a:pPr lvl="0"/>
            <a:endParaRPr lang="en-US" sz="1600" dirty="0">
              <a:latin typeface="Times New Roman" pitchFamily="18" charset="0"/>
              <a:cs typeface="Times New Roman" pitchFamily="18" charset="0"/>
            </a:endParaRPr>
          </a:p>
          <a:p>
            <a:pPr>
              <a:buNone/>
            </a:pPr>
            <a:endParaRPr lang="en-US" sz="1600" dirty="0">
              <a:latin typeface="Times New Roman" pitchFamily="18" charset="0"/>
              <a:cs typeface="Times New Roman" pitchFamily="18" charset="0"/>
            </a:endParaRPr>
          </a:p>
          <a:p>
            <a:endParaRPr lang="en-US" sz="1600" dirty="0">
              <a:latin typeface="Times New Roman" pitchFamily="18" charset="0"/>
              <a:cs typeface="Times New Roman" pitchFamily="18" charset="0"/>
            </a:endParaRPr>
          </a:p>
        </p:txBody>
      </p:sp>
      <p:pic>
        <p:nvPicPr>
          <p:cNvPr id="1027" name="Picture 3" descr="C:\Users\Moni-69\Desktop\download (1).jpg"/>
          <p:cNvPicPr>
            <a:picLocks noChangeAspect="1" noChangeArrowheads="1"/>
          </p:cNvPicPr>
          <p:nvPr/>
        </p:nvPicPr>
        <p:blipFill>
          <a:blip r:embed="rId2"/>
          <a:srcRect/>
          <a:stretch>
            <a:fillRect/>
          </a:stretch>
        </p:blipFill>
        <p:spPr bwMode="auto">
          <a:xfrm>
            <a:off x="5867400" y="5410200"/>
            <a:ext cx="2800350" cy="7620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17638"/>
          </a:xfrm>
        </p:spPr>
        <p:txBody>
          <a:bodyPr>
            <a:normAutofit fontScale="90000"/>
          </a:bodyPr>
          <a:lstStyle/>
          <a:p>
            <a:br>
              <a:rPr lang="ro-RO" sz="3600" b="1" dirty="0">
                <a:latin typeface="Times New Roman" pitchFamily="18" charset="0"/>
                <a:cs typeface="Times New Roman" pitchFamily="18" charset="0"/>
              </a:rPr>
            </a:br>
            <a:br>
              <a:rPr lang="ro-RO" sz="3600" b="1" dirty="0">
                <a:latin typeface="Times New Roman" pitchFamily="18" charset="0"/>
                <a:cs typeface="Times New Roman" pitchFamily="18" charset="0"/>
              </a:rPr>
            </a:br>
            <a:br>
              <a:rPr lang="ro-RO" sz="3600" b="1" dirty="0">
                <a:latin typeface="Times New Roman" pitchFamily="18" charset="0"/>
                <a:cs typeface="Times New Roman" pitchFamily="18" charset="0"/>
              </a:rPr>
            </a:br>
            <a:r>
              <a:rPr lang="ro-RO" sz="2200" b="1" dirty="0">
                <a:latin typeface="Times New Roman" pitchFamily="18" charset="0"/>
                <a:cs typeface="Times New Roman" pitchFamily="18" charset="0"/>
              </a:rPr>
              <a:t> 3. PROBLEME PRACTICE ALE LIBERTĂȚII</a:t>
            </a:r>
            <a:br>
              <a:rPr lang="ro-RO" sz="2200" b="1" dirty="0">
                <a:latin typeface="Times New Roman" pitchFamily="18" charset="0"/>
                <a:cs typeface="Times New Roman" pitchFamily="18" charset="0"/>
              </a:rPr>
            </a:br>
            <a:r>
              <a:rPr lang="ro-RO" sz="2200" b="1" dirty="0">
                <a:latin typeface="Times New Roman" pitchFamily="18" charset="0"/>
                <a:cs typeface="Times New Roman" pitchFamily="18" charset="0"/>
              </a:rPr>
              <a:t>3.1. </a:t>
            </a:r>
            <a:r>
              <a:rPr lang="ro-RO" sz="2000" b="1" dirty="0">
                <a:latin typeface="Times New Roman" pitchFamily="18" charset="0"/>
                <a:cs typeface="Times New Roman" pitchFamily="18" charset="0"/>
              </a:rPr>
              <a:t>HOMOSEXUALITATEA</a:t>
            </a:r>
            <a:br>
              <a:rPr lang="ro-RO" sz="2000" b="1" dirty="0">
                <a:latin typeface="Times New Roman" pitchFamily="18" charset="0"/>
                <a:cs typeface="Times New Roman" pitchFamily="18" charset="0"/>
              </a:rPr>
            </a:br>
            <a:r>
              <a:rPr lang="ro-RO" sz="2000" b="1" dirty="0">
                <a:latin typeface="Times New Roman" pitchFamily="18" charset="0"/>
                <a:cs typeface="Times New Roman" pitchFamily="18" charset="0"/>
              </a:rPr>
              <a:t>			</a:t>
            </a:r>
            <a:r>
              <a:rPr lang="ro-RO" sz="2000" b="1" i="1" dirty="0">
                <a:latin typeface="Times New Roman" pitchFamily="18" charset="0"/>
                <a:cs typeface="Times New Roman" pitchFamily="18" charset="0"/>
              </a:rPr>
              <a:t>Motto:”Homosexualitatea nu este o boală și prin 			urmare nu este nevoie să fie tratată.”  Jens Spahn, 					Ministrul Sănătății-Germania</a:t>
            </a:r>
            <a:br>
              <a:rPr lang="ro-RO" sz="3600" b="1" dirty="0">
                <a:latin typeface="Times New Roman" pitchFamily="18" charset="0"/>
                <a:cs typeface="Times New Roman" pitchFamily="18" charset="0"/>
              </a:rPr>
            </a:br>
            <a:br>
              <a:rPr lang="en-US" b="1" dirty="0"/>
            </a:br>
            <a:endParaRPr lang="en-US" dirty="0"/>
          </a:p>
        </p:txBody>
      </p:sp>
      <p:sp>
        <p:nvSpPr>
          <p:cNvPr id="3" name="Content Placeholder 2"/>
          <p:cNvSpPr>
            <a:spLocks noGrp="1"/>
          </p:cNvSpPr>
          <p:nvPr>
            <p:ph idx="1"/>
          </p:nvPr>
        </p:nvSpPr>
        <p:spPr>
          <a:xfrm>
            <a:off x="228600" y="1524000"/>
            <a:ext cx="8458200" cy="4953000"/>
          </a:xfrm>
        </p:spPr>
        <p:txBody>
          <a:bodyPr>
            <a:normAutofit fontScale="25000" lnSpcReduction="20000"/>
          </a:bodyPr>
          <a:lstStyle/>
          <a:p>
            <a:pPr algn="just">
              <a:buNone/>
            </a:pPr>
            <a:r>
              <a:rPr lang="ro-RO" dirty="0"/>
              <a:t> 		</a:t>
            </a:r>
            <a:r>
              <a:rPr lang="ro-RO" sz="4300" b="1" dirty="0">
                <a:latin typeface="Times New Roman" pitchFamily="18" charset="0"/>
                <a:cs typeface="Times New Roman" pitchFamily="18" charset="0"/>
              </a:rPr>
              <a:t>Homosexualitatea</a:t>
            </a:r>
            <a:r>
              <a:rPr lang="ro-RO" sz="4300" dirty="0">
                <a:latin typeface="Times New Roman" pitchFamily="18" charset="0"/>
                <a:cs typeface="Times New Roman" pitchFamily="18" charset="0"/>
              </a:rPr>
              <a:t>: Specialiștii menționează faptul că orientarea către același gen, nu este o alegere ci un proces complex în care sunt implicați factori de natură biologică și de mediu.</a:t>
            </a:r>
          </a:p>
          <a:p>
            <a:pPr lvl="0" algn="just">
              <a:buNone/>
            </a:pPr>
            <a:r>
              <a:rPr lang="ro-RO" sz="4300" dirty="0">
                <a:latin typeface="Times New Roman" pitchFamily="18" charset="0"/>
                <a:cs typeface="Times New Roman" pitchFamily="18" charset="0"/>
              </a:rPr>
              <a:t>   		</a:t>
            </a:r>
            <a:r>
              <a:rPr lang="ro-RO" sz="4300" b="1" dirty="0">
                <a:latin typeface="Times New Roman" pitchFamily="18" charset="0"/>
                <a:cs typeface="Times New Roman" pitchFamily="18" charset="0"/>
              </a:rPr>
              <a:t>Transsexualitatea</a:t>
            </a:r>
            <a:r>
              <a:rPr lang="ro-RO" sz="4300" dirty="0">
                <a:latin typeface="Times New Roman" pitchFamily="18" charset="0"/>
                <a:cs typeface="Times New Roman" pitchFamily="18" charset="0"/>
              </a:rPr>
              <a:t> sau </a:t>
            </a:r>
            <a:r>
              <a:rPr lang="ro-RO" sz="4300" b="1" dirty="0">
                <a:latin typeface="Times New Roman" pitchFamily="18" charset="0"/>
                <a:cs typeface="Times New Roman" pitchFamily="18" charset="0"/>
              </a:rPr>
              <a:t>transgenu</a:t>
            </a:r>
            <a:r>
              <a:rPr lang="ro-RO" sz="4300" dirty="0">
                <a:latin typeface="Times New Roman" pitchFamily="18" charset="0"/>
                <a:cs typeface="Times New Roman" pitchFamily="18" charset="0"/>
              </a:rPr>
              <a:t>l, reprezintă identificarea puternică cu celălalt gen; nu se referă la o orientare sexuală, se referă la faptul că omul se simte prins în capcana unui gen, care nu îi reprezintă.</a:t>
            </a:r>
          </a:p>
          <a:p>
            <a:pPr algn="just">
              <a:buNone/>
            </a:pPr>
            <a:r>
              <a:rPr lang="ro-RO" sz="4300" dirty="0">
                <a:latin typeface="Times New Roman" pitchFamily="18" charset="0"/>
                <a:cs typeface="Times New Roman" pitchFamily="18" charset="0"/>
              </a:rPr>
              <a:t>		</a:t>
            </a:r>
            <a:r>
              <a:rPr lang="ro-RO" sz="4300" b="1" dirty="0">
                <a:latin typeface="Times New Roman" pitchFamily="18" charset="0"/>
                <a:cs typeface="Times New Roman" pitchFamily="18" charset="0"/>
              </a:rPr>
              <a:t>Bisexualitatea</a:t>
            </a:r>
            <a:r>
              <a:rPr lang="ro-RO" sz="4300" dirty="0">
                <a:latin typeface="Times New Roman" pitchFamily="18" charset="0"/>
                <a:cs typeface="Times New Roman" pitchFamily="18" charset="0"/>
              </a:rPr>
              <a:t> reprezintă atracția fizică și romantică atât către bărbați cât și către femei.</a:t>
            </a:r>
          </a:p>
          <a:p>
            <a:pPr lvl="0" algn="just">
              <a:buNone/>
            </a:pPr>
            <a:r>
              <a:rPr lang="ro-RO" sz="4300" b="1" dirty="0">
                <a:latin typeface="Times New Roman" pitchFamily="18" charset="0"/>
                <a:cs typeface="Times New Roman" pitchFamily="18" charset="0"/>
              </a:rPr>
              <a:t>Istoric</a:t>
            </a:r>
            <a:r>
              <a:rPr lang="ro-RO" sz="4300" dirty="0">
                <a:latin typeface="Times New Roman" pitchFamily="18" charset="0"/>
                <a:cs typeface="Times New Roman" pitchFamily="18" charset="0"/>
              </a:rPr>
              <a:t>: Descoperirile arheologice- una din 2011 datată cu  6000 de ani în urmă de lângă Praga și cea din 2015 în sudul văii Iordanului datate cu 5000 de ani în urmă, se consideră că sunt dovezi ale existenței homosexualității în Antichitate, este vorba de schelete bărbătești îngropate împreună.</a:t>
            </a:r>
            <a:endParaRPr lang="en-US" sz="4300" dirty="0">
              <a:latin typeface="Times New Roman" pitchFamily="18" charset="0"/>
              <a:cs typeface="Times New Roman" pitchFamily="18" charset="0"/>
            </a:endParaRPr>
          </a:p>
          <a:p>
            <a:pPr algn="just">
              <a:buNone/>
            </a:pPr>
            <a:r>
              <a:rPr lang="ro-RO" sz="4300" dirty="0">
                <a:latin typeface="Times New Roman" pitchFamily="18" charset="0"/>
                <a:cs typeface="Times New Roman" pitchFamily="18" charset="0"/>
              </a:rPr>
              <a:t>	În Grecia antică, documentele arată că relațiile de iubire homosexuală făceau parte din normele sociale, una dintre cauze fiind reducerea numărului populației; </a:t>
            </a:r>
          </a:p>
          <a:p>
            <a:pPr lvl="0" algn="just">
              <a:buNone/>
            </a:pPr>
            <a:r>
              <a:rPr lang="ro-RO" sz="4300" b="1" dirty="0">
                <a:latin typeface="Times New Roman" pitchFamily="18" charset="0"/>
                <a:cs typeface="Times New Roman" pitchFamily="18" charset="0"/>
              </a:rPr>
              <a:t>U.E</a:t>
            </a:r>
            <a:r>
              <a:rPr lang="ro-RO" sz="4300" dirty="0">
                <a:latin typeface="Times New Roman" pitchFamily="18" charset="0"/>
                <a:cs typeface="Times New Roman" pitchFamily="18" charset="0"/>
              </a:rPr>
              <a:t>.:18 state membre oferă persoanelor comunităților LGBT protecție pe o scară largă de sfere sociale, precum sănătatea, educația, protecția socială.</a:t>
            </a:r>
            <a:endParaRPr lang="en-US" sz="4300" dirty="0">
              <a:latin typeface="Times New Roman" pitchFamily="18" charset="0"/>
              <a:cs typeface="Times New Roman" pitchFamily="18" charset="0"/>
            </a:endParaRPr>
          </a:p>
          <a:p>
            <a:pPr lvl="0">
              <a:buFont typeface="Wingdings" pitchFamily="2" charset="2"/>
              <a:buChar char="Ø"/>
            </a:pPr>
            <a:r>
              <a:rPr lang="ro-RO" sz="4300" dirty="0">
                <a:latin typeface="Times New Roman" pitchFamily="18" charset="0"/>
                <a:cs typeface="Times New Roman" pitchFamily="18" charset="0"/>
              </a:rPr>
              <a:t>Primele țări care au recunoscut și legiferat căsătoria între persoanele de același gen sunt: Olanda, Suedia, Spania și Irlanda;</a:t>
            </a:r>
            <a:endParaRPr lang="en-US" sz="4300" dirty="0">
              <a:latin typeface="Times New Roman" pitchFamily="18" charset="0"/>
              <a:cs typeface="Times New Roman" pitchFamily="18" charset="0"/>
            </a:endParaRPr>
          </a:p>
          <a:p>
            <a:pPr lvl="0">
              <a:buFont typeface="Wingdings" pitchFamily="2" charset="2"/>
              <a:buChar char="Ø"/>
            </a:pPr>
            <a:r>
              <a:rPr lang="ro-RO" sz="4300" dirty="0">
                <a:latin typeface="Times New Roman" pitchFamily="18" charset="0"/>
                <a:cs typeface="Times New Roman" pitchFamily="18" charset="0"/>
              </a:rPr>
              <a:t>Apoi, s-au adăugat Norvegia, Portugalia, Islanda, Danemarca, Franța, Marea Britanie, Luxemburg, Finlanda, germania și Malta.</a:t>
            </a:r>
            <a:endParaRPr lang="en-US" sz="4300" dirty="0">
              <a:latin typeface="Times New Roman" pitchFamily="18" charset="0"/>
              <a:cs typeface="Times New Roman" pitchFamily="18" charset="0"/>
            </a:endParaRPr>
          </a:p>
          <a:p>
            <a:pPr lvl="0">
              <a:buFont typeface="Wingdings" pitchFamily="2" charset="2"/>
              <a:buChar char="Ø"/>
            </a:pPr>
            <a:r>
              <a:rPr lang="ro-RO" sz="4300" dirty="0">
                <a:latin typeface="Times New Roman" pitchFamily="18" charset="0"/>
                <a:cs typeface="Times New Roman" pitchFamily="18" charset="0"/>
              </a:rPr>
              <a:t>Țări europene precum Austria, Ungaria și Elveția recunosc coabitarea între persoanele gay dar nu legalizează căsătoriile;</a:t>
            </a:r>
            <a:endParaRPr lang="en-US" sz="4300" dirty="0">
              <a:latin typeface="Times New Roman" pitchFamily="18" charset="0"/>
              <a:cs typeface="Times New Roman" pitchFamily="18" charset="0"/>
            </a:endParaRPr>
          </a:p>
          <a:p>
            <a:pPr lvl="0">
              <a:buFont typeface="Wingdings" pitchFamily="2" charset="2"/>
              <a:buChar char="Ø"/>
            </a:pPr>
            <a:r>
              <a:rPr lang="ro-RO" sz="4300" dirty="0">
                <a:latin typeface="Times New Roman" pitchFamily="18" charset="0"/>
                <a:cs typeface="Times New Roman" pitchFamily="18" charset="0"/>
              </a:rPr>
              <a:t>România, Polonia, Bulgaria, Lituania, Letonia, nu recunosc juridic cuplurile de același gen;</a:t>
            </a:r>
          </a:p>
          <a:p>
            <a:pPr lvl="0">
              <a:buNone/>
            </a:pPr>
            <a:r>
              <a:rPr lang="ro-RO" sz="4300" b="1" dirty="0">
                <a:latin typeface="Times New Roman" pitchFamily="18" charset="0"/>
                <a:cs typeface="Times New Roman" pitchFamily="18" charset="0"/>
              </a:rPr>
              <a:t>Concluzie: </a:t>
            </a:r>
            <a:endParaRPr lang="en-US" sz="4300" b="1" dirty="0">
              <a:latin typeface="Times New Roman" pitchFamily="18" charset="0"/>
              <a:cs typeface="Times New Roman" pitchFamily="18" charset="0"/>
            </a:endParaRPr>
          </a:p>
          <a:p>
            <a:pPr algn="just">
              <a:buNone/>
            </a:pPr>
            <a:r>
              <a:rPr lang="ro-RO" sz="4300" dirty="0">
                <a:latin typeface="Times New Roman" pitchFamily="18" charset="0"/>
                <a:cs typeface="Times New Roman" pitchFamily="18" charset="0"/>
              </a:rPr>
              <a:t>Dragoș Cîrneci, doctor în psihologie și în neuroștiințe menționa: </a:t>
            </a:r>
            <a:r>
              <a:rPr lang="ro-RO" sz="4300" i="1" dirty="0">
                <a:latin typeface="Times New Roman" pitchFamily="18" charset="0"/>
                <a:cs typeface="Times New Roman" pitchFamily="18" charset="0"/>
              </a:rPr>
              <a:t>homosexualitatea nu este specific umană, nu este o opțiune, nu este o alegere, este biologică.</a:t>
            </a:r>
          </a:p>
          <a:p>
            <a:pPr algn="just">
              <a:buNone/>
            </a:pPr>
            <a:endParaRPr lang="ro-RO" sz="2900" i="1" dirty="0">
              <a:latin typeface="Times New Roman" pitchFamily="18" charset="0"/>
              <a:cs typeface="Times New Roman" pitchFamily="18" charset="0"/>
            </a:endParaRPr>
          </a:p>
          <a:p>
            <a:pPr algn="just">
              <a:buNone/>
            </a:pPr>
            <a:endParaRPr lang="ro-RO" sz="2900" i="1" dirty="0">
              <a:latin typeface="Times New Roman" pitchFamily="18" charset="0"/>
              <a:cs typeface="Times New Roman" pitchFamily="18" charset="0"/>
            </a:endParaRPr>
          </a:p>
          <a:p>
            <a:pPr algn="just">
              <a:buNone/>
            </a:pPr>
            <a:endParaRPr lang="ro-RO" sz="2900" i="1" dirty="0">
              <a:latin typeface="Times New Roman" pitchFamily="18" charset="0"/>
              <a:cs typeface="Times New Roman" pitchFamily="18" charset="0"/>
            </a:endParaRPr>
          </a:p>
          <a:p>
            <a:pPr algn="just">
              <a:buNone/>
            </a:pPr>
            <a:endParaRPr lang="ro-RO" sz="2900" i="1" dirty="0">
              <a:latin typeface="Times New Roman" pitchFamily="18" charset="0"/>
              <a:cs typeface="Times New Roman" pitchFamily="18" charset="0"/>
            </a:endParaRPr>
          </a:p>
          <a:p>
            <a:pPr algn="just">
              <a:buNone/>
            </a:pPr>
            <a:endParaRPr lang="ro-RO" sz="2900" i="1" dirty="0">
              <a:latin typeface="Times New Roman" pitchFamily="18" charset="0"/>
              <a:cs typeface="Times New Roman" pitchFamily="18" charset="0"/>
            </a:endParaRPr>
          </a:p>
          <a:p>
            <a:pPr algn="just">
              <a:buNone/>
            </a:pPr>
            <a:endParaRPr lang="ro-RO" sz="2900" i="1" dirty="0">
              <a:latin typeface="Times New Roman" pitchFamily="18" charset="0"/>
              <a:cs typeface="Times New Roman" pitchFamily="18" charset="0"/>
            </a:endParaRPr>
          </a:p>
          <a:p>
            <a:pPr algn="just">
              <a:buNone/>
            </a:pPr>
            <a:endParaRPr lang="ro-RO" sz="2900" i="1" dirty="0">
              <a:latin typeface="Times New Roman" pitchFamily="18" charset="0"/>
              <a:cs typeface="Times New Roman" pitchFamily="18" charset="0"/>
            </a:endParaRPr>
          </a:p>
          <a:p>
            <a:pPr algn="just">
              <a:buNone/>
            </a:pPr>
            <a:endParaRPr lang="en-US" sz="2900" dirty="0">
              <a:latin typeface="Times New Roman" pitchFamily="18" charset="0"/>
              <a:cs typeface="Times New Roman" pitchFamily="18" charset="0"/>
            </a:endParaRPr>
          </a:p>
          <a:p>
            <a:pPr algn="just">
              <a:buNone/>
            </a:pPr>
            <a:endParaRPr lang="en-US" sz="1600" dirty="0">
              <a:latin typeface="Times New Roman" pitchFamily="18" charset="0"/>
              <a:cs typeface="Times New Roman" pitchFamily="18" charset="0"/>
            </a:endParaRPr>
          </a:p>
          <a:p>
            <a:pPr lvl="0" algn="just">
              <a:buNone/>
            </a:pPr>
            <a:endParaRPr lang="ro-RO" dirty="0"/>
          </a:p>
          <a:p>
            <a:pPr lvl="0" algn="just">
              <a:buNone/>
            </a:pPr>
            <a:endParaRPr lang="ro-RO" dirty="0"/>
          </a:p>
          <a:p>
            <a:pPr lvl="0" algn="just">
              <a:buNone/>
            </a:pPr>
            <a:endParaRPr lang="ro-RO" dirty="0"/>
          </a:p>
          <a:p>
            <a:pPr lvl="0" algn="just">
              <a:buNone/>
            </a:pPr>
            <a:endParaRPr lang="ro-RO" dirty="0"/>
          </a:p>
          <a:p>
            <a:pPr lvl="0" algn="just">
              <a:buNone/>
            </a:pPr>
            <a:endParaRPr lang="ro-RO" dirty="0"/>
          </a:p>
          <a:p>
            <a:pPr lvl="0" algn="just">
              <a:buNone/>
            </a:pPr>
            <a:endParaRPr lang="en-US" dirty="0"/>
          </a:p>
          <a:p>
            <a:pPr algn="just">
              <a:buNone/>
            </a:pPr>
            <a:r>
              <a:rPr lang="ro-RO" dirty="0"/>
              <a:t>                            https://www.google.ro/imgres?imgurl=https%3A%2F%2Fassetsnffrgf-a.akamaihd.net%2Fassets%2Fm%2F502016235%2Funiv%2Fart%2F502016235_univ_sqr_xl.jpg&amp;imgrefurl=https%3A%2F%2Fwww.jw.org%2Fro%2Finvataturi-biblice%2Fadolescenti%2Fintreaba%2Feste-homosexualitatea-ceva-gresit%2F&amp;tbnid=Sqlkmc3Mlat3VM&amp;vet=12ahUKEwjJzczl04f4AhVGtqQKHQO6CMYQMyg4egQIARAo..i&amp;docid=VzcMIA1VKZ1-3M&amp;w=600&amp;h=600&amp;q=homosexualitatea&amp;ved=2ahUKEwjJzczl04f4AhVGtqQKHQO6CMYQMyg4egQIARAo</a:t>
            </a:r>
            <a:endParaRPr lang="en-US" sz="1600" dirty="0">
              <a:latin typeface="Times New Roman" pitchFamily="18" charset="0"/>
              <a:cs typeface="Times New Roman" pitchFamily="18" charset="0"/>
            </a:endParaRPr>
          </a:p>
        </p:txBody>
      </p:sp>
      <p:pic>
        <p:nvPicPr>
          <p:cNvPr id="4" name="Picture 3" descr="C:\Users\Moni-69\Desktop\download (1).jpg"/>
          <p:cNvPicPr/>
          <p:nvPr/>
        </p:nvPicPr>
        <p:blipFill>
          <a:blip r:embed="rId2"/>
          <a:srcRect/>
          <a:stretch>
            <a:fillRect/>
          </a:stretch>
        </p:blipFill>
        <p:spPr bwMode="auto">
          <a:xfrm>
            <a:off x="304800" y="4572000"/>
            <a:ext cx="3581400" cy="14478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br>
              <a:rPr lang="ro-RO" sz="1800" b="1" i="1" dirty="0">
                <a:latin typeface="Times New Roman" pitchFamily="18" charset="0"/>
                <a:cs typeface="Times New Roman" pitchFamily="18" charset="0"/>
              </a:rPr>
            </a:br>
            <a:br>
              <a:rPr lang="ro-RO" sz="1800" b="1" i="1" dirty="0">
                <a:latin typeface="Times New Roman" pitchFamily="18" charset="0"/>
                <a:cs typeface="Times New Roman" pitchFamily="18" charset="0"/>
              </a:rPr>
            </a:br>
            <a:br>
              <a:rPr lang="ro-RO" sz="1800" b="1" i="1" dirty="0">
                <a:latin typeface="Times New Roman" pitchFamily="18" charset="0"/>
                <a:cs typeface="Times New Roman" pitchFamily="18" charset="0"/>
              </a:rPr>
            </a:br>
            <a:r>
              <a:rPr lang="ro-RO" sz="2700" b="1" dirty="0">
                <a:latin typeface="Times New Roman" pitchFamily="18" charset="0"/>
                <a:cs typeface="Times New Roman" pitchFamily="18" charset="0"/>
              </a:rPr>
              <a:t>3.2</a:t>
            </a:r>
            <a:r>
              <a:rPr lang="ro-RO" sz="2700" b="1" i="1" dirty="0">
                <a:latin typeface="Times New Roman" pitchFamily="18" charset="0"/>
                <a:cs typeface="Times New Roman" pitchFamily="18" charset="0"/>
              </a:rPr>
              <a:t>. </a:t>
            </a:r>
            <a:r>
              <a:rPr lang="ro-RO" sz="3600" b="1" i="1" dirty="0">
                <a:latin typeface="Times New Roman" pitchFamily="18" charset="0"/>
                <a:cs typeface="Times New Roman" pitchFamily="18" charset="0"/>
              </a:rPr>
              <a:t>SINUCIDEREA</a:t>
            </a:r>
            <a:br>
              <a:rPr lang="ro-RO" sz="3600" b="1" i="1" dirty="0">
                <a:latin typeface="Times New Roman" pitchFamily="18" charset="0"/>
                <a:cs typeface="Times New Roman" pitchFamily="18" charset="0"/>
              </a:rPr>
            </a:br>
            <a:br>
              <a:rPr lang="ro-RO" sz="1800" b="1" i="1" dirty="0">
                <a:latin typeface="Times New Roman" pitchFamily="18" charset="0"/>
                <a:cs typeface="Times New Roman" pitchFamily="18" charset="0"/>
              </a:rPr>
            </a:br>
            <a:r>
              <a:rPr lang="ro-RO" sz="1800" b="1" i="1" dirty="0">
                <a:latin typeface="Times New Roman" pitchFamily="18" charset="0"/>
                <a:cs typeface="Times New Roman" pitchFamily="18" charset="0"/>
              </a:rPr>
              <a:t>		Motto: „Sinuciderea...nu mai este o acțiune, ci numai o predare”</a:t>
            </a:r>
            <a:br>
              <a:rPr lang="en-US" sz="1800" dirty="0">
                <a:latin typeface="Times New Roman" pitchFamily="18" charset="0"/>
                <a:cs typeface="Times New Roman" pitchFamily="18" charset="0"/>
              </a:rPr>
            </a:br>
            <a:r>
              <a:rPr lang="ro-RO" sz="1800" dirty="0">
                <a:latin typeface="Times New Roman" pitchFamily="18" charset="0"/>
                <a:cs typeface="Times New Roman" pitchFamily="18" charset="0"/>
              </a:rPr>
              <a:t>							</a:t>
            </a:r>
            <a:r>
              <a:rPr lang="ro-RO" sz="1800" b="1" i="1" dirty="0">
                <a:latin typeface="Times New Roman" pitchFamily="18" charset="0"/>
                <a:cs typeface="Times New Roman" pitchFamily="18" charset="0"/>
              </a:rPr>
              <a:t>Cesare Pavese</a:t>
            </a:r>
            <a:br>
              <a:rPr lang="en-US" dirty="0"/>
            </a:br>
            <a:endParaRPr lang="en-US" dirty="0"/>
          </a:p>
        </p:txBody>
      </p:sp>
      <p:sp>
        <p:nvSpPr>
          <p:cNvPr id="3" name="Content Placeholder 2"/>
          <p:cNvSpPr>
            <a:spLocks noGrp="1"/>
          </p:cNvSpPr>
          <p:nvPr>
            <p:ph idx="1"/>
          </p:nvPr>
        </p:nvSpPr>
        <p:spPr/>
        <p:txBody>
          <a:bodyPr>
            <a:normAutofit/>
          </a:bodyPr>
          <a:lstStyle/>
          <a:p>
            <a:pPr algn="just">
              <a:buNone/>
            </a:pPr>
            <a:r>
              <a:rPr lang="ro-RO" dirty="0"/>
              <a:t>	</a:t>
            </a:r>
            <a:r>
              <a:rPr lang="ro-RO" sz="1600" b="1" dirty="0">
                <a:latin typeface="Times New Roman" pitchFamily="18" charset="0"/>
                <a:cs typeface="Times New Roman" pitchFamily="18" charset="0"/>
              </a:rPr>
              <a:t>Terminologic</a:t>
            </a:r>
            <a:r>
              <a:rPr lang="ro-RO" sz="1600" dirty="0">
                <a:latin typeface="Times New Roman" pitchFamily="18" charset="0"/>
                <a:cs typeface="Times New Roman" pitchFamily="18" charset="0"/>
              </a:rPr>
              <a:t>, conceptul provine din limba latină și este alcătuit din </a:t>
            </a:r>
            <a:r>
              <a:rPr lang="ro-RO" sz="1600" i="1" dirty="0">
                <a:latin typeface="Times New Roman" pitchFamily="18" charset="0"/>
                <a:cs typeface="Times New Roman" pitchFamily="18" charset="0"/>
              </a:rPr>
              <a:t>sui</a:t>
            </a:r>
            <a:r>
              <a:rPr lang="ro-RO" sz="1600" dirty="0">
                <a:latin typeface="Times New Roman" pitchFamily="18" charset="0"/>
                <a:cs typeface="Times New Roman" pitchFamily="18" charset="0"/>
              </a:rPr>
              <a:t> care se traduce prin expresia </a:t>
            </a:r>
            <a:r>
              <a:rPr lang="ro-RO" sz="1600" i="1" dirty="0">
                <a:latin typeface="Times New Roman" pitchFamily="18" charset="0"/>
                <a:cs typeface="Times New Roman" pitchFamily="18" charset="0"/>
              </a:rPr>
              <a:t>de sine</a:t>
            </a:r>
            <a:r>
              <a:rPr lang="ro-RO" sz="1600" dirty="0">
                <a:latin typeface="Times New Roman" pitchFamily="18" charset="0"/>
                <a:cs typeface="Times New Roman" pitchFamily="18" charset="0"/>
              </a:rPr>
              <a:t> și </a:t>
            </a:r>
            <a:r>
              <a:rPr lang="ro-RO" sz="1600" i="1" dirty="0">
                <a:latin typeface="Times New Roman" pitchFamily="18" charset="0"/>
                <a:cs typeface="Times New Roman" pitchFamily="18" charset="0"/>
              </a:rPr>
              <a:t>cidium</a:t>
            </a:r>
            <a:r>
              <a:rPr lang="ro-RO" sz="1600" dirty="0">
                <a:latin typeface="Times New Roman" pitchFamily="18" charset="0"/>
                <a:cs typeface="Times New Roman" pitchFamily="18" charset="0"/>
              </a:rPr>
              <a:t> sau </a:t>
            </a:r>
            <a:r>
              <a:rPr lang="ro-RO" sz="1600" i="1" dirty="0">
                <a:latin typeface="Times New Roman" pitchFamily="18" charset="0"/>
                <a:cs typeface="Times New Roman" pitchFamily="18" charset="0"/>
              </a:rPr>
              <a:t>caedere</a:t>
            </a:r>
            <a:r>
              <a:rPr lang="ro-RO" sz="1600" dirty="0">
                <a:latin typeface="Times New Roman" pitchFamily="18" charset="0"/>
                <a:cs typeface="Times New Roman" pitchFamily="18" charset="0"/>
              </a:rPr>
              <a:t> care înseamnă </a:t>
            </a:r>
            <a:r>
              <a:rPr lang="ro-RO" sz="1600" i="1" dirty="0">
                <a:latin typeface="Times New Roman" pitchFamily="18" charset="0"/>
                <a:cs typeface="Times New Roman" pitchFamily="18" charset="0"/>
              </a:rPr>
              <a:t>omorâtor</a:t>
            </a:r>
            <a:r>
              <a:rPr lang="ro-RO" sz="1600" dirty="0">
                <a:latin typeface="Times New Roman" pitchFamily="18" charset="0"/>
                <a:cs typeface="Times New Roman" pitchFamily="18" charset="0"/>
              </a:rPr>
              <a:t>; termenul </a:t>
            </a:r>
            <a:r>
              <a:rPr lang="ro-RO" sz="1600" i="1" dirty="0">
                <a:latin typeface="Times New Roman" pitchFamily="18" charset="0"/>
                <a:cs typeface="Times New Roman" pitchFamily="18" charset="0"/>
              </a:rPr>
              <a:t>suicid</a:t>
            </a:r>
            <a:r>
              <a:rPr lang="ro-RO" sz="1600" dirty="0">
                <a:latin typeface="Times New Roman" pitchFamily="18" charset="0"/>
                <a:cs typeface="Times New Roman" pitchFamily="18" charset="0"/>
              </a:rPr>
              <a:t> este introdus din anul 1737 de abatele Desfontaine, arătând că înseamnă </a:t>
            </a:r>
            <a:r>
              <a:rPr lang="ro-RO" sz="1600" i="1" dirty="0">
                <a:latin typeface="Times New Roman" pitchFamily="18" charset="0"/>
                <a:cs typeface="Times New Roman" pitchFamily="18" charset="0"/>
              </a:rPr>
              <a:t>omorârea propriei persoane</a:t>
            </a:r>
            <a:r>
              <a:rPr lang="ro-RO" sz="1600" dirty="0">
                <a:latin typeface="Times New Roman" pitchFamily="18" charset="0"/>
                <a:cs typeface="Times New Roman" pitchFamily="18" charset="0"/>
              </a:rPr>
              <a:t>.</a:t>
            </a:r>
          </a:p>
          <a:p>
            <a:pPr lvl="0" algn="just"/>
            <a:r>
              <a:rPr lang="ro-RO" sz="1600" b="1" dirty="0">
                <a:latin typeface="Times New Roman" pitchFamily="18" charset="0"/>
                <a:cs typeface="Times New Roman" pitchFamily="18" charset="0"/>
              </a:rPr>
              <a:t>Istoric</a:t>
            </a:r>
            <a:r>
              <a:rPr lang="ro-RO" sz="1600" dirty="0">
                <a:latin typeface="Times New Roman" pitchFamily="18" charset="0"/>
                <a:cs typeface="Times New Roman" pitchFamily="18" charset="0"/>
              </a:rPr>
              <a:t>: În Atena antică, dacă o persoană se sinucidea fără acordul statului, nu avea parte de o înmormântare asemeni celorlalți, erau îngropați la periferia orașului, fără piatră funerară;</a:t>
            </a:r>
            <a:endParaRPr lang="en-US" sz="1600" dirty="0">
              <a:latin typeface="Times New Roman" pitchFamily="18" charset="0"/>
              <a:cs typeface="Times New Roman" pitchFamily="18" charset="0"/>
            </a:endParaRPr>
          </a:p>
          <a:p>
            <a:pPr algn="just"/>
            <a:r>
              <a:rPr lang="ro-RO" sz="1600" dirty="0">
                <a:latin typeface="Times New Roman" pitchFamily="18" charset="0"/>
                <a:cs typeface="Times New Roman" pitchFamily="18" charset="0"/>
              </a:rPr>
              <a:t>În Roma și Grecia antică, după o înfrângere militară, sinuciderea era </a:t>
            </a:r>
            <a:r>
              <a:rPr lang="ro-RO" sz="1600" i="1" dirty="0">
                <a:latin typeface="Times New Roman" pitchFamily="18" charset="0"/>
                <a:cs typeface="Times New Roman" pitchFamily="18" charset="0"/>
              </a:rPr>
              <a:t>soluția salvatoare.</a:t>
            </a:r>
          </a:p>
          <a:p>
            <a:pPr algn="just"/>
            <a:r>
              <a:rPr lang="ro-RO" sz="1600" b="1" dirty="0">
                <a:latin typeface="Times New Roman" pitchFamily="18" charset="0"/>
                <a:cs typeface="Times New Roman" pitchFamily="18" charset="0"/>
              </a:rPr>
              <a:t>U.E.: </a:t>
            </a:r>
            <a:r>
              <a:rPr lang="ro-RO" sz="1600" dirty="0">
                <a:latin typeface="Times New Roman" pitchFamily="18" charset="0"/>
                <a:cs typeface="Times New Roman" pitchFamily="18" charset="0"/>
              </a:rPr>
              <a:t>O statistică, arată că în Uniunea Europeană, anual se comit aproximativ 59.000 de sinucideri, dintre care 90% cauzate de tulburări mintale.</a:t>
            </a:r>
          </a:p>
          <a:p>
            <a:pPr algn="just"/>
            <a:r>
              <a:rPr lang="ro-RO" sz="1600" b="1" dirty="0">
                <a:latin typeface="Times New Roman" pitchFamily="18" charset="0"/>
                <a:cs typeface="Times New Roman" pitchFamily="18" charset="0"/>
              </a:rPr>
              <a:t>Concluzie</a:t>
            </a:r>
            <a:r>
              <a:rPr lang="ro-RO" sz="1600" dirty="0">
                <a:latin typeface="Times New Roman" pitchFamily="18" charset="0"/>
                <a:cs typeface="Times New Roman" pitchFamily="18" charset="0"/>
              </a:rPr>
              <a:t>: Creștinismul consideră actul sinuciderii drept un </a:t>
            </a:r>
            <a:r>
              <a:rPr lang="ro-RO" sz="1600" i="1" dirty="0">
                <a:latin typeface="Times New Roman" pitchFamily="18" charset="0"/>
                <a:cs typeface="Times New Roman" pitchFamily="18" charset="0"/>
              </a:rPr>
              <a:t>păcat capital</a:t>
            </a:r>
            <a:r>
              <a:rPr lang="ro-RO" sz="1600" dirty="0">
                <a:latin typeface="Times New Roman" pitchFamily="18" charset="0"/>
                <a:cs typeface="Times New Roman" pitchFamily="18" charset="0"/>
              </a:rPr>
              <a:t> sau </a:t>
            </a:r>
            <a:r>
              <a:rPr lang="ro-RO" sz="1600" i="1" dirty="0">
                <a:latin typeface="Times New Roman" pitchFamily="18" charset="0"/>
                <a:cs typeface="Times New Roman" pitchFamily="18" charset="0"/>
              </a:rPr>
              <a:t>păcat de moarte</a:t>
            </a:r>
            <a:r>
              <a:rPr lang="ro-RO" sz="1600" dirty="0">
                <a:latin typeface="Times New Roman" pitchFamily="18" charset="0"/>
                <a:cs typeface="Times New Roman" pitchFamily="18" charset="0"/>
              </a:rPr>
              <a:t>, deoarece Dumnezeu a dat viață omului, doar el o poate lua. </a:t>
            </a:r>
          </a:p>
          <a:p>
            <a:pPr algn="just">
              <a:buNone/>
            </a:pPr>
            <a:r>
              <a:rPr lang="ro-RO" sz="1600" dirty="0">
                <a:latin typeface="Times New Roman" pitchFamily="18" charset="0"/>
                <a:cs typeface="Times New Roman" pitchFamily="18" charset="0"/>
              </a:rPr>
              <a:t>		Orice strategie națională trebuie să conțină măsuri preventive  pentru a nu se ajunge la această soluție..</a:t>
            </a:r>
          </a:p>
          <a:p>
            <a:pPr algn="just">
              <a:buNone/>
            </a:pPr>
            <a:r>
              <a:rPr lang="ro-RO" sz="1600" dirty="0">
                <a:latin typeface="Times New Roman" pitchFamily="18" charset="0"/>
                <a:cs typeface="Times New Roman" pitchFamily="18" charset="0"/>
              </a:rPr>
              <a:t>  </a:t>
            </a:r>
          </a:p>
          <a:p>
            <a:pPr algn="just"/>
            <a:r>
              <a:rPr lang="en-US" sz="900" dirty="0">
                <a:latin typeface="Times New Roman" pitchFamily="18" charset="0"/>
                <a:cs typeface="Times New Roman" pitchFamily="18" charset="0"/>
              </a:rPr>
              <a:t>https://www.google.ro/imgres?imgurl=https%3A%2F%2Fupload.wikimedia.org%2Fwikipedia%2Fcommons%2Fthumb%2Fd%2Fdc%2FEdouard_Manet_-_Le_Suicid%25C3%25A9.jpg%2F800px-Edouard_Manet_-_Le_Suicid%25C3%25A9.jpg&amp;imgrefurl=https%3A%2F%2Fro.wikipedia.org%2Fwiki%2FSinucidere&amp;tbnid=VtwTC6fxkcxy6M&amp;vet=10CAMQMyhnahcKEwiI9p_91If4AhUAAAAAHQAAAAAQAg..</a:t>
            </a:r>
            <a:r>
              <a:rPr lang="en-US" sz="900" dirty="0" err="1">
                <a:latin typeface="Times New Roman" pitchFamily="18" charset="0"/>
                <a:cs typeface="Times New Roman" pitchFamily="18" charset="0"/>
              </a:rPr>
              <a:t>i&amp;docid</a:t>
            </a:r>
            <a:r>
              <a:rPr lang="en-US" sz="900" dirty="0">
                <a:latin typeface="Times New Roman" pitchFamily="18" charset="0"/>
                <a:cs typeface="Times New Roman" pitchFamily="18" charset="0"/>
              </a:rPr>
              <a:t>=l1ul2BVqFfozEM&amp;w=799&amp;h=692&amp;q=</a:t>
            </a:r>
            <a:r>
              <a:rPr lang="en-US" sz="900" dirty="0" err="1">
                <a:latin typeface="Times New Roman" pitchFamily="18" charset="0"/>
                <a:cs typeface="Times New Roman" pitchFamily="18" charset="0"/>
              </a:rPr>
              <a:t>sinuciderea&amp;ved</a:t>
            </a:r>
            <a:r>
              <a:rPr lang="en-US" sz="900" dirty="0">
                <a:latin typeface="Times New Roman" pitchFamily="18" charset="0"/>
                <a:cs typeface="Times New Roman" pitchFamily="18" charset="0"/>
              </a:rPr>
              <a:t>=0CAMQMyhnahcKEwiI9p_91If4AhUAAAAAHQAAAAAQAg</a:t>
            </a:r>
          </a:p>
          <a:p>
            <a:pPr algn="just"/>
            <a:endParaRPr lang="en-US" sz="1900" b="1" dirty="0">
              <a:latin typeface="Times New Roman" pitchFamily="18" charset="0"/>
              <a:cs typeface="Times New Roman" pitchFamily="18" charset="0"/>
            </a:endParaRPr>
          </a:p>
          <a:p>
            <a:endParaRPr lang="en-US" dirty="0"/>
          </a:p>
        </p:txBody>
      </p:sp>
      <p:pic>
        <p:nvPicPr>
          <p:cNvPr id="4" name="Picture 3" descr="C:\Users\Moni-69\Desktop\Edouard_Manet_-_Le_Suicidé.jpg"/>
          <p:cNvPicPr/>
          <p:nvPr/>
        </p:nvPicPr>
        <p:blipFill>
          <a:blip r:embed="rId3" cstate="print"/>
          <a:srcRect/>
          <a:stretch>
            <a:fillRect/>
          </a:stretch>
        </p:blipFill>
        <p:spPr bwMode="auto">
          <a:xfrm>
            <a:off x="0" y="0"/>
            <a:ext cx="1688391" cy="1714411"/>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dirty="0"/>
              <a:t>3.3. Pedeapsa capitală</a:t>
            </a:r>
            <a:br>
              <a:rPr lang="ro-RO" dirty="0"/>
            </a:br>
            <a:r>
              <a:rPr lang="ro-RO" sz="1800" i="1" dirty="0">
                <a:latin typeface="Times New Roman" pitchFamily="18" charset="0"/>
                <a:cs typeface="Times New Roman" pitchFamily="18" charset="0"/>
              </a:rPr>
              <a:t>Motto:</a:t>
            </a:r>
            <a:r>
              <a:rPr lang="ro-RO" sz="1800" dirty="0">
                <a:latin typeface="Times New Roman" pitchFamily="18" charset="0"/>
                <a:cs typeface="Times New Roman" pitchFamily="18" charset="0"/>
              </a:rPr>
              <a:t> </a:t>
            </a:r>
            <a:r>
              <a:rPr lang="ro-RO" sz="1800" b="1" i="1" dirty="0">
                <a:latin typeface="Times New Roman" pitchFamily="18" charset="0"/>
                <a:cs typeface="Times New Roman" pitchFamily="18" charset="0"/>
              </a:rPr>
              <a:t>”Pedeapsa cu moartea este crima comisă </a:t>
            </a:r>
            <a:br>
              <a:rPr lang="en-US" sz="1800" dirty="0">
                <a:latin typeface="Times New Roman" pitchFamily="18" charset="0"/>
                <a:cs typeface="Times New Roman" pitchFamily="18" charset="0"/>
              </a:rPr>
            </a:br>
            <a:r>
              <a:rPr lang="ro-RO" sz="1800" b="1" i="1" dirty="0">
                <a:latin typeface="Times New Roman" pitchFamily="18" charset="0"/>
                <a:cs typeface="Times New Roman" pitchFamily="18" charset="0"/>
              </a:rPr>
              <a:t>cu cel mai mare grad de premeditare.”</a:t>
            </a:r>
            <a:br>
              <a:rPr lang="en-US" sz="1800" dirty="0">
                <a:latin typeface="Times New Roman" pitchFamily="18" charset="0"/>
                <a:cs typeface="Times New Roman" pitchFamily="18" charset="0"/>
              </a:rPr>
            </a:br>
            <a:r>
              <a:rPr lang="ro-RO" sz="1800" b="1" i="1" dirty="0">
                <a:latin typeface="Times New Roman" pitchFamily="18" charset="0"/>
                <a:cs typeface="Times New Roman" pitchFamily="18" charset="0"/>
              </a:rPr>
              <a:t>Albert Camus</a:t>
            </a:r>
            <a:br>
              <a:rPr lang="en-US" dirty="0"/>
            </a:br>
            <a:endParaRPr lang="en-US" dirty="0"/>
          </a:p>
        </p:txBody>
      </p:sp>
      <p:sp>
        <p:nvSpPr>
          <p:cNvPr id="3" name="Content Placeholder 2"/>
          <p:cNvSpPr>
            <a:spLocks noGrp="1"/>
          </p:cNvSpPr>
          <p:nvPr>
            <p:ph idx="1"/>
          </p:nvPr>
        </p:nvSpPr>
        <p:spPr>
          <a:xfrm>
            <a:off x="457200" y="1447800"/>
            <a:ext cx="8229600" cy="4678363"/>
          </a:xfrm>
        </p:spPr>
        <p:txBody>
          <a:bodyPr>
            <a:normAutofit fontScale="25000" lnSpcReduction="20000"/>
          </a:bodyPr>
          <a:lstStyle/>
          <a:p>
            <a:pPr algn="just">
              <a:buNone/>
            </a:pPr>
            <a:r>
              <a:rPr lang="ro-RO" dirty="0"/>
              <a:t>	</a:t>
            </a:r>
            <a:r>
              <a:rPr lang="ro-RO" dirty="0">
                <a:latin typeface="Times New Roman" pitchFamily="18" charset="0"/>
                <a:cs typeface="Times New Roman" pitchFamily="18" charset="0"/>
              </a:rPr>
              <a:t>	</a:t>
            </a:r>
          </a:p>
          <a:p>
            <a:pPr algn="just">
              <a:buNone/>
            </a:pPr>
            <a:endParaRPr lang="ro-RO" sz="3400" dirty="0">
              <a:latin typeface="Times New Roman" pitchFamily="18" charset="0"/>
              <a:cs typeface="Times New Roman" pitchFamily="18" charset="0"/>
            </a:endParaRPr>
          </a:p>
          <a:p>
            <a:pPr algn="just">
              <a:buNone/>
            </a:pPr>
            <a:endParaRPr lang="ro-RO" sz="3400" dirty="0">
              <a:latin typeface="Times New Roman" pitchFamily="18" charset="0"/>
              <a:cs typeface="Times New Roman" pitchFamily="18" charset="0"/>
            </a:endParaRPr>
          </a:p>
          <a:p>
            <a:pPr algn="just">
              <a:buNone/>
            </a:pPr>
            <a:r>
              <a:rPr lang="ro-RO" sz="3400" dirty="0">
                <a:latin typeface="Times New Roman" pitchFamily="18" charset="0"/>
                <a:cs typeface="Times New Roman" pitchFamily="18" charset="0"/>
              </a:rPr>
              <a:t>		</a:t>
            </a:r>
            <a:r>
              <a:rPr lang="ro-RO" sz="5600" dirty="0">
                <a:latin typeface="Times New Roman" pitchFamily="18" charset="0"/>
                <a:cs typeface="Times New Roman" pitchFamily="18" charset="0"/>
              </a:rPr>
              <a:t>Cea mai grea formă de represiune la adresa vieții care a existat vreodată, este </a:t>
            </a:r>
            <a:r>
              <a:rPr lang="ro-RO" sz="5600" i="1" dirty="0">
                <a:latin typeface="Times New Roman" pitchFamily="18" charset="0"/>
                <a:cs typeface="Times New Roman" pitchFamily="18" charset="0"/>
              </a:rPr>
              <a:t>pedeapsa capitală</a:t>
            </a:r>
            <a:r>
              <a:rPr lang="ro-RO" sz="5600" dirty="0">
                <a:latin typeface="Times New Roman" pitchFamily="18" charset="0"/>
                <a:cs typeface="Times New Roman" pitchFamily="18" charset="0"/>
              </a:rPr>
              <a:t>. Cu toate acestea, există țări la nivel global, care încă apelează la această pedeapsă, considerând că este o frână pentru creșterea numărului infracțiunilor grave.</a:t>
            </a:r>
          </a:p>
          <a:p>
            <a:pPr lvl="0" algn="just">
              <a:buNone/>
            </a:pPr>
            <a:r>
              <a:rPr lang="ro-RO" sz="5600" i="1" dirty="0">
                <a:latin typeface="Times New Roman" pitchFamily="18" charset="0"/>
                <a:cs typeface="Times New Roman" pitchFamily="18" charset="0"/>
              </a:rPr>
              <a:t>	</a:t>
            </a:r>
            <a:r>
              <a:rPr lang="ro-RO" sz="5600" b="1" dirty="0">
                <a:latin typeface="Times New Roman" pitchFamily="18" charset="0"/>
                <a:cs typeface="Times New Roman" pitchFamily="18" charset="0"/>
              </a:rPr>
              <a:t>Istoric</a:t>
            </a:r>
            <a:r>
              <a:rPr lang="ro-RO" sz="5600" i="1" dirty="0">
                <a:latin typeface="Times New Roman" pitchFamily="18" charset="0"/>
                <a:cs typeface="Times New Roman" pitchFamily="18" charset="0"/>
              </a:rPr>
              <a:t>: </a:t>
            </a:r>
            <a:r>
              <a:rPr lang="ro-RO" sz="5600" dirty="0">
                <a:latin typeface="Times New Roman" pitchFamily="18" charset="0"/>
                <a:cs typeface="Times New Roman" pitchFamily="18" charset="0"/>
              </a:rPr>
              <a:t>Legea talionului „ochi pentru ochi și dinte pentru dinte”</a:t>
            </a:r>
            <a:r>
              <a:rPr lang="en-US" sz="5600" dirty="0">
                <a:latin typeface="Times New Roman" pitchFamily="18" charset="0"/>
                <a:cs typeface="Times New Roman" pitchFamily="18" charset="0"/>
              </a:rPr>
              <a:t>, </a:t>
            </a:r>
            <a:r>
              <a:rPr lang="en-US" sz="5600" dirty="0" err="1">
                <a:latin typeface="Times New Roman" pitchFamily="18" charset="0"/>
                <a:cs typeface="Times New Roman" pitchFamily="18" charset="0"/>
              </a:rPr>
              <a:t>este</a:t>
            </a:r>
            <a:r>
              <a:rPr lang="en-US" sz="5600" dirty="0">
                <a:latin typeface="Times New Roman" pitchFamily="18" charset="0"/>
                <a:cs typeface="Times New Roman" pitchFamily="18" charset="0"/>
              </a:rPr>
              <a:t> </a:t>
            </a:r>
            <a:r>
              <a:rPr lang="en-US" sz="5600" dirty="0" err="1">
                <a:latin typeface="Times New Roman" pitchFamily="18" charset="0"/>
                <a:cs typeface="Times New Roman" pitchFamily="18" charset="0"/>
              </a:rPr>
              <a:t>cunoscută</a:t>
            </a:r>
            <a:r>
              <a:rPr lang="en-US" sz="5600" dirty="0">
                <a:latin typeface="Times New Roman" pitchFamily="18" charset="0"/>
                <a:cs typeface="Times New Roman" pitchFamily="18" charset="0"/>
              </a:rPr>
              <a:t> din </a:t>
            </a:r>
            <a:r>
              <a:rPr lang="en-US" sz="5600" dirty="0" err="1">
                <a:latin typeface="Times New Roman" pitchFamily="18" charset="0"/>
                <a:cs typeface="Times New Roman" pitchFamily="18" charset="0"/>
              </a:rPr>
              <a:t>legea</a:t>
            </a:r>
            <a:r>
              <a:rPr lang="en-US" sz="5600" dirty="0">
                <a:latin typeface="Times New Roman" pitchFamily="18" charset="0"/>
                <a:cs typeface="Times New Roman" pitchFamily="18" charset="0"/>
              </a:rPr>
              <a:t> </a:t>
            </a:r>
            <a:r>
              <a:rPr lang="en-US" sz="5600" dirty="0" err="1">
                <a:latin typeface="Times New Roman" pitchFamily="18" charset="0"/>
                <a:cs typeface="Times New Roman" pitchFamily="18" charset="0"/>
              </a:rPr>
              <a:t>justiției</a:t>
            </a:r>
            <a:r>
              <a:rPr lang="en-US" sz="5600" dirty="0">
                <a:latin typeface="Times New Roman" pitchFamily="18" charset="0"/>
                <a:cs typeface="Times New Roman" pitchFamily="18" charset="0"/>
              </a:rPr>
              <a:t> </a:t>
            </a:r>
            <a:r>
              <a:rPr lang="en-US" sz="5600" dirty="0" err="1">
                <a:latin typeface="Times New Roman" pitchFamily="18" charset="0"/>
                <a:cs typeface="Times New Roman" pitchFamily="18" charset="0"/>
              </a:rPr>
              <a:t>mozaice</a:t>
            </a:r>
            <a:r>
              <a:rPr lang="en-US" sz="5600" dirty="0">
                <a:latin typeface="Times New Roman" pitchFamily="18" charset="0"/>
                <a:cs typeface="Times New Roman" pitchFamily="18" charset="0"/>
              </a:rPr>
              <a:t>, </a:t>
            </a:r>
            <a:r>
              <a:rPr lang="en-US" sz="5600" dirty="0" err="1">
                <a:latin typeface="Times New Roman" pitchFamily="18" charset="0"/>
                <a:cs typeface="Times New Roman" pitchFamily="18" charset="0"/>
              </a:rPr>
              <a:t>descrisă</a:t>
            </a:r>
            <a:r>
              <a:rPr lang="en-US" sz="5600" dirty="0">
                <a:latin typeface="Times New Roman" pitchFamily="18" charset="0"/>
                <a:cs typeface="Times New Roman" pitchFamily="18" charset="0"/>
              </a:rPr>
              <a:t> </a:t>
            </a:r>
            <a:r>
              <a:rPr lang="en-US" sz="5600" dirty="0" err="1">
                <a:latin typeface="Times New Roman" pitchFamily="18" charset="0"/>
                <a:cs typeface="Times New Roman" pitchFamily="18" charset="0"/>
              </a:rPr>
              <a:t>în</a:t>
            </a:r>
            <a:r>
              <a:rPr lang="en-US" sz="5600" i="1" dirty="0">
                <a:latin typeface="Times New Roman" pitchFamily="18" charset="0"/>
                <a:cs typeface="Times New Roman" pitchFamily="18" charset="0"/>
              </a:rPr>
              <a:t> </a:t>
            </a:r>
            <a:r>
              <a:rPr lang="en-US" sz="5600" i="1" dirty="0" err="1">
                <a:latin typeface="Times New Roman" pitchFamily="18" charset="0"/>
                <a:cs typeface="Times New Roman" pitchFamily="18" charset="0"/>
              </a:rPr>
              <a:t>Vechiul</a:t>
            </a:r>
            <a:r>
              <a:rPr lang="en-US" sz="5600" i="1" dirty="0">
                <a:latin typeface="Times New Roman" pitchFamily="18" charset="0"/>
                <a:cs typeface="Times New Roman" pitchFamily="18" charset="0"/>
              </a:rPr>
              <a:t> Testament</a:t>
            </a:r>
            <a:r>
              <a:rPr lang="en-US" sz="5600" dirty="0">
                <a:latin typeface="Times New Roman" pitchFamily="18" charset="0"/>
                <a:cs typeface="Times New Roman" pitchFamily="18" charset="0"/>
              </a:rPr>
              <a:t>, </a:t>
            </a:r>
            <a:r>
              <a:rPr lang="en-US" sz="5600" dirty="0" err="1">
                <a:latin typeface="Times New Roman" pitchFamily="18" charset="0"/>
                <a:cs typeface="Times New Roman" pitchFamily="18" charset="0"/>
              </a:rPr>
              <a:t>și</a:t>
            </a:r>
            <a:r>
              <a:rPr lang="en-US" sz="5600" dirty="0">
                <a:latin typeface="Times New Roman" pitchFamily="18" charset="0"/>
                <a:cs typeface="Times New Roman" pitchFamily="18" charset="0"/>
              </a:rPr>
              <a:t> </a:t>
            </a:r>
            <a:r>
              <a:rPr lang="en-US" sz="5600" dirty="0" err="1">
                <a:latin typeface="Times New Roman" pitchFamily="18" charset="0"/>
                <a:cs typeface="Times New Roman" pitchFamily="18" charset="0"/>
              </a:rPr>
              <a:t>este</a:t>
            </a:r>
            <a:r>
              <a:rPr lang="en-US" sz="5600" dirty="0">
                <a:latin typeface="Times New Roman" pitchFamily="18" charset="0"/>
                <a:cs typeface="Times New Roman" pitchFamily="18" charset="0"/>
              </a:rPr>
              <a:t> </a:t>
            </a:r>
            <a:r>
              <a:rPr lang="en-US" sz="5600" dirty="0" err="1">
                <a:latin typeface="Times New Roman" pitchFamily="18" charset="0"/>
                <a:cs typeface="Times New Roman" pitchFamily="18" charset="0"/>
              </a:rPr>
              <a:t>considerată</a:t>
            </a:r>
            <a:r>
              <a:rPr lang="en-US" sz="5600" dirty="0">
                <a:latin typeface="Times New Roman" pitchFamily="18" charset="0"/>
                <a:cs typeface="Times New Roman" pitchFamily="18" charset="0"/>
              </a:rPr>
              <a:t> ca o </a:t>
            </a:r>
            <a:r>
              <a:rPr lang="en-US" sz="5600" dirty="0" err="1">
                <a:latin typeface="Times New Roman" pitchFamily="18" charset="0"/>
                <a:cs typeface="Times New Roman" pitchFamily="18" charset="0"/>
              </a:rPr>
              <a:t>lege</a:t>
            </a:r>
            <a:r>
              <a:rPr lang="en-US" sz="5600" dirty="0">
                <a:latin typeface="Times New Roman" pitchFamily="18" charset="0"/>
                <a:cs typeface="Times New Roman" pitchFamily="18" charset="0"/>
              </a:rPr>
              <a:t> a </a:t>
            </a:r>
            <a:r>
              <a:rPr lang="en-US" sz="5600" dirty="0" err="1">
                <a:latin typeface="Times New Roman" pitchFamily="18" charset="0"/>
                <a:cs typeface="Times New Roman" pitchFamily="18" charset="0"/>
              </a:rPr>
              <a:t>reciprocității</a:t>
            </a:r>
            <a:r>
              <a:rPr lang="en-US" sz="5600" dirty="0">
                <a:latin typeface="Times New Roman" pitchFamily="18" charset="0"/>
                <a:cs typeface="Times New Roman" pitchFamily="18" charset="0"/>
              </a:rPr>
              <a:t> </a:t>
            </a:r>
            <a:r>
              <a:rPr lang="en-US" sz="5600" dirty="0" err="1">
                <a:latin typeface="Times New Roman" pitchFamily="18" charset="0"/>
                <a:cs typeface="Times New Roman" pitchFamily="18" charset="0"/>
              </a:rPr>
              <a:t>și</a:t>
            </a:r>
            <a:r>
              <a:rPr lang="en-US" sz="5600" dirty="0">
                <a:latin typeface="Times New Roman" pitchFamily="18" charset="0"/>
                <a:cs typeface="Times New Roman" pitchFamily="18" charset="0"/>
              </a:rPr>
              <a:t> a </a:t>
            </a:r>
            <a:r>
              <a:rPr lang="en-US" sz="5600" dirty="0" err="1">
                <a:latin typeface="Times New Roman" pitchFamily="18" charset="0"/>
                <a:cs typeface="Times New Roman" pitchFamily="18" charset="0"/>
              </a:rPr>
              <a:t>corespondenței</a:t>
            </a:r>
            <a:r>
              <a:rPr lang="en-US" sz="5600" dirty="0">
                <a:latin typeface="Times New Roman" pitchFamily="18" charset="0"/>
                <a:cs typeface="Times New Roman" pitchFamily="18" charset="0"/>
              </a:rPr>
              <a:t>; </a:t>
            </a:r>
          </a:p>
          <a:p>
            <a:pPr lvl="0" algn="just"/>
            <a:r>
              <a:rPr lang="en-US" sz="5600" dirty="0" err="1">
                <a:latin typeface="Times New Roman" pitchFamily="18" charset="0"/>
                <a:cs typeface="Times New Roman" pitchFamily="18" charset="0"/>
              </a:rPr>
              <a:t>Cunoscută</a:t>
            </a:r>
            <a:r>
              <a:rPr lang="en-US" sz="5600" dirty="0">
                <a:latin typeface="Times New Roman" pitchFamily="18" charset="0"/>
                <a:cs typeface="Times New Roman" pitchFamily="18" charset="0"/>
              </a:rPr>
              <a:t> </a:t>
            </a:r>
            <a:r>
              <a:rPr lang="en-US" sz="5600" dirty="0" err="1">
                <a:latin typeface="Times New Roman" pitchFamily="18" charset="0"/>
                <a:cs typeface="Times New Roman" pitchFamily="18" charset="0"/>
              </a:rPr>
              <a:t>drept</a:t>
            </a:r>
            <a:r>
              <a:rPr lang="en-US" sz="5600" dirty="0">
                <a:latin typeface="Times New Roman" pitchFamily="18" charset="0"/>
                <a:cs typeface="Times New Roman" pitchFamily="18" charset="0"/>
              </a:rPr>
              <a:t> </a:t>
            </a:r>
            <a:r>
              <a:rPr lang="en-US" sz="5600" dirty="0" err="1">
                <a:latin typeface="Times New Roman" pitchFamily="18" charset="0"/>
                <a:cs typeface="Times New Roman" pitchFamily="18" charset="0"/>
              </a:rPr>
              <a:t>unul</a:t>
            </a:r>
            <a:r>
              <a:rPr lang="en-US" sz="5600" dirty="0">
                <a:latin typeface="Times New Roman" pitchFamily="18" charset="0"/>
                <a:cs typeface="Times New Roman" pitchFamily="18" charset="0"/>
              </a:rPr>
              <a:t> </a:t>
            </a:r>
            <a:r>
              <a:rPr lang="en-US" sz="5600" dirty="0" err="1">
                <a:latin typeface="Times New Roman" pitchFamily="18" charset="0"/>
                <a:cs typeface="Times New Roman" pitchFamily="18" charset="0"/>
              </a:rPr>
              <a:t>dintre</a:t>
            </a:r>
            <a:r>
              <a:rPr lang="en-US" sz="5600" dirty="0">
                <a:latin typeface="Times New Roman" pitchFamily="18" charset="0"/>
                <a:cs typeface="Times New Roman" pitchFamily="18" charset="0"/>
              </a:rPr>
              <a:t> </a:t>
            </a:r>
            <a:r>
              <a:rPr lang="en-US" sz="5600" dirty="0" err="1">
                <a:latin typeface="Times New Roman" pitchFamily="18" charset="0"/>
                <a:cs typeface="Times New Roman" pitchFamily="18" charset="0"/>
              </a:rPr>
              <a:t>cele</a:t>
            </a:r>
            <a:r>
              <a:rPr lang="en-US" sz="5600" dirty="0">
                <a:latin typeface="Times New Roman" pitchFamily="18" charset="0"/>
                <a:cs typeface="Times New Roman" pitchFamily="18" charset="0"/>
              </a:rPr>
              <a:t> </a:t>
            </a:r>
            <a:r>
              <a:rPr lang="en-US" sz="5600" dirty="0" err="1">
                <a:latin typeface="Times New Roman" pitchFamily="18" charset="0"/>
                <a:cs typeface="Times New Roman" pitchFamily="18" charset="0"/>
              </a:rPr>
              <a:t>mai</a:t>
            </a:r>
            <a:r>
              <a:rPr lang="en-US" sz="5600" dirty="0">
                <a:latin typeface="Times New Roman" pitchFamily="18" charset="0"/>
                <a:cs typeface="Times New Roman" pitchFamily="18" charset="0"/>
              </a:rPr>
              <a:t> </a:t>
            </a:r>
            <a:r>
              <a:rPr lang="en-US" sz="5600" dirty="0" err="1">
                <a:latin typeface="Times New Roman" pitchFamily="18" charset="0"/>
                <a:cs typeface="Times New Roman" pitchFamily="18" charset="0"/>
              </a:rPr>
              <a:t>vechi</a:t>
            </a:r>
            <a:r>
              <a:rPr lang="en-US" sz="5600" dirty="0">
                <a:latin typeface="Times New Roman" pitchFamily="18" charset="0"/>
                <a:cs typeface="Times New Roman" pitchFamily="18" charset="0"/>
              </a:rPr>
              <a:t> </a:t>
            </a:r>
            <a:r>
              <a:rPr lang="en-US" sz="5600" dirty="0" err="1">
                <a:latin typeface="Times New Roman" pitchFamily="18" charset="0"/>
                <a:cs typeface="Times New Roman" pitchFamily="18" charset="0"/>
              </a:rPr>
              <a:t>coduri</a:t>
            </a:r>
            <a:r>
              <a:rPr lang="en-US" sz="5600" dirty="0">
                <a:latin typeface="Times New Roman" pitchFamily="18" charset="0"/>
                <a:cs typeface="Times New Roman" pitchFamily="18" charset="0"/>
              </a:rPr>
              <a:t> de </a:t>
            </a:r>
            <a:r>
              <a:rPr lang="en-US" sz="5600" dirty="0" err="1">
                <a:latin typeface="Times New Roman" pitchFamily="18" charset="0"/>
                <a:cs typeface="Times New Roman" pitchFamily="18" charset="0"/>
              </a:rPr>
              <a:t>legi</a:t>
            </a:r>
            <a:r>
              <a:rPr lang="en-US" sz="5600" dirty="0">
                <a:latin typeface="Times New Roman" pitchFamily="18" charset="0"/>
                <a:cs typeface="Times New Roman" pitchFamily="18" charset="0"/>
              </a:rPr>
              <a:t>, </a:t>
            </a:r>
            <a:r>
              <a:rPr lang="en-US" sz="5600" dirty="0" err="1">
                <a:latin typeface="Times New Roman" pitchFamily="18" charset="0"/>
                <a:cs typeface="Times New Roman" pitchFamily="18" charset="0"/>
              </a:rPr>
              <a:t>codul</a:t>
            </a:r>
            <a:r>
              <a:rPr lang="en-US" sz="5600" dirty="0">
                <a:latin typeface="Times New Roman" pitchFamily="18" charset="0"/>
                <a:cs typeface="Times New Roman" pitchFamily="18" charset="0"/>
              </a:rPr>
              <a:t> </a:t>
            </a:r>
            <a:r>
              <a:rPr lang="en-US" sz="5600" dirty="0" err="1">
                <a:latin typeface="Times New Roman" pitchFamily="18" charset="0"/>
                <a:cs typeface="Times New Roman" pitchFamily="18" charset="0"/>
              </a:rPr>
              <a:t>regelui</a:t>
            </a:r>
            <a:r>
              <a:rPr lang="en-US" sz="5600" dirty="0">
                <a:latin typeface="Times New Roman" pitchFamily="18" charset="0"/>
                <a:cs typeface="Times New Roman" pitchFamily="18" charset="0"/>
              </a:rPr>
              <a:t> Hammurabi (1792-1750 </a:t>
            </a:r>
            <a:r>
              <a:rPr lang="ro-RO" sz="5600" dirty="0" err="1">
                <a:latin typeface="Times New Roman" pitchFamily="18" charset="0"/>
                <a:cs typeface="Times New Roman" pitchFamily="18" charset="0"/>
              </a:rPr>
              <a:t>î</a:t>
            </a:r>
            <a:r>
              <a:rPr lang="en-US" sz="5600" dirty="0">
                <a:latin typeface="Times New Roman" pitchFamily="18" charset="0"/>
                <a:cs typeface="Times New Roman" pitchFamily="18" charset="0"/>
              </a:rPr>
              <a:t>.</a:t>
            </a:r>
            <a:r>
              <a:rPr lang="en-US" sz="5600" dirty="0" err="1">
                <a:latin typeface="Times New Roman" pitchFamily="18" charset="0"/>
                <a:cs typeface="Times New Roman" pitchFamily="18" charset="0"/>
              </a:rPr>
              <a:t>e.n</a:t>
            </a:r>
            <a:r>
              <a:rPr lang="en-US" sz="5600" dirty="0">
                <a:latin typeface="Times New Roman" pitchFamily="18" charset="0"/>
                <a:cs typeface="Times New Roman" pitchFamily="18" charset="0"/>
              </a:rPr>
              <a:t>.), </a:t>
            </a:r>
            <a:r>
              <a:rPr lang="en-US" sz="5600" dirty="0" err="1">
                <a:latin typeface="Times New Roman" pitchFamily="18" charset="0"/>
                <a:cs typeface="Times New Roman" pitchFamily="18" charset="0"/>
              </a:rPr>
              <a:t>în</a:t>
            </a:r>
            <a:r>
              <a:rPr lang="ro-RO" sz="5600" dirty="0">
                <a:latin typeface="Times New Roman" pitchFamily="18" charset="0"/>
                <a:cs typeface="Times New Roman" pitchFamily="18" charset="0"/>
              </a:rPr>
              <a:t>ă</a:t>
            </a:r>
            <a:r>
              <a:rPr lang="en-US" sz="5600" dirty="0" err="1">
                <a:latin typeface="Times New Roman" pitchFamily="18" charset="0"/>
                <a:cs typeface="Times New Roman" pitchFamily="18" charset="0"/>
              </a:rPr>
              <a:t>sprea</a:t>
            </a:r>
            <a:r>
              <a:rPr lang="en-US" sz="5600" dirty="0">
                <a:latin typeface="Times New Roman" pitchFamily="18" charset="0"/>
                <a:cs typeface="Times New Roman" pitchFamily="18" charset="0"/>
              </a:rPr>
              <a:t> </a:t>
            </a:r>
            <a:r>
              <a:rPr lang="en-US" sz="5600" dirty="0" err="1">
                <a:latin typeface="Times New Roman" pitchFamily="18" charset="0"/>
                <a:cs typeface="Times New Roman" pitchFamily="18" charset="0"/>
              </a:rPr>
              <a:t>pedepsele</a:t>
            </a:r>
            <a:r>
              <a:rPr lang="en-US" sz="5600" dirty="0">
                <a:latin typeface="Times New Roman" pitchFamily="18" charset="0"/>
                <a:cs typeface="Times New Roman" pitchFamily="18" charset="0"/>
              </a:rPr>
              <a:t>, </a:t>
            </a:r>
            <a:r>
              <a:rPr lang="en-US" sz="5600" dirty="0" err="1">
                <a:latin typeface="Times New Roman" pitchFamily="18" charset="0"/>
                <a:cs typeface="Times New Roman" pitchFamily="18" charset="0"/>
              </a:rPr>
              <a:t>mergând</a:t>
            </a:r>
            <a:r>
              <a:rPr lang="en-US" sz="5600" dirty="0">
                <a:latin typeface="Times New Roman" pitchFamily="18" charset="0"/>
                <a:cs typeface="Times New Roman" pitchFamily="18" charset="0"/>
              </a:rPr>
              <a:t> </a:t>
            </a:r>
            <a:r>
              <a:rPr lang="en-US" sz="5600" dirty="0" err="1">
                <a:latin typeface="Times New Roman" pitchFamily="18" charset="0"/>
                <a:cs typeface="Times New Roman" pitchFamily="18" charset="0"/>
              </a:rPr>
              <a:t>până</a:t>
            </a:r>
            <a:r>
              <a:rPr lang="en-US" sz="5600" dirty="0">
                <a:latin typeface="Times New Roman" pitchFamily="18" charset="0"/>
                <a:cs typeface="Times New Roman" pitchFamily="18" charset="0"/>
              </a:rPr>
              <a:t> </a:t>
            </a:r>
            <a:r>
              <a:rPr lang="en-US" sz="5600" i="1" dirty="0">
                <a:latin typeface="Times New Roman" pitchFamily="18" charset="0"/>
                <a:cs typeface="Times New Roman" pitchFamily="18" charset="0"/>
              </a:rPr>
              <a:t>la </a:t>
            </a:r>
            <a:r>
              <a:rPr lang="en-US" sz="5600" i="1" dirty="0" err="1">
                <a:latin typeface="Times New Roman" pitchFamily="18" charset="0"/>
                <a:cs typeface="Times New Roman" pitchFamily="18" charset="0"/>
              </a:rPr>
              <a:t>condamnarea</a:t>
            </a:r>
            <a:r>
              <a:rPr lang="en-US" sz="5600" i="1" dirty="0">
                <a:latin typeface="Times New Roman" pitchFamily="18" charset="0"/>
                <a:cs typeface="Times New Roman" pitchFamily="18" charset="0"/>
              </a:rPr>
              <a:t> la </a:t>
            </a:r>
            <a:r>
              <a:rPr lang="en-US" sz="5600" i="1" dirty="0" err="1">
                <a:latin typeface="Times New Roman" pitchFamily="18" charset="0"/>
                <a:cs typeface="Times New Roman" pitchFamily="18" charset="0"/>
              </a:rPr>
              <a:t>moarte</a:t>
            </a:r>
            <a:r>
              <a:rPr lang="en-US" sz="5600" i="1" dirty="0">
                <a:latin typeface="Times New Roman" pitchFamily="18" charset="0"/>
                <a:cs typeface="Times New Roman" pitchFamily="18" charset="0"/>
              </a:rPr>
              <a:t> </a:t>
            </a:r>
            <a:r>
              <a:rPr lang="en-US" sz="5600" dirty="0">
                <a:latin typeface="Times New Roman" pitchFamily="18" charset="0"/>
                <a:cs typeface="Times New Roman" pitchFamily="18" charset="0"/>
              </a:rPr>
              <a:t>a </a:t>
            </a:r>
            <a:r>
              <a:rPr lang="en-US" sz="5600" dirty="0" err="1">
                <a:latin typeface="Times New Roman" pitchFamily="18" charset="0"/>
                <a:cs typeface="Times New Roman" pitchFamily="18" charset="0"/>
              </a:rPr>
              <a:t>celor</a:t>
            </a:r>
            <a:r>
              <a:rPr lang="en-US" sz="5600" dirty="0">
                <a:latin typeface="Times New Roman" pitchFamily="18" charset="0"/>
                <a:cs typeface="Times New Roman" pitchFamily="18" charset="0"/>
              </a:rPr>
              <a:t> care</a:t>
            </a:r>
            <a:r>
              <a:rPr lang="ro-RO" sz="5600" dirty="0">
                <a:latin typeface="Times New Roman" pitchFamily="18" charset="0"/>
                <a:cs typeface="Times New Roman" pitchFamily="18" charset="0"/>
              </a:rPr>
              <a:t>:</a:t>
            </a:r>
            <a:r>
              <a:rPr lang="en-US" sz="5600" dirty="0">
                <a:latin typeface="Times New Roman" pitchFamily="18" charset="0"/>
                <a:cs typeface="Times New Roman" pitchFamily="18" charset="0"/>
              </a:rPr>
              <a:t> </a:t>
            </a:r>
            <a:r>
              <a:rPr lang="en-US" sz="5600" dirty="0" err="1">
                <a:latin typeface="Times New Roman" pitchFamily="18" charset="0"/>
                <a:cs typeface="Times New Roman" pitchFamily="18" charset="0"/>
              </a:rPr>
              <a:t>ajutau</a:t>
            </a:r>
            <a:r>
              <a:rPr lang="en-US" sz="5600" dirty="0">
                <a:latin typeface="Times New Roman" pitchFamily="18" charset="0"/>
                <a:cs typeface="Times New Roman" pitchFamily="18" charset="0"/>
              </a:rPr>
              <a:t> un </a:t>
            </a:r>
            <a:r>
              <a:rPr lang="en-US" sz="5600" dirty="0" err="1">
                <a:latin typeface="Times New Roman" pitchFamily="18" charset="0"/>
                <a:cs typeface="Times New Roman" pitchFamily="18" charset="0"/>
              </a:rPr>
              <a:t>sclav</a:t>
            </a:r>
            <a:r>
              <a:rPr lang="en-US" sz="5600" dirty="0">
                <a:latin typeface="Times New Roman" pitchFamily="18" charset="0"/>
                <a:cs typeface="Times New Roman" pitchFamily="18" charset="0"/>
              </a:rPr>
              <a:t> </a:t>
            </a:r>
            <a:r>
              <a:rPr lang="en-US" sz="5600" dirty="0" err="1">
                <a:latin typeface="Times New Roman" pitchFamily="18" charset="0"/>
                <a:cs typeface="Times New Roman" pitchFamily="18" charset="0"/>
              </a:rPr>
              <a:t>să</a:t>
            </a:r>
            <a:r>
              <a:rPr lang="en-US" sz="5600" dirty="0">
                <a:latin typeface="Times New Roman" pitchFamily="18" charset="0"/>
                <a:cs typeface="Times New Roman" pitchFamily="18" charset="0"/>
              </a:rPr>
              <a:t> </a:t>
            </a:r>
            <a:r>
              <a:rPr lang="en-US" sz="5600" dirty="0" err="1">
                <a:latin typeface="Times New Roman" pitchFamily="18" charset="0"/>
                <a:cs typeface="Times New Roman" pitchFamily="18" charset="0"/>
              </a:rPr>
              <a:t>fugă</a:t>
            </a:r>
            <a:r>
              <a:rPr lang="ro-RO" sz="5600" dirty="0">
                <a:latin typeface="Times New Roman" pitchFamily="18" charset="0"/>
                <a:cs typeface="Times New Roman" pitchFamily="18" charset="0"/>
              </a:rPr>
              <a:t> ori</a:t>
            </a:r>
          </a:p>
          <a:p>
            <a:pPr lvl="0" algn="just">
              <a:buNone/>
            </a:pPr>
            <a:r>
              <a:rPr lang="en-US" sz="5600" dirty="0">
                <a:latin typeface="Times New Roman" pitchFamily="18" charset="0"/>
                <a:cs typeface="Times New Roman" pitchFamily="18" charset="0"/>
              </a:rPr>
              <a:t> </a:t>
            </a:r>
            <a:r>
              <a:rPr lang="ro-RO" sz="5600" dirty="0">
                <a:latin typeface="Times New Roman" pitchFamily="18" charset="0"/>
                <a:cs typeface="Times New Roman" pitchFamily="18" charset="0"/>
              </a:rPr>
              <a:t>	</a:t>
            </a:r>
            <a:r>
              <a:rPr lang="en-US" sz="5600" dirty="0">
                <a:latin typeface="Times New Roman" pitchFamily="18" charset="0"/>
                <a:cs typeface="Times New Roman" pitchFamily="18" charset="0"/>
              </a:rPr>
              <a:t>g</a:t>
            </a:r>
            <a:r>
              <a:rPr lang="ro-RO" sz="5600" dirty="0">
                <a:latin typeface="Times New Roman" pitchFamily="18" charset="0"/>
                <a:cs typeface="Times New Roman" pitchFamily="18" charset="0"/>
              </a:rPr>
              <a:t>ă</a:t>
            </a:r>
            <a:r>
              <a:rPr lang="en-US" sz="5600" dirty="0" err="1">
                <a:latin typeface="Times New Roman" pitchFamily="18" charset="0"/>
                <a:cs typeface="Times New Roman" pitchFamily="18" charset="0"/>
              </a:rPr>
              <a:t>zduiau</a:t>
            </a:r>
            <a:r>
              <a:rPr lang="en-US" sz="5600" dirty="0">
                <a:latin typeface="Times New Roman" pitchFamily="18" charset="0"/>
                <a:cs typeface="Times New Roman" pitchFamily="18" charset="0"/>
              </a:rPr>
              <a:t> un rebel, </a:t>
            </a:r>
            <a:r>
              <a:rPr lang="en-US" sz="5600" dirty="0" err="1">
                <a:latin typeface="Times New Roman" pitchFamily="18" charset="0"/>
                <a:cs typeface="Times New Roman" pitchFamily="18" charset="0"/>
              </a:rPr>
              <a:t>acuza</a:t>
            </a:r>
            <a:r>
              <a:rPr lang="ro-RO" sz="5600" dirty="0">
                <a:latin typeface="Times New Roman" pitchFamily="18" charset="0"/>
                <a:cs typeface="Times New Roman" pitchFamily="18" charset="0"/>
              </a:rPr>
              <a:t>u</a:t>
            </a:r>
            <a:r>
              <a:rPr lang="en-US" sz="5600" dirty="0">
                <a:latin typeface="Times New Roman" pitchFamily="18" charset="0"/>
                <a:cs typeface="Times New Roman" pitchFamily="18" charset="0"/>
              </a:rPr>
              <a:t> </a:t>
            </a:r>
            <a:r>
              <a:rPr lang="en-US" sz="5600" dirty="0" err="1">
                <a:latin typeface="Times New Roman" pitchFamily="18" charset="0"/>
                <a:cs typeface="Times New Roman" pitchFamily="18" charset="0"/>
              </a:rPr>
              <a:t>pe</a:t>
            </a:r>
            <a:r>
              <a:rPr lang="en-US" sz="5600" dirty="0">
                <a:latin typeface="Times New Roman" pitchFamily="18" charset="0"/>
                <a:cs typeface="Times New Roman" pitchFamily="18" charset="0"/>
              </a:rPr>
              <a:t> </a:t>
            </a:r>
            <a:r>
              <a:rPr lang="en-US" sz="5600" dirty="0" err="1">
                <a:latin typeface="Times New Roman" pitchFamily="18" charset="0"/>
                <a:cs typeface="Times New Roman" pitchFamily="18" charset="0"/>
              </a:rPr>
              <a:t>nedrept</a:t>
            </a:r>
            <a:r>
              <a:rPr lang="ro-RO" sz="5600" dirty="0">
                <a:latin typeface="Times New Roman" pitchFamily="18" charset="0"/>
                <a:cs typeface="Times New Roman" pitchFamily="18" charset="0"/>
              </a:rPr>
              <a:t> sau </a:t>
            </a:r>
            <a:r>
              <a:rPr lang="en-US" sz="5600" dirty="0" err="1">
                <a:latin typeface="Times New Roman" pitchFamily="18" charset="0"/>
                <a:cs typeface="Times New Roman" pitchFamily="18" charset="0"/>
              </a:rPr>
              <a:t>înșel</a:t>
            </a:r>
            <a:r>
              <a:rPr lang="ro-RO" sz="5600" dirty="0">
                <a:latin typeface="Times New Roman" pitchFamily="18" charset="0"/>
                <a:cs typeface="Times New Roman" pitchFamily="18" charset="0"/>
              </a:rPr>
              <a:t>au,</a:t>
            </a:r>
            <a:r>
              <a:rPr lang="en-US" sz="5600" dirty="0">
                <a:latin typeface="Times New Roman" pitchFamily="18" charset="0"/>
                <a:cs typeface="Times New Roman" pitchFamily="18" charset="0"/>
              </a:rPr>
              <a:t> </a:t>
            </a:r>
            <a:r>
              <a:rPr lang="ro-RO" sz="5600" dirty="0">
                <a:latin typeface="Times New Roman" pitchFamily="18" charset="0"/>
                <a:cs typeface="Times New Roman" pitchFamily="18" charset="0"/>
              </a:rPr>
              <a:t>ori cei/cele ce se ocupau cu</a:t>
            </a:r>
            <a:r>
              <a:rPr lang="en-US" sz="5600" dirty="0">
                <a:latin typeface="Times New Roman" pitchFamily="18" charset="0"/>
                <a:cs typeface="Times New Roman" pitchFamily="18" charset="0"/>
              </a:rPr>
              <a:t> </a:t>
            </a:r>
            <a:r>
              <a:rPr lang="en-US" sz="5600" dirty="0" err="1">
                <a:latin typeface="Times New Roman" pitchFamily="18" charset="0"/>
                <a:cs typeface="Times New Roman" pitchFamily="18" charset="0"/>
              </a:rPr>
              <a:t>farmece</a:t>
            </a:r>
            <a:r>
              <a:rPr lang="en-US" sz="5600" dirty="0">
                <a:latin typeface="Times New Roman" pitchFamily="18" charset="0"/>
                <a:cs typeface="Times New Roman" pitchFamily="18" charset="0"/>
              </a:rPr>
              <a:t>, </a:t>
            </a:r>
            <a:r>
              <a:rPr lang="en-US" sz="5600" dirty="0" err="1">
                <a:latin typeface="Times New Roman" pitchFamily="18" charset="0"/>
                <a:cs typeface="Times New Roman" pitchFamily="18" charset="0"/>
              </a:rPr>
              <a:t>furtul</a:t>
            </a:r>
            <a:r>
              <a:rPr lang="en-US" sz="5600" dirty="0">
                <a:latin typeface="Times New Roman" pitchFamily="18" charset="0"/>
                <a:cs typeface="Times New Roman" pitchFamily="18" charset="0"/>
              </a:rPr>
              <a:t>, </a:t>
            </a:r>
            <a:r>
              <a:rPr lang="en-US" sz="5600" dirty="0" err="1">
                <a:latin typeface="Times New Roman" pitchFamily="18" charset="0"/>
                <a:cs typeface="Times New Roman" pitchFamily="18" charset="0"/>
              </a:rPr>
              <a:t>incestul</a:t>
            </a:r>
            <a:r>
              <a:rPr lang="en-US" sz="5600" dirty="0">
                <a:latin typeface="Times New Roman" pitchFamily="18" charset="0"/>
                <a:cs typeface="Times New Roman" pitchFamily="18" charset="0"/>
              </a:rPr>
              <a:t>, </a:t>
            </a:r>
            <a:r>
              <a:rPr lang="en-US" sz="5600" dirty="0" err="1">
                <a:latin typeface="Times New Roman" pitchFamily="18" charset="0"/>
                <a:cs typeface="Times New Roman" pitchFamily="18" charset="0"/>
              </a:rPr>
              <a:t>adulterul</a:t>
            </a:r>
            <a:r>
              <a:rPr lang="en-US" sz="5600" dirty="0">
                <a:latin typeface="Times New Roman" pitchFamily="18" charset="0"/>
                <a:cs typeface="Times New Roman" pitchFamily="18" charset="0"/>
              </a:rPr>
              <a:t> </a:t>
            </a:r>
            <a:r>
              <a:rPr lang="en-US" sz="5600" dirty="0" err="1">
                <a:latin typeface="Times New Roman" pitchFamily="18" charset="0"/>
                <a:cs typeface="Times New Roman" pitchFamily="18" charset="0"/>
              </a:rPr>
              <a:t>ori</a:t>
            </a:r>
            <a:r>
              <a:rPr lang="en-US" sz="5600" dirty="0">
                <a:latin typeface="Times New Roman" pitchFamily="18" charset="0"/>
                <a:cs typeface="Times New Roman" pitchFamily="18" charset="0"/>
              </a:rPr>
              <a:t> </a:t>
            </a:r>
            <a:r>
              <a:rPr lang="en-US" sz="5600" dirty="0" err="1">
                <a:latin typeface="Times New Roman" pitchFamily="18" charset="0"/>
                <a:cs typeface="Times New Roman" pitchFamily="18" charset="0"/>
              </a:rPr>
              <a:t>abuzul</a:t>
            </a:r>
            <a:r>
              <a:rPr lang="en-US" sz="5600" dirty="0">
                <a:latin typeface="Times New Roman" pitchFamily="18" charset="0"/>
                <a:cs typeface="Times New Roman" pitchFamily="18" charset="0"/>
              </a:rPr>
              <a:t> de </a:t>
            </a:r>
            <a:r>
              <a:rPr lang="en-US" sz="5600" dirty="0" err="1">
                <a:latin typeface="Times New Roman" pitchFamily="18" charset="0"/>
                <a:cs typeface="Times New Roman" pitchFamily="18" charset="0"/>
              </a:rPr>
              <a:t>putere</a:t>
            </a:r>
            <a:r>
              <a:rPr lang="en-US" sz="5600" dirty="0">
                <a:latin typeface="Times New Roman" pitchFamily="18" charset="0"/>
                <a:cs typeface="Times New Roman" pitchFamily="18" charset="0"/>
              </a:rPr>
              <a:t> al </a:t>
            </a:r>
            <a:r>
              <a:rPr lang="en-US" sz="5600" dirty="0" err="1">
                <a:latin typeface="Times New Roman" pitchFamily="18" charset="0"/>
                <a:cs typeface="Times New Roman" pitchFamily="18" charset="0"/>
              </a:rPr>
              <a:t>funcționarilor</a:t>
            </a:r>
            <a:r>
              <a:rPr lang="en-US" sz="5600" dirty="0">
                <a:latin typeface="Times New Roman" pitchFamily="18" charset="0"/>
                <a:cs typeface="Times New Roman" pitchFamily="18" charset="0"/>
              </a:rPr>
              <a:t>;</a:t>
            </a:r>
          </a:p>
          <a:p>
            <a:pPr lvl="0" algn="just"/>
            <a:r>
              <a:rPr lang="en-US" sz="5600" dirty="0">
                <a:latin typeface="Times New Roman" pitchFamily="18" charset="0"/>
                <a:cs typeface="Times New Roman" pitchFamily="18" charset="0"/>
              </a:rPr>
              <a:t> </a:t>
            </a:r>
            <a:r>
              <a:rPr lang="en-US" sz="5600" dirty="0" err="1">
                <a:latin typeface="Times New Roman" pitchFamily="18" charset="0"/>
                <a:cs typeface="Times New Roman" pitchFamily="18" charset="0"/>
              </a:rPr>
              <a:t>Platon</a:t>
            </a:r>
            <a:r>
              <a:rPr lang="en-US" sz="5600" dirty="0">
                <a:latin typeface="Times New Roman" pitchFamily="18" charset="0"/>
                <a:cs typeface="Times New Roman" pitchFamily="18" charset="0"/>
              </a:rPr>
              <a:t> </a:t>
            </a:r>
            <a:r>
              <a:rPr lang="en-US" sz="5600" dirty="0" err="1">
                <a:latin typeface="Times New Roman" pitchFamily="18" charset="0"/>
                <a:cs typeface="Times New Roman" pitchFamily="18" charset="0"/>
              </a:rPr>
              <a:t>considera</a:t>
            </a:r>
            <a:r>
              <a:rPr lang="en-US" sz="5600" dirty="0">
                <a:latin typeface="Times New Roman" pitchFamily="18" charset="0"/>
                <a:cs typeface="Times New Roman" pitchFamily="18" charset="0"/>
              </a:rPr>
              <a:t> </a:t>
            </a:r>
            <a:r>
              <a:rPr lang="en-US" sz="5600" dirty="0" err="1">
                <a:latin typeface="Times New Roman" pitchFamily="18" charset="0"/>
                <a:cs typeface="Times New Roman" pitchFamily="18" charset="0"/>
              </a:rPr>
              <a:t>că</a:t>
            </a:r>
            <a:r>
              <a:rPr lang="en-US" sz="5600" dirty="0">
                <a:latin typeface="Times New Roman" pitchFamily="18" charset="0"/>
                <a:cs typeface="Times New Roman" pitchFamily="18" charset="0"/>
              </a:rPr>
              <a:t> </a:t>
            </a:r>
            <a:r>
              <a:rPr lang="en-US" sz="5600" dirty="0" err="1">
                <a:latin typeface="Times New Roman" pitchFamily="18" charset="0"/>
                <a:cs typeface="Times New Roman" pitchFamily="18" charset="0"/>
              </a:rPr>
              <a:t>prin</a:t>
            </a:r>
            <a:r>
              <a:rPr lang="en-US" sz="5600" dirty="0">
                <a:latin typeface="Times New Roman" pitchFamily="18" charset="0"/>
                <a:cs typeface="Times New Roman" pitchFamily="18" charset="0"/>
              </a:rPr>
              <a:t> </a:t>
            </a:r>
            <a:r>
              <a:rPr lang="en-US" sz="5600" dirty="0" err="1">
                <a:latin typeface="Times New Roman" pitchFamily="18" charset="0"/>
                <a:cs typeface="Times New Roman" pitchFamily="18" charset="0"/>
              </a:rPr>
              <a:t>ispășirea</a:t>
            </a:r>
            <a:r>
              <a:rPr lang="en-US" sz="5600" dirty="0">
                <a:latin typeface="Times New Roman" pitchFamily="18" charset="0"/>
                <a:cs typeface="Times New Roman" pitchFamily="18" charset="0"/>
              </a:rPr>
              <a:t> </a:t>
            </a:r>
            <a:r>
              <a:rPr lang="en-US" sz="5600" dirty="0" err="1">
                <a:latin typeface="Times New Roman" pitchFamily="18" charset="0"/>
                <a:cs typeface="Times New Roman" pitchFamily="18" charset="0"/>
              </a:rPr>
              <a:t>ei</a:t>
            </a:r>
            <a:r>
              <a:rPr lang="en-US" sz="5600" dirty="0">
                <a:latin typeface="Times New Roman" pitchFamily="18" charset="0"/>
                <a:cs typeface="Times New Roman" pitchFamily="18" charset="0"/>
              </a:rPr>
              <a:t>, </a:t>
            </a:r>
            <a:r>
              <a:rPr lang="ro-RO" sz="5600" dirty="0">
                <a:latin typeface="Times New Roman" pitchFamily="18" charset="0"/>
                <a:cs typeface="Times New Roman" pitchFamily="18" charset="0"/>
              </a:rPr>
              <a:t>ceilalți </a:t>
            </a:r>
            <a:r>
              <a:rPr lang="en-US" sz="5600" dirty="0" err="1">
                <a:latin typeface="Times New Roman" pitchFamily="18" charset="0"/>
                <a:cs typeface="Times New Roman" pitchFamily="18" charset="0"/>
              </a:rPr>
              <a:t>indivi</a:t>
            </a:r>
            <a:r>
              <a:rPr lang="ro-RO" sz="5600" dirty="0">
                <a:latin typeface="Times New Roman" pitchFamily="18" charset="0"/>
                <a:cs typeface="Times New Roman" pitchFamily="18" charset="0"/>
              </a:rPr>
              <a:t>zi</a:t>
            </a:r>
            <a:r>
              <a:rPr lang="en-US" sz="5600" dirty="0">
                <a:latin typeface="Times New Roman" pitchFamily="18" charset="0"/>
                <a:cs typeface="Times New Roman" pitchFamily="18" charset="0"/>
              </a:rPr>
              <a:t> se </a:t>
            </a:r>
            <a:r>
              <a:rPr lang="ro-RO" sz="5600" dirty="0">
                <a:latin typeface="Times New Roman" pitchFamily="18" charset="0"/>
                <a:cs typeface="Times New Roman" pitchFamily="18" charset="0"/>
              </a:rPr>
              <a:t>vor</a:t>
            </a:r>
            <a:r>
              <a:rPr lang="en-US" sz="5600" dirty="0">
                <a:latin typeface="Times New Roman" pitchFamily="18" charset="0"/>
                <a:cs typeface="Times New Roman" pitchFamily="18" charset="0"/>
              </a:rPr>
              <a:t> </a:t>
            </a:r>
            <a:r>
              <a:rPr lang="en-US" sz="5600" dirty="0" err="1">
                <a:latin typeface="Times New Roman" pitchFamily="18" charset="0"/>
                <a:cs typeface="Times New Roman" pitchFamily="18" charset="0"/>
              </a:rPr>
              <a:t>elibera</a:t>
            </a:r>
            <a:r>
              <a:rPr lang="en-US" sz="5600" dirty="0">
                <a:latin typeface="Times New Roman" pitchFamily="18" charset="0"/>
                <a:cs typeface="Times New Roman" pitchFamily="18" charset="0"/>
              </a:rPr>
              <a:t> de </a:t>
            </a:r>
            <a:r>
              <a:rPr lang="en-US" sz="5600" dirty="0" err="1">
                <a:latin typeface="Times New Roman" pitchFamily="18" charset="0"/>
                <a:cs typeface="Times New Roman" pitchFamily="18" charset="0"/>
              </a:rPr>
              <a:t>răutate</a:t>
            </a:r>
            <a:r>
              <a:rPr lang="en-US" sz="5600" dirty="0">
                <a:latin typeface="Times New Roman" pitchFamily="18" charset="0"/>
                <a:cs typeface="Times New Roman" pitchFamily="18" charset="0"/>
              </a:rPr>
              <a:t> </a:t>
            </a:r>
            <a:r>
              <a:rPr lang="en-US" sz="5600" dirty="0" err="1">
                <a:latin typeface="Times New Roman" pitchFamily="18" charset="0"/>
                <a:cs typeface="Times New Roman" pitchFamily="18" charset="0"/>
              </a:rPr>
              <a:t>și</a:t>
            </a:r>
            <a:r>
              <a:rPr lang="en-US" sz="5600" dirty="0">
                <a:latin typeface="Times New Roman" pitchFamily="18" charset="0"/>
                <a:cs typeface="Times New Roman" pitchFamily="18" charset="0"/>
              </a:rPr>
              <a:t> v</a:t>
            </a:r>
            <a:r>
              <a:rPr lang="ro-RO" sz="5600" dirty="0">
                <a:latin typeface="Times New Roman" pitchFamily="18" charset="0"/>
                <a:cs typeface="Times New Roman" pitchFamily="18" charset="0"/>
              </a:rPr>
              <a:t>or fi </a:t>
            </a:r>
            <a:r>
              <a:rPr lang="en-US" sz="5600" dirty="0">
                <a:latin typeface="Times New Roman" pitchFamily="18" charset="0"/>
                <a:cs typeface="Times New Roman" pitchFamily="18" charset="0"/>
              </a:rPr>
              <a:t> </a:t>
            </a:r>
            <a:r>
              <a:rPr lang="en-US" sz="5600" dirty="0" err="1">
                <a:latin typeface="Times New Roman" pitchFamily="18" charset="0"/>
                <a:cs typeface="Times New Roman" pitchFamily="18" charset="0"/>
              </a:rPr>
              <a:t>mai</a:t>
            </a:r>
            <a:r>
              <a:rPr lang="en-US" sz="5600" dirty="0">
                <a:latin typeface="Times New Roman" pitchFamily="18" charset="0"/>
                <a:cs typeface="Times New Roman" pitchFamily="18" charset="0"/>
              </a:rPr>
              <a:t> </a:t>
            </a:r>
            <a:r>
              <a:rPr lang="en-US" sz="5600" dirty="0" err="1">
                <a:latin typeface="Times New Roman" pitchFamily="18" charset="0"/>
                <a:cs typeface="Times New Roman" pitchFamily="18" charset="0"/>
              </a:rPr>
              <a:t>precau</a:t>
            </a:r>
            <a:r>
              <a:rPr lang="ro-RO" sz="5600" dirty="0">
                <a:latin typeface="Times New Roman" pitchFamily="18" charset="0"/>
                <a:cs typeface="Times New Roman" pitchFamily="18" charset="0"/>
              </a:rPr>
              <a:t>ți</a:t>
            </a:r>
            <a:r>
              <a:rPr lang="en-US" sz="5600" dirty="0">
                <a:latin typeface="Times New Roman" pitchFamily="18" charset="0"/>
                <a:cs typeface="Times New Roman" pitchFamily="18" charset="0"/>
              </a:rPr>
              <a:t>;</a:t>
            </a:r>
          </a:p>
          <a:p>
            <a:pPr lvl="0" algn="just"/>
            <a:r>
              <a:rPr lang="en-US" sz="5600" dirty="0" err="1">
                <a:latin typeface="Times New Roman" pitchFamily="18" charset="0"/>
                <a:cs typeface="Times New Roman" pitchFamily="18" charset="0"/>
              </a:rPr>
              <a:t>Aristotel</a:t>
            </a:r>
            <a:r>
              <a:rPr lang="en-US" sz="5600" dirty="0">
                <a:latin typeface="Times New Roman" pitchFamily="18" charset="0"/>
                <a:cs typeface="Times New Roman" pitchFamily="18" charset="0"/>
              </a:rPr>
              <a:t>, </a:t>
            </a:r>
            <a:r>
              <a:rPr lang="en-US" sz="5600" dirty="0" err="1">
                <a:latin typeface="Times New Roman" pitchFamily="18" charset="0"/>
                <a:cs typeface="Times New Roman" pitchFamily="18" charset="0"/>
              </a:rPr>
              <a:t>considera</a:t>
            </a:r>
            <a:r>
              <a:rPr lang="en-US" sz="5600" dirty="0">
                <a:latin typeface="Times New Roman" pitchFamily="18" charset="0"/>
                <a:cs typeface="Times New Roman" pitchFamily="18" charset="0"/>
              </a:rPr>
              <a:t> </a:t>
            </a:r>
            <a:r>
              <a:rPr lang="en-US" sz="5600" dirty="0" err="1">
                <a:latin typeface="Times New Roman" pitchFamily="18" charset="0"/>
                <a:cs typeface="Times New Roman" pitchFamily="18" charset="0"/>
              </a:rPr>
              <a:t>pedeapsa</a:t>
            </a:r>
            <a:r>
              <a:rPr lang="en-US" sz="5600" dirty="0">
                <a:latin typeface="Times New Roman" pitchFamily="18" charset="0"/>
                <a:cs typeface="Times New Roman" pitchFamily="18" charset="0"/>
              </a:rPr>
              <a:t> </a:t>
            </a:r>
            <a:r>
              <a:rPr lang="en-US" sz="5600" dirty="0" err="1">
                <a:latin typeface="Times New Roman" pitchFamily="18" charset="0"/>
                <a:cs typeface="Times New Roman" pitchFamily="18" charset="0"/>
              </a:rPr>
              <a:t>drept</a:t>
            </a:r>
            <a:r>
              <a:rPr lang="en-US" sz="5600" dirty="0">
                <a:latin typeface="Times New Roman" pitchFamily="18" charset="0"/>
                <a:cs typeface="Times New Roman" pitchFamily="18" charset="0"/>
              </a:rPr>
              <a:t> </a:t>
            </a:r>
            <a:r>
              <a:rPr lang="en-US" sz="5600" i="1" dirty="0">
                <a:latin typeface="Times New Roman" pitchFamily="18" charset="0"/>
                <a:cs typeface="Times New Roman" pitchFamily="18" charset="0"/>
              </a:rPr>
              <a:t>medicament al </a:t>
            </a:r>
            <a:r>
              <a:rPr lang="en-US" sz="5600" i="1" dirty="0" err="1">
                <a:latin typeface="Times New Roman" pitchFamily="18" charset="0"/>
                <a:cs typeface="Times New Roman" pitchFamily="18" charset="0"/>
              </a:rPr>
              <a:t>sufletului</a:t>
            </a:r>
            <a:r>
              <a:rPr lang="en-US" sz="5600" dirty="0">
                <a:latin typeface="Times New Roman" pitchFamily="18" charset="0"/>
                <a:cs typeface="Times New Roman" pitchFamily="18" charset="0"/>
              </a:rPr>
              <a:t>;</a:t>
            </a:r>
            <a:endParaRPr lang="ro-RO" sz="5600" dirty="0">
              <a:latin typeface="Times New Roman" pitchFamily="18" charset="0"/>
              <a:cs typeface="Times New Roman" pitchFamily="18" charset="0"/>
            </a:endParaRPr>
          </a:p>
          <a:p>
            <a:pPr algn="just"/>
            <a:r>
              <a:rPr lang="ro-RO" sz="5600" b="1" dirty="0">
                <a:latin typeface="Times New Roman" pitchFamily="18" charset="0"/>
                <a:cs typeface="Times New Roman" pitchFamily="18" charset="0"/>
              </a:rPr>
              <a:t>U.E</a:t>
            </a:r>
            <a:r>
              <a:rPr lang="ro-RO" sz="5600" dirty="0">
                <a:latin typeface="Times New Roman" pitchFamily="18" charset="0"/>
                <a:cs typeface="Times New Roman" pitchFamily="18" charset="0"/>
              </a:rPr>
              <a:t>.:Consiliul Europei a adoptat la 10 octombrie 2002, </a:t>
            </a:r>
            <a:r>
              <a:rPr lang="ro-RO" sz="5600" i="1" dirty="0">
                <a:latin typeface="Times New Roman" pitchFamily="18" charset="0"/>
                <a:cs typeface="Times New Roman" pitchFamily="18" charset="0"/>
              </a:rPr>
              <a:t>Ziua europeană împotriva pedepsei cu moartea</a:t>
            </a:r>
            <a:r>
              <a:rPr lang="ro-RO" sz="5600" dirty="0">
                <a:latin typeface="Times New Roman" pitchFamily="18" charset="0"/>
                <a:cs typeface="Times New Roman" pitchFamily="18" charset="0"/>
              </a:rPr>
              <a:t>, ca prim pas al luptei care are ca principal obiectiv eliminarea pedepsei capitale, la nivel global. (în Europa, doar Belarusul aplică această măsură).</a:t>
            </a:r>
          </a:p>
          <a:p>
            <a:pPr algn="just"/>
            <a:r>
              <a:rPr lang="ro-RO" sz="5600" b="1" dirty="0">
                <a:latin typeface="Times New Roman" pitchFamily="18" charset="0"/>
                <a:cs typeface="Times New Roman" pitchFamily="18" charset="0"/>
              </a:rPr>
              <a:t>Concluzie</a:t>
            </a:r>
            <a:r>
              <a:rPr lang="ro-RO" sz="5600" dirty="0">
                <a:latin typeface="Times New Roman" pitchFamily="18" charset="0"/>
                <a:cs typeface="Times New Roman" pitchFamily="18" charset="0"/>
              </a:rPr>
              <a:t>: Pedeapsa capitală este cea mai veche sancțiune, cunoscută de omenire. Dar este un act barbar și crud. Opozanții pedepsei capitale spun că această sancțiune încalcă </a:t>
            </a:r>
            <a:r>
              <a:rPr lang="ro-RO" sz="5600" i="1" dirty="0">
                <a:latin typeface="Times New Roman" pitchFamily="18" charset="0"/>
                <a:cs typeface="Times New Roman" pitchFamily="18" charset="0"/>
              </a:rPr>
              <a:t>dreptul la viață</a:t>
            </a:r>
            <a:r>
              <a:rPr lang="ro-RO" sz="5600" dirty="0">
                <a:latin typeface="Times New Roman" pitchFamily="18" charset="0"/>
                <a:cs typeface="Times New Roman" pitchFamily="18" charset="0"/>
              </a:rPr>
              <a:t> (art.3), care este un drept fundamental prevăzut în </a:t>
            </a:r>
            <a:r>
              <a:rPr lang="ro-RO" sz="5600" i="1" dirty="0">
                <a:latin typeface="Times New Roman" pitchFamily="18" charset="0"/>
                <a:cs typeface="Times New Roman" pitchFamily="18" charset="0"/>
              </a:rPr>
              <a:t>Carta Drepturilor Omului. </a:t>
            </a:r>
          </a:p>
          <a:p>
            <a:pPr algn="just"/>
            <a:endParaRPr lang="ro-RO" sz="5600" i="1" dirty="0">
              <a:latin typeface="Times New Roman" pitchFamily="18" charset="0"/>
              <a:cs typeface="Times New Roman" pitchFamily="18" charset="0"/>
            </a:endParaRPr>
          </a:p>
          <a:p>
            <a:pPr algn="just"/>
            <a:endParaRPr lang="ro-RO" sz="5600" i="1" dirty="0">
              <a:latin typeface="Times New Roman" pitchFamily="18" charset="0"/>
              <a:cs typeface="Times New Roman" pitchFamily="18" charset="0"/>
            </a:endParaRPr>
          </a:p>
          <a:p>
            <a:pPr algn="just"/>
            <a:endParaRPr lang="ro-RO" sz="3400" i="1" dirty="0">
              <a:latin typeface="Times New Roman" pitchFamily="18" charset="0"/>
              <a:cs typeface="Times New Roman" pitchFamily="18" charset="0"/>
            </a:endParaRPr>
          </a:p>
          <a:p>
            <a:pPr algn="just"/>
            <a:r>
              <a:rPr lang="ro-RO" i="1" dirty="0">
                <a:latin typeface="Times New Roman" pitchFamily="18" charset="0"/>
                <a:cs typeface="Times New Roman" pitchFamily="18" charset="0"/>
              </a:rPr>
              <a:t>https://www.google.ro/imgres?imgurl=https%3A%2F%2Fadevarul.ro%2Fassets%2F%2Fadevarul.ro%2FMRImage%2F2016%2F02%2F28%2F56d2ee695ab6550cb84cd350%2F646x404.jpg&amp;imgrefurl=https%3A%2F%2Fadevarul.ro%2Flocale%2Falba-iulia%2Fexecutia-horea-closca-dealul-furcilor-practica-zdrobirea-roata-cea-mai-grea-pedeapsa-codul-penal-austro-ungar-1_56d2eba15ab6550cb84cbe4a%2Findex.html&amp;tbnid=hdmaeQm8LmI5fM&amp;vet=12ahUKEwj4jNG11of4AhWIyqQKHXZOA7YQMygBegUIARC4AQ..i&amp;docid=gYZ686O_VcYMDM&amp;w=646&amp;h=404&amp;q=horea%20clo%C8%99ca%20%C8%99i%20cri%C8%99an%20tra%C8%99i%20pe%20roata&amp;ved=2ahUKEwj4jNG11of4AhWIyqQKHXZOA7YQMygBegUIARC4AQ</a:t>
            </a:r>
          </a:p>
          <a:p>
            <a:pPr algn="just"/>
            <a:endParaRPr lang="ro-RO" i="1" dirty="0">
              <a:latin typeface="Times New Roman" pitchFamily="18" charset="0"/>
              <a:cs typeface="Times New Roman" pitchFamily="18" charset="0"/>
            </a:endParaRPr>
          </a:p>
          <a:p>
            <a:pPr algn="just"/>
            <a:endParaRPr lang="ro-RO" sz="3400" i="1" dirty="0">
              <a:latin typeface="Times New Roman" pitchFamily="18" charset="0"/>
              <a:cs typeface="Times New Roman" pitchFamily="18" charset="0"/>
            </a:endParaRPr>
          </a:p>
          <a:p>
            <a:pPr algn="just"/>
            <a:endParaRPr lang="ro-RO" sz="3400" i="1" dirty="0">
              <a:latin typeface="Times New Roman" pitchFamily="18" charset="0"/>
              <a:cs typeface="Times New Roman" pitchFamily="18" charset="0"/>
            </a:endParaRPr>
          </a:p>
          <a:p>
            <a:pPr algn="just"/>
            <a:endParaRPr lang="ro-RO" sz="3400" i="1" dirty="0">
              <a:latin typeface="Times New Roman" pitchFamily="18" charset="0"/>
              <a:cs typeface="Times New Roman" pitchFamily="18" charset="0"/>
            </a:endParaRPr>
          </a:p>
          <a:p>
            <a:pPr algn="just"/>
            <a:endParaRPr lang="ro-RO" sz="3400" i="1" dirty="0">
              <a:latin typeface="Times New Roman" pitchFamily="18" charset="0"/>
              <a:cs typeface="Times New Roman" pitchFamily="18" charset="0"/>
            </a:endParaRPr>
          </a:p>
          <a:p>
            <a:pPr algn="just"/>
            <a:endParaRPr lang="ro-RO" sz="3400" i="1" dirty="0">
              <a:latin typeface="Times New Roman" pitchFamily="18" charset="0"/>
              <a:cs typeface="Times New Roman" pitchFamily="18" charset="0"/>
            </a:endParaRPr>
          </a:p>
          <a:p>
            <a:pPr algn="just"/>
            <a:endParaRPr lang="ro-RO" sz="3400" i="1" dirty="0">
              <a:latin typeface="Times New Roman" pitchFamily="18" charset="0"/>
              <a:cs typeface="Times New Roman" pitchFamily="18" charset="0"/>
            </a:endParaRPr>
          </a:p>
          <a:p>
            <a:pPr algn="just"/>
            <a:endParaRPr lang="ro-RO" sz="3400" i="1" dirty="0">
              <a:latin typeface="Times New Roman" pitchFamily="18" charset="0"/>
              <a:cs typeface="Times New Roman" pitchFamily="18" charset="0"/>
            </a:endParaRPr>
          </a:p>
          <a:p>
            <a:pPr algn="just"/>
            <a:endParaRPr lang="ro-RO" sz="3400" i="1" dirty="0">
              <a:latin typeface="Times New Roman" pitchFamily="18" charset="0"/>
              <a:cs typeface="Times New Roman" pitchFamily="18" charset="0"/>
            </a:endParaRPr>
          </a:p>
          <a:p>
            <a:pPr algn="just"/>
            <a:endParaRPr lang="ro-RO" sz="3400" i="1" dirty="0">
              <a:latin typeface="Times New Roman" pitchFamily="18" charset="0"/>
              <a:cs typeface="Times New Roman" pitchFamily="18" charset="0"/>
            </a:endParaRPr>
          </a:p>
          <a:p>
            <a:pPr algn="just"/>
            <a:endParaRPr lang="ro-RO" sz="3400" i="1" dirty="0">
              <a:latin typeface="Times New Roman" pitchFamily="18" charset="0"/>
              <a:cs typeface="Times New Roman" pitchFamily="18" charset="0"/>
            </a:endParaRPr>
          </a:p>
          <a:p>
            <a:pPr algn="just"/>
            <a:endParaRPr lang="ro-RO" sz="3400" i="1" dirty="0">
              <a:latin typeface="Times New Roman" pitchFamily="18" charset="0"/>
              <a:cs typeface="Times New Roman" pitchFamily="18" charset="0"/>
            </a:endParaRPr>
          </a:p>
          <a:p>
            <a:pPr algn="just"/>
            <a:endParaRPr lang="ro-RO" sz="3400" i="1" dirty="0">
              <a:latin typeface="Times New Roman" pitchFamily="18" charset="0"/>
              <a:cs typeface="Times New Roman" pitchFamily="18" charset="0"/>
            </a:endParaRPr>
          </a:p>
          <a:p>
            <a:pPr algn="just"/>
            <a:endParaRPr lang="ro-RO" sz="3400" i="1" dirty="0">
              <a:latin typeface="Times New Roman" pitchFamily="18" charset="0"/>
              <a:cs typeface="Times New Roman" pitchFamily="18" charset="0"/>
            </a:endParaRPr>
          </a:p>
          <a:p>
            <a:pPr algn="just"/>
            <a:endParaRPr lang="ro-RO" sz="3400" i="1" dirty="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a:p>
            <a:pPr>
              <a:buNone/>
            </a:pPr>
            <a:endParaRPr lang="en-US" dirty="0"/>
          </a:p>
        </p:txBody>
      </p:sp>
      <p:pic>
        <p:nvPicPr>
          <p:cNvPr id="4" name="Picture 3" descr="C:\Users\Moni-69\Desktop\download (1).jpg"/>
          <p:cNvPicPr/>
          <p:nvPr/>
        </p:nvPicPr>
        <p:blipFill>
          <a:blip r:embed="rId2"/>
          <a:srcRect/>
          <a:stretch>
            <a:fillRect/>
          </a:stretch>
        </p:blipFill>
        <p:spPr bwMode="auto">
          <a:xfrm>
            <a:off x="6477000" y="685800"/>
            <a:ext cx="2667000" cy="1074103"/>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dirty="0"/>
              <a:t>3.4. Crima organizată</a:t>
            </a:r>
            <a:br>
              <a:rPr lang="ro-RO" dirty="0"/>
            </a:br>
            <a:r>
              <a:rPr lang="ro-RO" sz="2000" b="1" i="1" dirty="0">
                <a:latin typeface="Times New Roman" pitchFamily="18" charset="0"/>
                <a:cs typeface="Times New Roman" pitchFamily="18" charset="0"/>
              </a:rPr>
              <a:t>Motto: „Nu îți ascunde greșelile transformându-le în crime.”</a:t>
            </a:r>
            <a:br>
              <a:rPr lang="en-US" sz="2000" dirty="0">
                <a:latin typeface="Times New Roman" pitchFamily="18" charset="0"/>
                <a:cs typeface="Times New Roman" pitchFamily="18" charset="0"/>
              </a:rPr>
            </a:br>
            <a:r>
              <a:rPr lang="ro-RO" sz="2000" dirty="0">
                <a:latin typeface="Times New Roman" pitchFamily="18" charset="0"/>
                <a:cs typeface="Times New Roman" pitchFamily="18" charset="0"/>
              </a:rPr>
              <a:t>						</a:t>
            </a:r>
            <a:r>
              <a:rPr lang="ro-RO" sz="2000" b="1" i="1" dirty="0">
                <a:latin typeface="Times New Roman" pitchFamily="18" charset="0"/>
                <a:cs typeface="Times New Roman" pitchFamily="18" charset="0"/>
              </a:rPr>
              <a:t>Confucius</a:t>
            </a:r>
            <a:br>
              <a:rPr lang="en-US" dirty="0"/>
            </a:br>
            <a:endParaRPr lang="en-US" dirty="0"/>
          </a:p>
        </p:txBody>
      </p:sp>
      <p:sp>
        <p:nvSpPr>
          <p:cNvPr id="3" name="Content Placeholder 2"/>
          <p:cNvSpPr>
            <a:spLocks noGrp="1"/>
          </p:cNvSpPr>
          <p:nvPr>
            <p:ph idx="1"/>
          </p:nvPr>
        </p:nvSpPr>
        <p:spPr>
          <a:xfrm>
            <a:off x="457200" y="1600200"/>
            <a:ext cx="8229600" cy="5257800"/>
          </a:xfrm>
        </p:spPr>
        <p:txBody>
          <a:bodyPr>
            <a:normAutofit fontScale="62500" lnSpcReduction="20000"/>
          </a:bodyPr>
          <a:lstStyle/>
          <a:p>
            <a:pPr algn="just">
              <a:buNone/>
            </a:pPr>
            <a:r>
              <a:rPr lang="ro-RO" sz="1800" dirty="0">
                <a:latin typeface="Times New Roman" pitchFamily="18" charset="0"/>
                <a:cs typeface="Times New Roman" pitchFamily="18" charset="0"/>
              </a:rPr>
              <a:t>		</a:t>
            </a:r>
            <a:r>
              <a:rPr lang="ro-RO" sz="2100" dirty="0">
                <a:latin typeface="Times New Roman" pitchFamily="18" charset="0"/>
                <a:cs typeface="Times New Roman" pitchFamily="18" charset="0"/>
              </a:rPr>
              <a:t>În sens larg, </a:t>
            </a:r>
            <a:r>
              <a:rPr lang="ro-RO" sz="2100" i="1" dirty="0">
                <a:latin typeface="Times New Roman" pitchFamily="18" charset="0"/>
                <a:cs typeface="Times New Roman" pitchFamily="18" charset="0"/>
              </a:rPr>
              <a:t>crima</a:t>
            </a:r>
            <a:r>
              <a:rPr lang="ro-RO" sz="2100" dirty="0">
                <a:latin typeface="Times New Roman" pitchFamily="18" charset="0"/>
                <a:cs typeface="Times New Roman" pitchFamily="18" charset="0"/>
              </a:rPr>
              <a:t> cuprinde totalitatea manifestărilor antisociale, care încalcă legile și reprezintă o amenințare la securitatea omului. Înseamnă o lume tenebroasă, violentă, prin care se încalcă dreptul la viață și la libertate al omului. Se cunosc următoarele mijloace ale crimei organizate:</a:t>
            </a:r>
            <a:endParaRPr lang="en-US" sz="2100" dirty="0">
              <a:latin typeface="Times New Roman" pitchFamily="18" charset="0"/>
              <a:cs typeface="Times New Roman" pitchFamily="18" charset="0"/>
            </a:endParaRPr>
          </a:p>
          <a:p>
            <a:pPr lvl="0"/>
            <a:r>
              <a:rPr lang="ro-RO" sz="2100" dirty="0">
                <a:latin typeface="Times New Roman" pitchFamily="18" charset="0"/>
                <a:cs typeface="Times New Roman" pitchFamily="18" charset="0"/>
              </a:rPr>
              <a:t>Vânzarea drogurilor,</a:t>
            </a:r>
            <a:endParaRPr lang="en-US" sz="2100" dirty="0">
              <a:latin typeface="Times New Roman" pitchFamily="18" charset="0"/>
              <a:cs typeface="Times New Roman" pitchFamily="18" charset="0"/>
            </a:endParaRPr>
          </a:p>
          <a:p>
            <a:pPr lvl="0"/>
            <a:r>
              <a:rPr lang="ro-RO" sz="2100" dirty="0">
                <a:latin typeface="Times New Roman" pitchFamily="18" charset="0"/>
                <a:cs typeface="Times New Roman" pitchFamily="18" charset="0"/>
              </a:rPr>
              <a:t>Producția bunurilor contrafăcute,</a:t>
            </a:r>
            <a:endParaRPr lang="en-US" sz="2100" dirty="0">
              <a:latin typeface="Times New Roman" pitchFamily="18" charset="0"/>
              <a:cs typeface="Times New Roman" pitchFamily="18" charset="0"/>
            </a:endParaRPr>
          </a:p>
          <a:p>
            <a:pPr lvl="0"/>
            <a:r>
              <a:rPr lang="ro-RO" sz="2100" dirty="0">
                <a:latin typeface="Times New Roman" pitchFamily="18" charset="0"/>
                <a:cs typeface="Times New Roman" pitchFamily="18" charset="0"/>
              </a:rPr>
              <a:t>Falsificarea banilor,</a:t>
            </a:r>
            <a:endParaRPr lang="en-US" sz="2100" dirty="0">
              <a:latin typeface="Times New Roman" pitchFamily="18" charset="0"/>
              <a:cs typeface="Times New Roman" pitchFamily="18" charset="0"/>
            </a:endParaRPr>
          </a:p>
          <a:p>
            <a:pPr lvl="0"/>
            <a:r>
              <a:rPr lang="ro-RO" sz="2100" dirty="0">
                <a:latin typeface="Times New Roman" pitchFamily="18" charset="0"/>
                <a:cs typeface="Times New Roman" pitchFamily="18" charset="0"/>
              </a:rPr>
              <a:t>Traficul de carne vie,</a:t>
            </a:r>
            <a:endParaRPr lang="en-US" sz="2100" dirty="0">
              <a:latin typeface="Times New Roman" pitchFamily="18" charset="0"/>
              <a:cs typeface="Times New Roman" pitchFamily="18" charset="0"/>
            </a:endParaRPr>
          </a:p>
          <a:p>
            <a:pPr lvl="0"/>
            <a:r>
              <a:rPr lang="ro-RO" sz="2100" dirty="0">
                <a:latin typeface="Times New Roman" pitchFamily="18" charset="0"/>
                <a:cs typeface="Times New Roman" pitchFamily="18" charset="0"/>
              </a:rPr>
              <a:t>Piața neagră a petrolului,</a:t>
            </a:r>
            <a:endParaRPr lang="en-US" sz="2100" dirty="0">
              <a:latin typeface="Times New Roman" pitchFamily="18" charset="0"/>
              <a:cs typeface="Times New Roman" pitchFamily="18" charset="0"/>
            </a:endParaRPr>
          </a:p>
          <a:p>
            <a:pPr lvl="0"/>
            <a:r>
              <a:rPr lang="ro-RO" sz="2100" dirty="0">
                <a:latin typeface="Times New Roman" pitchFamily="18" charset="0"/>
                <a:cs typeface="Times New Roman" pitchFamily="18" charset="0"/>
              </a:rPr>
              <a:t>Traficul braconierilor,</a:t>
            </a:r>
            <a:endParaRPr lang="en-US" sz="2100" dirty="0">
              <a:latin typeface="Times New Roman" pitchFamily="18" charset="0"/>
              <a:cs typeface="Times New Roman" pitchFamily="18" charset="0"/>
            </a:endParaRPr>
          </a:p>
          <a:p>
            <a:pPr lvl="0"/>
            <a:r>
              <a:rPr lang="ro-RO" sz="2100" dirty="0">
                <a:latin typeface="Times New Roman" pitchFamily="18" charset="0"/>
                <a:cs typeface="Times New Roman" pitchFamily="18" charset="0"/>
              </a:rPr>
              <a:t>Vânzarea ilegală de organe pentru transplant,</a:t>
            </a:r>
            <a:endParaRPr lang="en-US" sz="2100" dirty="0">
              <a:latin typeface="Times New Roman" pitchFamily="18" charset="0"/>
              <a:cs typeface="Times New Roman" pitchFamily="18" charset="0"/>
            </a:endParaRPr>
          </a:p>
          <a:p>
            <a:pPr lvl="0"/>
            <a:r>
              <a:rPr lang="ro-RO" sz="2100" dirty="0">
                <a:latin typeface="Times New Roman" pitchFamily="18" charset="0"/>
                <a:cs typeface="Times New Roman" pitchFamily="18" charset="0"/>
              </a:rPr>
              <a:t>Piața neagră a diamantelor,</a:t>
            </a:r>
            <a:endParaRPr lang="en-US" sz="2100" dirty="0">
              <a:latin typeface="Times New Roman" pitchFamily="18" charset="0"/>
              <a:cs typeface="Times New Roman" pitchFamily="18" charset="0"/>
            </a:endParaRPr>
          </a:p>
          <a:p>
            <a:pPr lvl="0"/>
            <a:r>
              <a:rPr lang="ro-RO" sz="2100" dirty="0">
                <a:latin typeface="Times New Roman" pitchFamily="18" charset="0"/>
                <a:cs typeface="Times New Roman" pitchFamily="18" charset="0"/>
              </a:rPr>
              <a:t>Corupția, etc</a:t>
            </a:r>
          </a:p>
          <a:p>
            <a:pPr lvl="0" algn="just"/>
            <a:r>
              <a:rPr lang="ro-RO" sz="2100" dirty="0">
                <a:latin typeface="Times New Roman" pitchFamily="18" charset="0"/>
                <a:cs typeface="Times New Roman" pitchFamily="18" charset="0"/>
              </a:rPr>
              <a:t>	</a:t>
            </a:r>
            <a:r>
              <a:rPr lang="ro-RO" sz="2100" b="1" dirty="0">
                <a:latin typeface="Times New Roman" pitchFamily="18" charset="0"/>
                <a:cs typeface="Times New Roman" pitchFamily="18" charset="0"/>
              </a:rPr>
              <a:t>Istoric</a:t>
            </a:r>
            <a:r>
              <a:rPr lang="ro-RO" sz="2100" dirty="0">
                <a:latin typeface="Times New Roman" pitchFamily="18" charset="0"/>
                <a:cs typeface="Times New Roman" pitchFamily="18" charset="0"/>
              </a:rPr>
              <a:t>: În Grecia și Roma Antică se tranzacționau ilegal sclavi, bunuri de lux, cereale, fenomenul fiind adânc implicat în toate structurile sociale, astfel încât cele două puteri erau aproape de un colaps economic;</a:t>
            </a:r>
            <a:endParaRPr lang="en-US" sz="2100" dirty="0">
              <a:latin typeface="Times New Roman" pitchFamily="18" charset="0"/>
              <a:cs typeface="Times New Roman" pitchFamily="18" charset="0"/>
            </a:endParaRPr>
          </a:p>
          <a:p>
            <a:pPr lvl="0" algn="just"/>
            <a:r>
              <a:rPr lang="ro-RO" sz="2100" dirty="0">
                <a:latin typeface="Times New Roman" pitchFamily="18" charset="0"/>
                <a:cs typeface="Times New Roman" pitchFamily="18" charset="0"/>
              </a:rPr>
              <a:t> În timpul dominației arabe, în Sicilia se desfășura fuga în munți și înrolarea în bande,  împotriva asupritorilor, care au fost pe rând greci, romani, arabi, germani, francezi, spanioli, bourboni;</a:t>
            </a:r>
          </a:p>
          <a:p>
            <a:pPr algn="just"/>
            <a:r>
              <a:rPr lang="ro-RO" sz="2100" b="1" dirty="0">
                <a:latin typeface="Times New Roman" pitchFamily="18" charset="0"/>
                <a:cs typeface="Times New Roman" pitchFamily="18" charset="0"/>
              </a:rPr>
              <a:t>U.E</a:t>
            </a:r>
            <a:r>
              <a:rPr lang="ro-RO" sz="2100" dirty="0">
                <a:latin typeface="Times New Roman" pitchFamily="18" charset="0"/>
                <a:cs typeface="Times New Roman" pitchFamily="18" charset="0"/>
              </a:rPr>
              <a:t>.: Comisia Europeană arată că veniturile rezultate din acțiunile derulate sub forma crimei organizate au ajuns în Europa, la cel puțin 110 milioane de euro.</a:t>
            </a:r>
          </a:p>
          <a:p>
            <a:pPr algn="just"/>
            <a:r>
              <a:rPr lang="ro-RO" sz="2100" b="1" dirty="0">
                <a:latin typeface="Times New Roman" pitchFamily="18" charset="0"/>
                <a:cs typeface="Times New Roman" pitchFamily="18" charset="0"/>
              </a:rPr>
              <a:t>Concluzie</a:t>
            </a:r>
            <a:r>
              <a:rPr lang="ro-RO" sz="2100" dirty="0">
                <a:latin typeface="Times New Roman" pitchFamily="18" charset="0"/>
                <a:cs typeface="Times New Roman" pitchFamily="18" charset="0"/>
              </a:rPr>
              <a:t>: </a:t>
            </a:r>
            <a:r>
              <a:rPr lang="ro-RO" sz="2100" i="1" dirty="0">
                <a:latin typeface="Times New Roman" pitchFamily="18" charset="0"/>
                <a:cs typeface="Times New Roman" pitchFamily="18" charset="0"/>
              </a:rPr>
              <a:t>Crima organizată</a:t>
            </a:r>
            <a:r>
              <a:rPr lang="ro-RO" sz="2100" dirty="0">
                <a:latin typeface="Times New Roman" pitchFamily="18" charset="0"/>
                <a:cs typeface="Times New Roman" pitchFamily="18" charset="0"/>
              </a:rPr>
              <a:t> este un obstacol în calea evoluției omenirii. Traficul de substanțe ilegale, evaziunea fiscală, activitățile economice ilegale sunt doar câteva din acțiunile crimei organizate care au efecte directe asupra sectoarelor financiare și comerciale ale unei țări. </a:t>
            </a:r>
          </a:p>
          <a:p>
            <a:pPr algn="just"/>
            <a:endParaRPr lang="ro-RO" sz="2100" dirty="0">
              <a:latin typeface="Times New Roman" pitchFamily="18" charset="0"/>
              <a:cs typeface="Times New Roman" pitchFamily="18" charset="0"/>
            </a:endParaRPr>
          </a:p>
          <a:p>
            <a:pPr algn="just"/>
            <a:endParaRPr lang="ro-RO" sz="2100" dirty="0">
              <a:latin typeface="Times New Roman" pitchFamily="18" charset="0"/>
              <a:cs typeface="Times New Roman" pitchFamily="18" charset="0"/>
            </a:endParaRPr>
          </a:p>
          <a:p>
            <a:pPr algn="just"/>
            <a:r>
              <a:rPr lang="ro-RO" sz="1300" dirty="0">
                <a:latin typeface="Times New Roman" pitchFamily="18" charset="0"/>
                <a:cs typeface="Times New Roman" pitchFamily="18" charset="0"/>
              </a:rPr>
              <a:t>https://www.google.ro/imgres?imgurl=https%3A%2F%2Fmedia.descopera.ro%2FJ5h-QQ71iDk0B0wfHXs9iUAcq38%3D%2F270x150%2Fsmart%2Ffilters%3Acontrast(5)%3Aformat(jpeg)%3Aquality(80)%2Fhttps%3A%2F%2Fwww.descopera.ro%2Fwp-content%2Fuploads%2F2009%2F09%2F4869872%2F2-intro-cover-interior.jpg&amp;imgrefurl=https%3A%2F%2Fwww.descopera.ro%2Fmaratoanele-descopera%2Fdescopera-secretele-mafiei%2F4869872-crima-organizata-o-istorie-a-sangelui-si-a-mortii&amp;tbnid=tY_6PZLWuShlTM&amp;vet=10CHsQMyifAWoXChMIoN3D2diH-AIVAAAAAB0AAAAAEAI..i&amp;docid=4fCybj9La7UGYM&amp;w=270&amp;h=150&amp;q=crima%20organizat%C4%83&amp;ved=0CHsQMyifAWoXChMIoN3D2diH-AIVAAAAAB0AAAAAEAI</a:t>
            </a:r>
          </a:p>
          <a:p>
            <a:pPr algn="just"/>
            <a:endParaRPr lang="ro-RO" sz="2100" dirty="0">
              <a:latin typeface="Times New Roman" pitchFamily="18" charset="0"/>
              <a:cs typeface="Times New Roman" pitchFamily="18" charset="0"/>
            </a:endParaRPr>
          </a:p>
          <a:p>
            <a:pPr algn="just"/>
            <a:endParaRPr lang="ro-RO" sz="2100" dirty="0">
              <a:latin typeface="Times New Roman" pitchFamily="18" charset="0"/>
              <a:cs typeface="Times New Roman" pitchFamily="18" charset="0"/>
            </a:endParaRPr>
          </a:p>
          <a:p>
            <a:pPr algn="just"/>
            <a:endParaRPr lang="ro-RO" sz="2100" dirty="0">
              <a:latin typeface="Times New Roman" pitchFamily="18" charset="0"/>
              <a:cs typeface="Times New Roman" pitchFamily="18" charset="0"/>
            </a:endParaRPr>
          </a:p>
          <a:p>
            <a:pPr algn="just"/>
            <a:endParaRPr lang="ro-RO" sz="2100" dirty="0">
              <a:latin typeface="Times New Roman" pitchFamily="18" charset="0"/>
              <a:cs typeface="Times New Roman" pitchFamily="18" charset="0"/>
            </a:endParaRPr>
          </a:p>
          <a:p>
            <a:pPr algn="just"/>
            <a:endParaRPr lang="ro-RO" sz="2100" dirty="0">
              <a:latin typeface="Times New Roman" pitchFamily="18" charset="0"/>
              <a:cs typeface="Times New Roman" pitchFamily="18" charset="0"/>
            </a:endParaRPr>
          </a:p>
          <a:p>
            <a:pPr algn="just"/>
            <a:endParaRPr lang="en-US" sz="2100" dirty="0">
              <a:latin typeface="Times New Roman" pitchFamily="18" charset="0"/>
              <a:cs typeface="Times New Roman" pitchFamily="18" charset="0"/>
            </a:endParaRPr>
          </a:p>
          <a:p>
            <a:pPr algn="just"/>
            <a:endParaRPr lang="en-US" sz="1600" dirty="0"/>
          </a:p>
          <a:p>
            <a:pPr lvl="0" algn="just"/>
            <a:endParaRPr lang="en-US" sz="1800" dirty="0"/>
          </a:p>
          <a:p>
            <a:pPr algn="just">
              <a:buNone/>
            </a:pPr>
            <a:endParaRPr lang="ro-RO" sz="1800" dirty="0">
              <a:latin typeface="Times New Roman" pitchFamily="18" charset="0"/>
              <a:cs typeface="Times New Roman" pitchFamily="18" charset="0"/>
            </a:endParaRPr>
          </a:p>
          <a:p>
            <a:pPr algn="just">
              <a:buNone/>
            </a:pPr>
            <a:endParaRPr lang="en-US" sz="1800" dirty="0">
              <a:latin typeface="Times New Roman" pitchFamily="18" charset="0"/>
              <a:cs typeface="Times New Roman" pitchFamily="18" charset="0"/>
            </a:endParaRPr>
          </a:p>
          <a:p>
            <a:endParaRPr lang="en-US" dirty="0"/>
          </a:p>
        </p:txBody>
      </p:sp>
      <p:pic>
        <p:nvPicPr>
          <p:cNvPr id="4" name="Picture 3" descr="C:\Users\Moni-69\Desktop\2-intro-cover-interior.jpg"/>
          <p:cNvPicPr/>
          <p:nvPr/>
        </p:nvPicPr>
        <p:blipFill>
          <a:blip r:embed="rId2"/>
          <a:srcRect/>
          <a:stretch>
            <a:fillRect/>
          </a:stretch>
        </p:blipFill>
        <p:spPr bwMode="auto">
          <a:xfrm>
            <a:off x="5943600" y="2286000"/>
            <a:ext cx="2362200" cy="13716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2700" b="1" dirty="0">
                <a:latin typeface="Times New Roman" pitchFamily="18" charset="0"/>
                <a:cs typeface="Times New Roman" pitchFamily="18" charset="0"/>
              </a:rPr>
              <a:t>4. Probleme practice ale proprietății</a:t>
            </a:r>
            <a:br>
              <a:rPr lang="ro-RO" sz="2700" b="1" dirty="0">
                <a:latin typeface="Times New Roman" pitchFamily="18" charset="0"/>
                <a:cs typeface="Times New Roman" pitchFamily="18" charset="0"/>
              </a:rPr>
            </a:br>
            <a:r>
              <a:rPr lang="ro-RO" sz="2700" b="1" dirty="0">
                <a:latin typeface="Times New Roman" pitchFamily="18" charset="0"/>
                <a:cs typeface="Times New Roman" pitchFamily="18" charset="0"/>
              </a:rPr>
              <a:t>4.1. Drepturile animalelor</a:t>
            </a:r>
            <a:br>
              <a:rPr lang="ro-RO" sz="1800" dirty="0">
                <a:latin typeface="Times New Roman" pitchFamily="18" charset="0"/>
                <a:cs typeface="Times New Roman" pitchFamily="18" charset="0"/>
              </a:rPr>
            </a:br>
            <a:r>
              <a:rPr lang="ro-RO" sz="1800" b="1" i="1" dirty="0"/>
              <a:t>Motto:„Să vă purtați frumos cu animalele, fiindcă ele nu au un alt Rai”</a:t>
            </a:r>
            <a:br>
              <a:rPr lang="en-US" sz="1800" dirty="0"/>
            </a:br>
            <a:r>
              <a:rPr lang="ro-RO" sz="1800" dirty="0"/>
              <a:t>							</a:t>
            </a:r>
            <a:r>
              <a:rPr lang="ro-RO" sz="1800" b="1" i="1" dirty="0"/>
              <a:t>Sf. Paisie Aghioritul</a:t>
            </a:r>
            <a:endParaRPr lang="en-US" sz="1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5105400"/>
          </a:xfrm>
        </p:spPr>
        <p:txBody>
          <a:bodyPr>
            <a:normAutofit fontScale="32500" lnSpcReduction="20000"/>
          </a:bodyPr>
          <a:lstStyle/>
          <a:p>
            <a:pPr algn="just">
              <a:buNone/>
            </a:pPr>
            <a:r>
              <a:rPr lang="ro-RO" dirty="0"/>
              <a:t>	</a:t>
            </a:r>
            <a:r>
              <a:rPr lang="ro-RO" sz="2200" dirty="0">
                <a:latin typeface="Times New Roman" pitchFamily="18" charset="0"/>
                <a:cs typeface="Times New Roman" pitchFamily="18" charset="0"/>
              </a:rPr>
              <a:t>	</a:t>
            </a:r>
            <a:r>
              <a:rPr lang="ro-RO" sz="3700" dirty="0">
                <a:latin typeface="Times New Roman" pitchFamily="18" charset="0"/>
                <a:cs typeface="Times New Roman" pitchFamily="18" charset="0"/>
              </a:rPr>
              <a:t>Etica drepturilor animalelor, analizează statutul moral al acestora, în cadrul sistemului moral uman. Premisa este următoarea: deși animalele nu sunt înzestrate cu rațiune și cu limbaj articulat, nu-și pot stabili obiective și valori, dar ele pot suferi, pot exprima stări afective. </a:t>
            </a:r>
          </a:p>
          <a:p>
            <a:pPr algn="just">
              <a:buNone/>
            </a:pPr>
            <a:r>
              <a:rPr lang="ro-RO" sz="3700" b="1" dirty="0">
                <a:latin typeface="Times New Roman" pitchFamily="18" charset="0"/>
                <a:cs typeface="Times New Roman" pitchFamily="18" charset="0"/>
              </a:rPr>
              <a:t>    	Istoric</a:t>
            </a:r>
            <a:r>
              <a:rPr lang="ro-RO" sz="3700" dirty="0">
                <a:latin typeface="Times New Roman" pitchFamily="18" charset="0"/>
                <a:cs typeface="Times New Roman" pitchFamily="18" charset="0"/>
              </a:rPr>
              <a:t>: Animalele erau principalele furnizoare de hrană și îmbrăcăminte, fapt prevăzut și în </a:t>
            </a:r>
            <a:r>
              <a:rPr lang="ro-RO" sz="3700" i="1" dirty="0">
                <a:latin typeface="Times New Roman" pitchFamily="18" charset="0"/>
                <a:cs typeface="Times New Roman" pitchFamily="18" charset="0"/>
              </a:rPr>
              <a:t>Cartea Genezei</a:t>
            </a:r>
            <a:r>
              <a:rPr lang="ro-RO" sz="3700" dirty="0">
                <a:latin typeface="Times New Roman" pitchFamily="18" charset="0"/>
                <a:cs typeface="Times New Roman" pitchFamily="18" charset="0"/>
              </a:rPr>
              <a:t>(1:28), atunci când primei ființe umane, Adam, îi este destinat să stăpânească peste </a:t>
            </a:r>
            <a:r>
              <a:rPr lang="ro-RO" sz="3700" i="1" dirty="0">
                <a:latin typeface="Times New Roman" pitchFamily="18" charset="0"/>
                <a:cs typeface="Times New Roman" pitchFamily="18" charset="0"/>
              </a:rPr>
              <a:t>peștii mării, peste păsările cerului, peste tot pământul și peste toate târâtoarele care se mișcă pe pământ</a:t>
            </a:r>
            <a:r>
              <a:rPr lang="ro-RO" sz="3700" dirty="0">
                <a:latin typeface="Times New Roman" pitchFamily="18" charset="0"/>
                <a:cs typeface="Times New Roman" pitchFamily="18" charset="0"/>
              </a:rPr>
              <a:t>. </a:t>
            </a:r>
          </a:p>
          <a:p>
            <a:pPr lvl="0"/>
            <a:r>
              <a:rPr lang="ro-RO" sz="3700" dirty="0">
                <a:latin typeface="Times New Roman" pitchFamily="18" charset="0"/>
                <a:cs typeface="Times New Roman" pitchFamily="18" charset="0"/>
              </a:rPr>
              <a:t>Animalele sunt considerate </a:t>
            </a:r>
            <a:r>
              <a:rPr lang="ro-RO" sz="3700" i="1" dirty="0">
                <a:latin typeface="Times New Roman" pitchFamily="18" charset="0"/>
                <a:cs typeface="Times New Roman" pitchFamily="18" charset="0"/>
              </a:rPr>
              <a:t>lucruri printre lucruri</a:t>
            </a:r>
            <a:r>
              <a:rPr lang="ro-RO" sz="3700" dirty="0">
                <a:latin typeface="Times New Roman" pitchFamily="18" charset="0"/>
                <a:cs typeface="Times New Roman" pitchFamily="18" charset="0"/>
              </a:rPr>
              <a:t>, în concepția lui Augustin, amintind despre situația în care Isus a aruncat demonii în porci, în loc să îi distrugă, fiind de fapt o lecție primită de om, aceea de a trata animalele după propria voie; </a:t>
            </a:r>
            <a:endParaRPr lang="en-US" sz="3700" dirty="0">
              <a:latin typeface="Times New Roman" pitchFamily="18" charset="0"/>
              <a:cs typeface="Times New Roman" pitchFamily="18" charset="0"/>
            </a:endParaRPr>
          </a:p>
          <a:p>
            <a:pPr lvl="0">
              <a:buNone/>
            </a:pPr>
            <a:r>
              <a:rPr lang="ro-RO" sz="3700" dirty="0">
                <a:latin typeface="Times New Roman" pitchFamily="18" charset="0"/>
                <a:cs typeface="Times New Roman" pitchFamily="18" charset="0"/>
              </a:rPr>
              <a:t>	</a:t>
            </a:r>
            <a:r>
              <a:rPr lang="ro-RO" sz="3700" b="1" dirty="0">
                <a:latin typeface="Times New Roman" pitchFamily="18" charset="0"/>
                <a:cs typeface="Times New Roman" pitchFamily="18" charset="0"/>
              </a:rPr>
              <a:t>U.E.</a:t>
            </a:r>
            <a:r>
              <a:rPr lang="ro-RO" sz="3700" dirty="0">
                <a:latin typeface="Times New Roman" pitchFamily="18" charset="0"/>
                <a:cs typeface="Times New Roman" pitchFamily="18" charset="0"/>
              </a:rPr>
              <a:t>: În 21-23 septembrie 1977 la Londra, </a:t>
            </a:r>
            <a:r>
              <a:rPr lang="ro-RO" sz="3700" i="1" dirty="0">
                <a:latin typeface="Times New Roman" pitchFamily="18" charset="0"/>
                <a:cs typeface="Times New Roman" pitchFamily="18" charset="0"/>
              </a:rPr>
              <a:t>Liga Internațională a Drepturilor animalelor</a:t>
            </a:r>
            <a:r>
              <a:rPr lang="ro-RO" sz="3700" dirty="0">
                <a:latin typeface="Times New Roman" pitchFamily="18" charset="0"/>
                <a:cs typeface="Times New Roman" pitchFamily="18" charset="0"/>
              </a:rPr>
              <a:t>, a adoptat </a:t>
            </a:r>
            <a:r>
              <a:rPr lang="ro-RO" sz="3700" i="1" dirty="0">
                <a:latin typeface="Times New Roman" pitchFamily="18" charset="0"/>
                <a:cs typeface="Times New Roman" pitchFamily="18" charset="0"/>
              </a:rPr>
              <a:t>Declarația Universală a Drepturilor animalelor</a:t>
            </a:r>
            <a:r>
              <a:rPr lang="ro-RO" sz="3700" dirty="0">
                <a:latin typeface="Times New Roman" pitchFamily="18" charset="0"/>
                <a:cs typeface="Times New Roman" pitchFamily="18" charset="0"/>
              </a:rPr>
              <a:t>. Articolele conțin prevederi precum:</a:t>
            </a:r>
            <a:endParaRPr lang="en-US" sz="3700" dirty="0">
              <a:latin typeface="Times New Roman" pitchFamily="18" charset="0"/>
              <a:cs typeface="Times New Roman" pitchFamily="18" charset="0"/>
            </a:endParaRPr>
          </a:p>
          <a:p>
            <a:pPr lvl="0"/>
            <a:r>
              <a:rPr lang="ro-RO" sz="3700" dirty="0">
                <a:latin typeface="Times New Roman" pitchFamily="18" charset="0"/>
                <a:cs typeface="Times New Roman" pitchFamily="18" charset="0"/>
              </a:rPr>
              <a:t>Egalitatea în drepturi a animalelor;</a:t>
            </a:r>
            <a:endParaRPr lang="ro-RO" sz="3000" dirty="0">
              <a:latin typeface="Times New Roman" pitchFamily="18" charset="0"/>
              <a:cs typeface="Times New Roman" pitchFamily="18" charset="0"/>
            </a:endParaRPr>
          </a:p>
          <a:p>
            <a:pPr lvl="0"/>
            <a:r>
              <a:rPr lang="ro-RO" sz="3700" dirty="0">
                <a:latin typeface="Times New Roman" pitchFamily="18" charset="0"/>
                <a:cs typeface="Times New Roman" pitchFamily="18" charset="0"/>
              </a:rPr>
              <a:t>Respectul acordat animalelor;</a:t>
            </a:r>
            <a:endParaRPr lang="en-US" sz="3700" dirty="0">
              <a:latin typeface="Times New Roman" pitchFamily="18" charset="0"/>
              <a:cs typeface="Times New Roman" pitchFamily="18" charset="0"/>
            </a:endParaRPr>
          </a:p>
          <a:p>
            <a:pPr lvl="0"/>
            <a:r>
              <a:rPr lang="ro-RO" sz="3700" dirty="0">
                <a:latin typeface="Times New Roman" pitchFamily="18" charset="0"/>
                <a:cs typeface="Times New Roman" pitchFamily="18" charset="0"/>
              </a:rPr>
              <a:t>Protecția acordată animalelor;</a:t>
            </a:r>
            <a:endParaRPr lang="en-US" sz="3700" dirty="0">
              <a:latin typeface="Times New Roman" pitchFamily="18" charset="0"/>
              <a:cs typeface="Times New Roman" pitchFamily="18" charset="0"/>
            </a:endParaRPr>
          </a:p>
          <a:p>
            <a:pPr lvl="0"/>
            <a:r>
              <a:rPr lang="ro-RO" sz="3700" dirty="0">
                <a:latin typeface="Times New Roman" pitchFamily="18" charset="0"/>
                <a:cs typeface="Times New Roman" pitchFamily="18" charset="0"/>
              </a:rPr>
              <a:t>Utilizarea rațiunii umane în sprijinul animalelor;</a:t>
            </a:r>
            <a:endParaRPr lang="en-US" sz="3700" dirty="0">
              <a:latin typeface="Times New Roman" pitchFamily="18" charset="0"/>
              <a:cs typeface="Times New Roman" pitchFamily="18" charset="0"/>
            </a:endParaRPr>
          </a:p>
          <a:p>
            <a:pPr lvl="0"/>
            <a:r>
              <a:rPr lang="ro-RO" sz="3700" dirty="0">
                <a:latin typeface="Times New Roman" pitchFamily="18" charset="0"/>
                <a:cs typeface="Times New Roman" pitchFamily="18" charset="0"/>
              </a:rPr>
              <a:t>Interzicerea abuzurilor și cruzimi asupra animalelor;</a:t>
            </a:r>
            <a:endParaRPr lang="en-US" sz="3700" dirty="0">
              <a:latin typeface="Times New Roman" pitchFamily="18" charset="0"/>
              <a:cs typeface="Times New Roman" pitchFamily="18" charset="0"/>
            </a:endParaRPr>
          </a:p>
          <a:p>
            <a:pPr lvl="0"/>
            <a:r>
              <a:rPr lang="ro-RO" sz="3700" dirty="0">
                <a:latin typeface="Times New Roman" pitchFamily="18" charset="0"/>
                <a:cs typeface="Times New Roman" pitchFamily="18" charset="0"/>
              </a:rPr>
              <a:t>Moartea acestora trebuie să survină fără suferință;</a:t>
            </a:r>
            <a:endParaRPr lang="en-US" sz="3700" dirty="0">
              <a:latin typeface="Times New Roman" pitchFamily="18" charset="0"/>
              <a:cs typeface="Times New Roman" pitchFamily="18" charset="0"/>
            </a:endParaRPr>
          </a:p>
          <a:p>
            <a:pPr lvl="0"/>
            <a:r>
              <a:rPr lang="ro-RO" sz="3700" dirty="0">
                <a:latin typeface="Times New Roman" pitchFamily="18" charset="0"/>
                <a:cs typeface="Times New Roman" pitchFamily="18" charset="0"/>
              </a:rPr>
              <a:t>Fiecare animal trebuie să trăiască liber, în mediul său natural;</a:t>
            </a:r>
            <a:endParaRPr lang="en-US" sz="3700" dirty="0">
              <a:latin typeface="Times New Roman" pitchFamily="18" charset="0"/>
              <a:cs typeface="Times New Roman" pitchFamily="18" charset="0"/>
            </a:endParaRPr>
          </a:p>
          <a:p>
            <a:pPr lvl="0"/>
            <a:r>
              <a:rPr lang="ro-RO" sz="3700" dirty="0">
                <a:latin typeface="Times New Roman" pitchFamily="18" charset="0"/>
                <a:cs typeface="Times New Roman" pitchFamily="18" charset="0"/>
              </a:rPr>
              <a:t>Interzicerea abandonului animalelor;</a:t>
            </a:r>
            <a:endParaRPr lang="en-US" sz="3700" dirty="0">
              <a:latin typeface="Times New Roman" pitchFamily="18" charset="0"/>
              <a:cs typeface="Times New Roman" pitchFamily="18" charset="0"/>
            </a:endParaRPr>
          </a:p>
          <a:p>
            <a:pPr lvl="0"/>
            <a:r>
              <a:rPr lang="ro-RO" sz="3700" dirty="0">
                <a:latin typeface="Times New Roman" pitchFamily="18" charset="0"/>
                <a:cs typeface="Times New Roman" pitchFamily="18" charset="0"/>
              </a:rPr>
              <a:t>Animalele de companie trebuie să aibă o viață corespunzătoare longevității lor;</a:t>
            </a:r>
            <a:endParaRPr lang="en-US" sz="3700" dirty="0">
              <a:latin typeface="Times New Roman" pitchFamily="18" charset="0"/>
              <a:cs typeface="Times New Roman" pitchFamily="18" charset="0"/>
            </a:endParaRPr>
          </a:p>
          <a:p>
            <a:pPr lvl="0"/>
            <a:r>
              <a:rPr lang="ro-RO" sz="3700" dirty="0">
                <a:latin typeface="Times New Roman" pitchFamily="18" charset="0"/>
                <a:cs typeface="Times New Roman" pitchFamily="18" charset="0"/>
              </a:rPr>
              <a:t>Interzicerea experimentelor pe animale;</a:t>
            </a:r>
            <a:endParaRPr lang="en-US" sz="3700" dirty="0">
              <a:latin typeface="Times New Roman" pitchFamily="18" charset="0"/>
              <a:cs typeface="Times New Roman" pitchFamily="18" charset="0"/>
            </a:endParaRPr>
          </a:p>
          <a:p>
            <a:pPr>
              <a:buNone/>
            </a:pPr>
            <a:r>
              <a:rPr lang="ro-RO" sz="3700" dirty="0">
                <a:latin typeface="Times New Roman" pitchFamily="18" charset="0"/>
                <a:cs typeface="Times New Roman" pitchFamily="18" charset="0"/>
              </a:rPr>
              <a:t>	</a:t>
            </a:r>
            <a:r>
              <a:rPr lang="ro-RO" sz="3700" b="1" dirty="0">
                <a:latin typeface="Times New Roman" pitchFamily="18" charset="0"/>
                <a:cs typeface="Times New Roman" pitchFamily="18" charset="0"/>
              </a:rPr>
              <a:t>Concluzie</a:t>
            </a:r>
            <a:r>
              <a:rPr lang="ro-RO" sz="3700" dirty="0">
                <a:latin typeface="Times New Roman" pitchFamily="18" charset="0"/>
                <a:cs typeface="Times New Roman" pitchFamily="18" charset="0"/>
              </a:rPr>
              <a:t>: Oamenii trebuie să-și asume voluntar datoria etică de a păstra lumea vie în care trăiesc, deoarece în afara vieții, nu există valoare.  Cu alte cuvinte, tot ce este viu contează și este demn de respect.</a:t>
            </a:r>
          </a:p>
          <a:p>
            <a:pPr>
              <a:buNone/>
            </a:pPr>
            <a:endParaRPr lang="ro-RO" dirty="0"/>
          </a:p>
          <a:p>
            <a:endParaRPr lang="ro-RO" dirty="0"/>
          </a:p>
          <a:p>
            <a:pPr algn="r"/>
            <a:r>
              <a:rPr lang="en-US" sz="1700" dirty="0">
                <a:latin typeface="Times New Roman" pitchFamily="18" charset="0"/>
                <a:cs typeface="Times New Roman" pitchFamily="18" charset="0"/>
              </a:rPr>
              <a:t>https://www.google.ro/imgres?imgurl=https%3A%2F%2Fconstitutii.files.wordpress.com%2F2016%2F06%2Fdec-logo-large.png&amp;imgrefurl=https%3A%2F%2Fconstitutii.wordpress.com%2F2016%2F06%2F06%2Fdeclaratia-universala-a-drepturilor-animalelor%2F&amp;tbnid=KQwIhrXUeRTsSM&amp;vet=12ahUKEwir7bzz24f4AhUM66QKHUbbBGsQMygVegUIARDMAQ..</a:t>
            </a:r>
            <a:r>
              <a:rPr lang="en-US" sz="1700" dirty="0" err="1">
                <a:latin typeface="Times New Roman" pitchFamily="18" charset="0"/>
                <a:cs typeface="Times New Roman" pitchFamily="18" charset="0"/>
              </a:rPr>
              <a:t>i&amp;docid</a:t>
            </a:r>
            <a:r>
              <a:rPr lang="en-US" sz="1700" dirty="0">
                <a:latin typeface="Times New Roman" pitchFamily="18" charset="0"/>
                <a:cs typeface="Times New Roman" pitchFamily="18" charset="0"/>
              </a:rPr>
              <a:t>=Bs5mF8AGp20GsM&amp;w=960&amp;h=665&amp;q=drepturile%20animalelor&amp;ved=2ahUKEwir7bzz24f4AhUM66QKHUbbBGsQMygVegUIARDMAQ</a:t>
            </a:r>
          </a:p>
        </p:txBody>
      </p:sp>
      <p:pic>
        <p:nvPicPr>
          <p:cNvPr id="2051" name="Picture 3" descr="C:\Users\Moni-69\Desktop\images.png"/>
          <p:cNvPicPr>
            <a:picLocks noChangeAspect="1" noChangeArrowheads="1"/>
          </p:cNvPicPr>
          <p:nvPr/>
        </p:nvPicPr>
        <p:blipFill>
          <a:blip r:embed="rId2"/>
          <a:srcRect/>
          <a:stretch>
            <a:fillRect/>
          </a:stretch>
        </p:blipFill>
        <p:spPr bwMode="auto">
          <a:xfrm>
            <a:off x="6477000" y="2819400"/>
            <a:ext cx="1828800" cy="1125415"/>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3100" b="1" dirty="0">
                <a:latin typeface="Times New Roman" pitchFamily="18" charset="0"/>
                <a:cs typeface="Times New Roman" pitchFamily="18" charset="0"/>
              </a:rPr>
              <a:t>4.2. Etica relațiilor de afaceri</a:t>
            </a:r>
            <a:br>
              <a:rPr lang="ro-RO" sz="2400" dirty="0">
                <a:latin typeface="Times New Roman" pitchFamily="18" charset="0"/>
                <a:cs typeface="Times New Roman" pitchFamily="18" charset="0"/>
              </a:rPr>
            </a:br>
            <a:r>
              <a:rPr lang="ro-RO" sz="2400" dirty="0">
                <a:latin typeface="Times New Roman" pitchFamily="18" charset="0"/>
                <a:cs typeface="Times New Roman" pitchFamily="18" charset="0"/>
              </a:rPr>
              <a:t>				</a:t>
            </a:r>
            <a:r>
              <a:rPr lang="ro-RO" sz="1800" b="1" i="1" dirty="0">
                <a:latin typeface="Times New Roman" pitchFamily="18" charset="0"/>
                <a:cs typeface="Times New Roman" pitchFamily="18" charset="0"/>
              </a:rPr>
              <a:t>Motto: „Morala comandă, etica recomandă.”</a:t>
            </a:r>
            <a:br>
              <a:rPr lang="en-US" sz="1800" dirty="0">
                <a:latin typeface="Times New Roman" pitchFamily="18" charset="0"/>
                <a:cs typeface="Times New Roman" pitchFamily="18" charset="0"/>
              </a:rPr>
            </a:br>
            <a:r>
              <a:rPr lang="ro-RO" sz="1800" b="1" i="1" dirty="0">
                <a:latin typeface="Times New Roman" pitchFamily="18" charset="0"/>
                <a:cs typeface="Times New Roman" pitchFamily="18" charset="0"/>
              </a:rPr>
              <a:t>					August Comte </a:t>
            </a:r>
            <a:br>
              <a:rPr lang="en-US" sz="2400" dirty="0"/>
            </a:br>
            <a:endParaRPr lang="en-US" sz="24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305800" cy="4876800"/>
          </a:xfrm>
        </p:spPr>
        <p:txBody>
          <a:bodyPr>
            <a:normAutofit fontScale="47500" lnSpcReduction="20000"/>
          </a:bodyPr>
          <a:lstStyle/>
          <a:p>
            <a:pPr algn="just">
              <a:buNone/>
            </a:pPr>
            <a:r>
              <a:rPr lang="ro-RO" i="1" dirty="0"/>
              <a:t>		</a:t>
            </a:r>
            <a:r>
              <a:rPr lang="ro-RO" sz="2900" i="1" dirty="0">
                <a:latin typeface="Times New Roman" pitchFamily="18" charset="0"/>
                <a:cs typeface="Times New Roman" pitchFamily="18" charset="0"/>
              </a:rPr>
              <a:t>Etica în afaceri</a:t>
            </a:r>
            <a:r>
              <a:rPr lang="ro-RO" sz="2900" dirty="0">
                <a:latin typeface="Times New Roman" pitchFamily="18" charset="0"/>
                <a:cs typeface="Times New Roman" pitchFamily="18" charset="0"/>
              </a:rPr>
              <a:t> </a:t>
            </a:r>
          </a:p>
          <a:p>
            <a:pPr algn="just">
              <a:buFont typeface="Wingdings" pitchFamily="2" charset="2"/>
              <a:buChar char="Ø"/>
            </a:pPr>
            <a:r>
              <a:rPr lang="ro-RO" sz="2900" dirty="0">
                <a:latin typeface="Times New Roman" pitchFamily="18" charset="0"/>
                <a:cs typeface="Times New Roman" pitchFamily="18" charset="0"/>
              </a:rPr>
              <a:t>cuprinde un sistem de valori, norme și coduri de conduită obligatorii, care trebuie respectate în baza unei filosofii a firmei. Acestea, devin imperative morale care trebuie asumate de angajații și partenerii de afaceri, dacă sunt asociate cu obiectivele firmei. </a:t>
            </a:r>
          </a:p>
          <a:p>
            <a:pPr algn="just">
              <a:buFont typeface="Wingdings" pitchFamily="2" charset="2"/>
              <a:buChar char="Ø"/>
            </a:pPr>
            <a:r>
              <a:rPr lang="ro-RO" sz="2900" dirty="0">
                <a:latin typeface="Times New Roman" pitchFamily="18" charset="0"/>
                <a:cs typeface="Times New Roman" pitchFamily="18" charset="0"/>
              </a:rPr>
              <a:t>se referă la comportamentul corect al persoanei sau grupului care-și desfășoară activitatea la nivel economic și care presupune o conduită corectă și bunăstarea mediului de afaceri.</a:t>
            </a:r>
          </a:p>
          <a:p>
            <a:pPr lvl="0">
              <a:buNone/>
            </a:pPr>
            <a:r>
              <a:rPr lang="ro-RO" sz="2900" b="1" dirty="0">
                <a:latin typeface="Times New Roman" pitchFamily="18" charset="0"/>
                <a:cs typeface="Times New Roman" pitchFamily="18" charset="0"/>
              </a:rPr>
              <a:t>		Istoric: </a:t>
            </a:r>
          </a:p>
          <a:p>
            <a:pPr lvl="0" algn="just">
              <a:buFont typeface="Wingdings" pitchFamily="2" charset="2"/>
              <a:buChar char="Ø"/>
            </a:pPr>
            <a:r>
              <a:rPr lang="ro-RO" sz="2900" dirty="0">
                <a:latin typeface="Times New Roman" pitchFamily="18" charset="0"/>
                <a:cs typeface="Times New Roman" pitchFamily="18" charset="0"/>
              </a:rPr>
              <a:t>În China antică, primele normă de conduită etică sunt amintite de Confucius care menționa că la baza relațiilor morale dintre oameni stă reciprocitatea;</a:t>
            </a:r>
          </a:p>
          <a:p>
            <a:pPr lvl="0" algn="just">
              <a:buFont typeface="Wingdings" pitchFamily="2" charset="2"/>
              <a:buChar char="Ø"/>
            </a:pPr>
            <a:r>
              <a:rPr lang="ro-RO" sz="2900" i="1" dirty="0">
                <a:latin typeface="Times New Roman" pitchFamily="18" charset="0"/>
                <a:cs typeface="Times New Roman" pitchFamily="18" charset="0"/>
              </a:rPr>
              <a:t>Codul lui Hammurabi </a:t>
            </a:r>
            <a:r>
              <a:rPr lang="ro-RO" sz="2900" dirty="0">
                <a:latin typeface="Times New Roman" pitchFamily="18" charset="0"/>
                <a:cs typeface="Times New Roman" pitchFamily="18" charset="0"/>
              </a:rPr>
              <a:t>cuprinde reguli și norme referitoare la prețuri, datorii, măsurători, atitudini care trebuiau respectate deopotrivă de comercianți dar și de clienți;</a:t>
            </a:r>
          </a:p>
          <a:p>
            <a:pPr lvl="0" algn="just">
              <a:buFont typeface="Wingdings" pitchFamily="2" charset="2"/>
              <a:buChar char="Ø"/>
            </a:pPr>
            <a:r>
              <a:rPr lang="ro-RO" sz="2900" dirty="0">
                <a:latin typeface="Times New Roman" pitchFamily="18" charset="0"/>
                <a:cs typeface="Times New Roman" pitchFamily="18" charset="0"/>
              </a:rPr>
              <a:t>Aristotel menționa două sensuri ale comerțului, unul </a:t>
            </a:r>
            <a:r>
              <a:rPr lang="ro-RO" sz="2900" i="1" dirty="0">
                <a:latin typeface="Times New Roman" pitchFamily="18" charset="0"/>
                <a:cs typeface="Times New Roman" pitchFamily="18" charset="0"/>
              </a:rPr>
              <a:t>oikonomikos</a:t>
            </a:r>
            <a:r>
              <a:rPr lang="ro-RO" sz="2900" dirty="0">
                <a:latin typeface="Times New Roman" pitchFamily="18" charset="0"/>
                <a:cs typeface="Times New Roman" pitchFamily="18" charset="0"/>
              </a:rPr>
              <a:t>, adică </a:t>
            </a:r>
            <a:r>
              <a:rPr lang="ro-RO" sz="2900" i="1" dirty="0">
                <a:latin typeface="Times New Roman" pitchFamily="18" charset="0"/>
                <a:cs typeface="Times New Roman" pitchFamily="18" charset="0"/>
              </a:rPr>
              <a:t>comerț gospodăresc </a:t>
            </a:r>
            <a:r>
              <a:rPr lang="ro-RO" sz="2900" dirty="0">
                <a:latin typeface="Times New Roman" pitchFamily="18" charset="0"/>
                <a:cs typeface="Times New Roman" pitchFamily="18" charset="0"/>
              </a:rPr>
              <a:t>și </a:t>
            </a:r>
            <a:r>
              <a:rPr lang="ro-RO" sz="2900" i="1" dirty="0">
                <a:latin typeface="Times New Roman" pitchFamily="18" charset="0"/>
                <a:cs typeface="Times New Roman" pitchFamily="18" charset="0"/>
              </a:rPr>
              <a:t>chrematisike</a:t>
            </a:r>
            <a:r>
              <a:rPr lang="ro-RO" sz="2900" dirty="0">
                <a:latin typeface="Times New Roman" pitchFamily="18" charset="0"/>
                <a:cs typeface="Times New Roman" pitchFamily="18" charset="0"/>
              </a:rPr>
              <a:t>, adică activitate comercială care urmărește </a:t>
            </a:r>
            <a:r>
              <a:rPr lang="ro-RO" sz="2900" i="1" dirty="0">
                <a:latin typeface="Times New Roman" pitchFamily="18" charset="0"/>
                <a:cs typeface="Times New Roman" pitchFamily="18" charset="0"/>
              </a:rPr>
              <a:t>profit</a:t>
            </a:r>
            <a:r>
              <a:rPr lang="ro-RO" sz="2900" dirty="0">
                <a:latin typeface="Times New Roman" pitchFamily="18" charset="0"/>
                <a:cs typeface="Times New Roman" pitchFamily="18" charset="0"/>
              </a:rPr>
              <a:t>; cămătăria era considerată de filosof, o practică murdară a </a:t>
            </a:r>
            <a:r>
              <a:rPr lang="ro-RO" sz="2900" i="1" dirty="0">
                <a:latin typeface="Times New Roman" pitchFamily="18" charset="0"/>
                <a:cs typeface="Times New Roman" pitchFamily="18" charset="0"/>
              </a:rPr>
              <a:t>paraziților</a:t>
            </a:r>
            <a:r>
              <a:rPr lang="ro-RO" sz="2900" dirty="0">
                <a:latin typeface="Times New Roman" pitchFamily="18" charset="0"/>
                <a:cs typeface="Times New Roman" pitchFamily="18" charset="0"/>
              </a:rPr>
              <a:t> care urmăresc profit în activități; aceasta s-a menținut până în secolul al XVII-lea;</a:t>
            </a:r>
          </a:p>
          <a:p>
            <a:pPr lvl="0" algn="just">
              <a:buFont typeface="Wingdings" pitchFamily="2" charset="2"/>
              <a:buChar char="Ø"/>
            </a:pPr>
            <a:r>
              <a:rPr lang="ro-RO" sz="2900" dirty="0">
                <a:latin typeface="Times New Roman" pitchFamily="18" charset="0"/>
                <a:cs typeface="Times New Roman" pitchFamily="18" charset="0"/>
              </a:rPr>
              <a:t> La nivel mondial, etica în afaceri are principii și valori fixate pe valori umane și sunt considerate </a:t>
            </a:r>
            <a:r>
              <a:rPr lang="ro-RO" sz="2900" i="1" dirty="0">
                <a:latin typeface="Times New Roman" pitchFamily="18" charset="0"/>
                <a:cs typeface="Times New Roman" pitchFamily="18" charset="0"/>
              </a:rPr>
              <a:t>hipernorme</a:t>
            </a:r>
            <a:r>
              <a:rPr lang="ro-RO" sz="2900" dirty="0">
                <a:latin typeface="Times New Roman" pitchFamily="18" charset="0"/>
                <a:cs typeface="Times New Roman" pitchFamily="18" charset="0"/>
              </a:rPr>
              <a:t>. Acestea  se regăsesc în codul de etică numit </a:t>
            </a:r>
            <a:r>
              <a:rPr lang="ro-RO" sz="2900" i="1" dirty="0">
                <a:latin typeface="Times New Roman" pitchFamily="18" charset="0"/>
                <a:cs typeface="Times New Roman" pitchFamily="18" charset="0"/>
              </a:rPr>
              <a:t>Principiile businessului internațional</a:t>
            </a:r>
            <a:r>
              <a:rPr lang="ro-RO" sz="2900" dirty="0">
                <a:latin typeface="Times New Roman" pitchFamily="18" charset="0"/>
                <a:cs typeface="Times New Roman" pitchFamily="18" charset="0"/>
              </a:rPr>
              <a:t>, preluat de companiile de bază din Elveția, în anul 1994. </a:t>
            </a:r>
            <a:endParaRPr lang="en-US" sz="2900" dirty="0">
              <a:latin typeface="Times New Roman" pitchFamily="18" charset="0"/>
              <a:cs typeface="Times New Roman" pitchFamily="18" charset="0"/>
            </a:endParaRPr>
          </a:p>
          <a:p>
            <a:pPr algn="just">
              <a:buNone/>
            </a:pPr>
            <a:r>
              <a:rPr lang="ro-RO" sz="2900" dirty="0">
                <a:latin typeface="Times New Roman" pitchFamily="18" charset="0"/>
                <a:cs typeface="Times New Roman" pitchFamily="18" charset="0"/>
              </a:rPr>
              <a:t>		</a:t>
            </a:r>
            <a:r>
              <a:rPr lang="ro-RO" sz="2900" b="1" dirty="0">
                <a:latin typeface="Times New Roman" pitchFamily="18" charset="0"/>
                <a:cs typeface="Times New Roman" pitchFamily="18" charset="0"/>
              </a:rPr>
              <a:t>Concluzie: </a:t>
            </a:r>
            <a:r>
              <a:rPr lang="ro-RO" sz="2900" dirty="0">
                <a:latin typeface="Times New Roman" pitchFamily="18" charset="0"/>
                <a:cs typeface="Times New Roman" pitchFamily="18" charset="0"/>
              </a:rPr>
              <a:t>Rolul eticii este acela de a alcătui un ghid real, practic de îmbunătățire și îndrumare a relațiilor sociale. </a:t>
            </a:r>
          </a:p>
          <a:p>
            <a:pPr algn="just">
              <a:buNone/>
            </a:pPr>
            <a:endParaRPr lang="ro-RO" sz="2900" dirty="0">
              <a:latin typeface="Times New Roman" pitchFamily="18" charset="0"/>
              <a:cs typeface="Times New Roman" pitchFamily="18" charset="0"/>
            </a:endParaRPr>
          </a:p>
          <a:p>
            <a:pPr algn="r">
              <a:buNone/>
            </a:pPr>
            <a:r>
              <a:rPr lang="ro-RO" sz="2000" dirty="0">
                <a:latin typeface="Times New Roman" pitchFamily="18" charset="0"/>
                <a:cs typeface="Times New Roman" pitchFamily="18" charset="0"/>
              </a:rPr>
              <a:t>	</a:t>
            </a:r>
            <a:r>
              <a:rPr lang="en-US" sz="1700" dirty="0">
                <a:latin typeface="Times New Roman" pitchFamily="18" charset="0"/>
                <a:cs typeface="Times New Roman" pitchFamily="18" charset="0"/>
              </a:rPr>
              <a:t>https://www.google.ro/imgres?imgurl=https%3A%2F%2Fwww.austral.ro%2FFiles%2FImages%2Fetica%2520in%2520afaceri.jpg&amp;imgrefurl=https%3A%2F%2Fwww.austral.ro%2Fblog%2Fetica-in-afaceri-cele-8-principii-de-etica-in-business&amp;tbnid=CNVUCoZrsTNqhM&amp;vet=12ahUKEwiN4o_G3Yf4AhWF-aQKHcevDM8QMygAegUIARCKAg..</a:t>
            </a:r>
            <a:r>
              <a:rPr lang="en-US" sz="1700" dirty="0" err="1">
                <a:latin typeface="Times New Roman" pitchFamily="18" charset="0"/>
                <a:cs typeface="Times New Roman" pitchFamily="18" charset="0"/>
              </a:rPr>
              <a:t>i&amp;docid</a:t>
            </a:r>
            <a:r>
              <a:rPr lang="en-US" sz="1700" dirty="0">
                <a:latin typeface="Times New Roman" pitchFamily="18" charset="0"/>
                <a:cs typeface="Times New Roman" pitchFamily="18" charset="0"/>
              </a:rPr>
              <a:t>=CztOIH6lumuA1M&amp;w=2376&amp;h=1683&amp;q=etica%20rela%C8%9Biilor%20de%20afaceri&amp;ved=2ahUKEwiN4o_G3Yf4AhWF-aQKHcevDM8QMygAegUIARCKAg</a:t>
            </a:r>
          </a:p>
          <a:p>
            <a:pPr algn="just">
              <a:buNone/>
            </a:pPr>
            <a:endParaRPr lang="en-US" dirty="0"/>
          </a:p>
          <a:p>
            <a:pPr>
              <a:buNone/>
            </a:pPr>
            <a:endParaRPr lang="en-US" dirty="0"/>
          </a:p>
        </p:txBody>
      </p:sp>
      <p:pic>
        <p:nvPicPr>
          <p:cNvPr id="4" name="Picture 3" descr="C:\Users\Moni-69\Desktop\images.jpg"/>
          <p:cNvPicPr/>
          <p:nvPr/>
        </p:nvPicPr>
        <p:blipFill>
          <a:blip r:embed="rId2"/>
          <a:srcRect/>
          <a:stretch>
            <a:fillRect/>
          </a:stretch>
        </p:blipFill>
        <p:spPr bwMode="auto">
          <a:xfrm>
            <a:off x="381000" y="381000"/>
            <a:ext cx="2183765" cy="1050608"/>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ro-RO" sz="1800" b="1" dirty="0">
                <a:latin typeface="Times New Roman" pitchFamily="18" charset="0"/>
                <a:cs typeface="Times New Roman" pitchFamily="18" charset="0"/>
              </a:rPr>
            </a:br>
            <a:r>
              <a:rPr lang="ro-RO" sz="3100" b="1" dirty="0">
                <a:latin typeface="Times New Roman" pitchFamily="18" charset="0"/>
                <a:cs typeface="Times New Roman" pitchFamily="18" charset="0"/>
              </a:rPr>
              <a:t>Concluzie</a:t>
            </a:r>
            <a:br>
              <a:rPr lang="en-US" sz="1800" b="1" dirty="0">
                <a:latin typeface="Times New Roman" pitchFamily="18" charset="0"/>
                <a:cs typeface="Times New Roman" pitchFamily="18" charset="0"/>
              </a:rPr>
            </a:br>
            <a:r>
              <a:rPr lang="ro-RO" sz="1800" b="1" dirty="0">
                <a:latin typeface="Times New Roman" pitchFamily="18" charset="0"/>
                <a:cs typeface="Times New Roman" pitchFamily="18" charset="0"/>
              </a:rPr>
              <a:t>		</a:t>
            </a:r>
            <a:r>
              <a:rPr lang="ro-RO" sz="1800" b="1" i="1" dirty="0">
                <a:latin typeface="Times New Roman" pitchFamily="18" charset="0"/>
                <a:cs typeface="Times New Roman" pitchFamily="18" charset="0"/>
              </a:rPr>
              <a:t>Motto:„Viața e foarte simplă, dar noi insistent o facem mai complicată”</a:t>
            </a:r>
            <a:br>
              <a:rPr lang="en-US" sz="1800" dirty="0">
                <a:latin typeface="Times New Roman" pitchFamily="18" charset="0"/>
                <a:cs typeface="Times New Roman" pitchFamily="18" charset="0"/>
              </a:rPr>
            </a:br>
            <a:r>
              <a:rPr lang="ro-RO" sz="1800" dirty="0">
                <a:latin typeface="Times New Roman" pitchFamily="18" charset="0"/>
                <a:cs typeface="Times New Roman" pitchFamily="18" charset="0"/>
              </a:rPr>
              <a:t>						</a:t>
            </a:r>
            <a:r>
              <a:rPr lang="ro-RO" sz="1800" b="1" i="1" dirty="0">
                <a:latin typeface="Times New Roman" pitchFamily="18" charset="0"/>
                <a:cs typeface="Times New Roman" pitchFamily="18" charset="0"/>
              </a:rPr>
              <a:t>Confucius</a:t>
            </a:r>
            <a:br>
              <a:rPr lang="en-US" dirty="0"/>
            </a:br>
            <a:endParaRPr lang="en-US" dirty="0"/>
          </a:p>
        </p:txBody>
      </p:sp>
      <p:sp>
        <p:nvSpPr>
          <p:cNvPr id="3" name="Content Placeholder 2"/>
          <p:cNvSpPr>
            <a:spLocks noGrp="1"/>
          </p:cNvSpPr>
          <p:nvPr>
            <p:ph idx="1"/>
          </p:nvPr>
        </p:nvSpPr>
        <p:spPr>
          <a:xfrm>
            <a:off x="609600" y="1524000"/>
            <a:ext cx="8229600" cy="4525963"/>
          </a:xfrm>
        </p:spPr>
        <p:txBody>
          <a:bodyPr>
            <a:normAutofit fontScale="25000" lnSpcReduction="20000"/>
          </a:bodyPr>
          <a:lstStyle/>
          <a:p>
            <a:pPr>
              <a:buNone/>
            </a:pPr>
            <a:endParaRPr lang="ro-RO" sz="5600" b="1" dirty="0">
              <a:latin typeface="Times New Roman" pitchFamily="18" charset="0"/>
              <a:cs typeface="Times New Roman" pitchFamily="18" charset="0"/>
            </a:endParaRPr>
          </a:p>
          <a:p>
            <a:pPr algn="just">
              <a:buFont typeface="Wingdings" pitchFamily="2" charset="2"/>
              <a:buChar char="Ø"/>
            </a:pPr>
            <a:r>
              <a:rPr lang="ro-RO" sz="5600" dirty="0">
                <a:latin typeface="Times New Roman" pitchFamily="18" charset="0"/>
                <a:cs typeface="Times New Roman" pitchFamily="18" charset="0"/>
              </a:rPr>
              <a:t>Readuceți bunul simț care include acea educație morală sănătoasă, în care respectul, dreptatea și solidaritatea, să primeze.</a:t>
            </a:r>
          </a:p>
          <a:p>
            <a:pPr algn="just">
              <a:buFont typeface="Wingdings" pitchFamily="2" charset="2"/>
              <a:buChar char="Ø"/>
            </a:pPr>
            <a:r>
              <a:rPr lang="ro-RO" sz="5600" dirty="0">
                <a:latin typeface="Times New Roman" pitchFamily="18" charset="0"/>
                <a:cs typeface="Times New Roman" pitchFamily="18" charset="0"/>
              </a:rPr>
              <a:t>Iubiți-vă aproapele, ca pe voi înșivă.</a:t>
            </a:r>
          </a:p>
          <a:p>
            <a:pPr algn="just">
              <a:buFont typeface="Wingdings" pitchFamily="2" charset="2"/>
              <a:buChar char="Ø"/>
            </a:pPr>
            <a:r>
              <a:rPr lang="ro-RO" sz="5600" dirty="0">
                <a:latin typeface="Times New Roman" pitchFamily="18" charset="0"/>
                <a:cs typeface="Times New Roman" pitchFamily="18" charset="0"/>
              </a:rPr>
              <a:t>Ascultați-vă întotdeauna vocea conștiinței.</a:t>
            </a:r>
          </a:p>
          <a:p>
            <a:pPr algn="just">
              <a:buNone/>
            </a:pPr>
            <a:r>
              <a:rPr lang="ro-RO" sz="5600" i="1" dirty="0">
                <a:latin typeface="Times New Roman" pitchFamily="18" charset="0"/>
                <a:cs typeface="Times New Roman" pitchFamily="18" charset="0"/>
              </a:rPr>
              <a:t>	Omul este măsura tuturor lucrurilor</a:t>
            </a:r>
            <a:r>
              <a:rPr lang="ro-RO" sz="5600" dirty="0">
                <a:latin typeface="Times New Roman" pitchFamily="18" charset="0"/>
                <a:cs typeface="Times New Roman" pitchFamily="18" charset="0"/>
              </a:rPr>
              <a:t>, scria Protagoras; cu siguranță se referea la calitățile omului, la bunătate, solidaritate, altruism, prietenie, generozitate, dreptate, optimism, empatie, dimensiuni umanitare care trebuie sprijinite de </a:t>
            </a:r>
            <a:r>
              <a:rPr lang="ro-RO" sz="5600" i="1" dirty="0">
                <a:latin typeface="Times New Roman" pitchFamily="18" charset="0"/>
                <a:cs typeface="Times New Roman" pitchFamily="18" charset="0"/>
              </a:rPr>
              <a:t>etica aplicată.</a:t>
            </a:r>
          </a:p>
          <a:p>
            <a:pPr algn="just">
              <a:buNone/>
            </a:pPr>
            <a:r>
              <a:rPr lang="ro-RO" sz="5600" i="1" dirty="0">
                <a:latin typeface="Times New Roman" pitchFamily="18" charset="0"/>
                <a:cs typeface="Times New Roman" pitchFamily="18" charset="0"/>
              </a:rPr>
              <a:t>	Ați hotărât? </a:t>
            </a:r>
          </a:p>
          <a:p>
            <a:pPr algn="just">
              <a:buNone/>
            </a:pPr>
            <a:r>
              <a:rPr lang="ro-RO" sz="5600" i="1" dirty="0">
                <a:latin typeface="Times New Roman" pitchFamily="18" charset="0"/>
                <a:cs typeface="Times New Roman" pitchFamily="18" charset="0"/>
              </a:rPr>
              <a:t>	Dar...</a:t>
            </a:r>
          </a:p>
          <a:p>
            <a:pPr algn="just">
              <a:buNone/>
            </a:pPr>
            <a:r>
              <a:rPr lang="ro-RO" sz="5600" dirty="0">
                <a:latin typeface="Times New Roman" pitchFamily="18" charset="0"/>
                <a:cs typeface="Times New Roman" pitchFamily="18" charset="0"/>
              </a:rPr>
              <a:t>	Aproape întotdeauna rămâne un  </a:t>
            </a:r>
            <a:r>
              <a:rPr lang="ro-RO" sz="5600" i="1" dirty="0">
                <a:latin typeface="Times New Roman" pitchFamily="18" charset="0"/>
                <a:cs typeface="Times New Roman" pitchFamily="18" charset="0"/>
              </a:rPr>
              <a:t>dar...</a:t>
            </a:r>
          </a:p>
          <a:p>
            <a:pPr algn="just">
              <a:buNone/>
            </a:pPr>
            <a:r>
              <a:rPr lang="ro-RO" sz="5600" i="1" dirty="0">
                <a:latin typeface="Times New Roman" pitchFamily="18" charset="0"/>
                <a:cs typeface="Times New Roman" pitchFamily="18" charset="0"/>
              </a:rPr>
              <a:t>	</a:t>
            </a:r>
            <a:r>
              <a:rPr lang="ro-RO" sz="5600" dirty="0">
                <a:latin typeface="Times New Roman" pitchFamily="18" charset="0"/>
                <a:cs typeface="Times New Roman" pitchFamily="18" charset="0"/>
              </a:rPr>
              <a:t>De aceea, </a:t>
            </a:r>
            <a:r>
              <a:rPr lang="ro-RO" sz="5600" i="1" dirty="0">
                <a:latin typeface="Times New Roman" pitchFamily="18" charset="0"/>
                <a:cs typeface="Times New Roman" pitchFamily="18" charset="0"/>
              </a:rPr>
              <a:t>etica aplicată </a:t>
            </a:r>
            <a:r>
              <a:rPr lang="ro-RO" sz="5600" dirty="0">
                <a:latin typeface="Times New Roman" pitchFamily="18" charset="0"/>
                <a:cs typeface="Times New Roman" pitchFamily="18" charset="0"/>
              </a:rPr>
              <a:t>este o dilemă bazată pe valorile, convingerile și percepțiile personale.</a:t>
            </a:r>
          </a:p>
          <a:p>
            <a:pPr algn="just">
              <a:buNone/>
            </a:pPr>
            <a:r>
              <a:rPr lang="ro-RO" sz="5600" dirty="0">
                <a:latin typeface="Times New Roman" pitchFamily="18" charset="0"/>
                <a:cs typeface="Times New Roman" pitchFamily="18" charset="0"/>
              </a:rPr>
              <a:t>	</a:t>
            </a:r>
            <a:r>
              <a:rPr lang="ro-RO" sz="5600" b="1" dirty="0">
                <a:latin typeface="Times New Roman" pitchFamily="18" charset="0"/>
                <a:cs typeface="Times New Roman" pitchFamily="18" charset="0"/>
              </a:rPr>
              <a:t>Dragi elevi, ca aplicații practice reflectați, apoi notați în caiete, două argumente </a:t>
            </a:r>
            <a:r>
              <a:rPr lang="ro-RO" sz="5600" b="1" i="1" dirty="0">
                <a:latin typeface="Times New Roman" pitchFamily="18" charset="0"/>
                <a:cs typeface="Times New Roman" pitchFamily="18" charset="0"/>
              </a:rPr>
              <a:t>pro</a:t>
            </a:r>
            <a:r>
              <a:rPr lang="ro-RO" sz="5600" b="1" dirty="0">
                <a:latin typeface="Times New Roman" pitchFamily="18" charset="0"/>
                <a:cs typeface="Times New Roman" pitchFamily="18" charset="0"/>
              </a:rPr>
              <a:t> și două argumente </a:t>
            </a:r>
            <a:r>
              <a:rPr lang="ro-RO" sz="5600" b="1" i="1" dirty="0">
                <a:latin typeface="Times New Roman" pitchFamily="18" charset="0"/>
                <a:cs typeface="Times New Roman" pitchFamily="18" charset="0"/>
              </a:rPr>
              <a:t>contr</a:t>
            </a:r>
            <a:r>
              <a:rPr lang="ro-RO" sz="5600" b="1" dirty="0">
                <a:latin typeface="Times New Roman" pitchFamily="18" charset="0"/>
                <a:cs typeface="Times New Roman" pitchFamily="18" charset="0"/>
              </a:rPr>
              <a:t>a, următoarelor teme de </a:t>
            </a:r>
            <a:r>
              <a:rPr lang="ro-RO" sz="5600" b="1" i="1" dirty="0">
                <a:latin typeface="Times New Roman" pitchFamily="18" charset="0"/>
                <a:cs typeface="Times New Roman" pitchFamily="18" charset="0"/>
              </a:rPr>
              <a:t>etică aplicată</a:t>
            </a:r>
            <a:r>
              <a:rPr lang="ro-RO" sz="5600" b="1" dirty="0">
                <a:latin typeface="Times New Roman" pitchFamily="18" charset="0"/>
                <a:cs typeface="Times New Roman" pitchFamily="18" charset="0"/>
              </a:rPr>
              <a:t>:</a:t>
            </a:r>
            <a:endParaRPr lang="en-US" sz="5600" b="1" dirty="0">
              <a:latin typeface="Times New Roman" pitchFamily="18" charset="0"/>
              <a:cs typeface="Times New Roman" pitchFamily="18" charset="0"/>
            </a:endParaRPr>
          </a:p>
          <a:p>
            <a:r>
              <a:rPr lang="ro-RO" sz="5600" b="1" dirty="0">
                <a:latin typeface="Times New Roman" pitchFamily="18" charset="0"/>
                <a:cs typeface="Times New Roman" pitchFamily="18" charset="0"/>
              </a:rPr>
              <a:t>Rândul 1: Eutanasia</a:t>
            </a:r>
            <a:endParaRPr lang="en-US" sz="5600" b="1" dirty="0">
              <a:latin typeface="Times New Roman" pitchFamily="18" charset="0"/>
              <a:cs typeface="Times New Roman" pitchFamily="18" charset="0"/>
            </a:endParaRPr>
          </a:p>
          <a:p>
            <a:r>
              <a:rPr lang="ro-RO" sz="5600" b="1" dirty="0">
                <a:latin typeface="Times New Roman" pitchFamily="18" charset="0"/>
                <a:cs typeface="Times New Roman" pitchFamily="18" charset="0"/>
              </a:rPr>
              <a:t>Rândul 2: Avortul</a:t>
            </a:r>
            <a:endParaRPr lang="en-US" sz="5600" b="1" dirty="0">
              <a:latin typeface="Times New Roman" pitchFamily="18" charset="0"/>
              <a:cs typeface="Times New Roman" pitchFamily="18" charset="0"/>
            </a:endParaRPr>
          </a:p>
          <a:p>
            <a:r>
              <a:rPr lang="ro-RO" sz="5600" b="1" dirty="0">
                <a:latin typeface="Times New Roman" pitchFamily="18" charset="0"/>
                <a:cs typeface="Times New Roman" pitchFamily="18" charset="0"/>
              </a:rPr>
              <a:t>Rândul 3: Drepturile animalelor</a:t>
            </a:r>
          </a:p>
          <a:p>
            <a:pPr>
              <a:buNone/>
            </a:pPr>
            <a:r>
              <a:rPr lang="ro-RO" sz="5600" b="1">
                <a:latin typeface="Times New Roman" pitchFamily="18" charset="0"/>
                <a:cs typeface="Times New Roman" pitchFamily="18" charset="0"/>
              </a:rPr>
              <a:t>	Veți prezenta argumentele personale  </a:t>
            </a:r>
            <a:r>
              <a:rPr lang="ro-RO" sz="5600" b="1" dirty="0">
                <a:latin typeface="Times New Roman" pitchFamily="18" charset="0"/>
                <a:cs typeface="Times New Roman" pitchFamily="18" charset="0"/>
              </a:rPr>
              <a:t>în cadrul unei dezbateri referitoare </a:t>
            </a:r>
            <a:r>
              <a:rPr lang="ro-RO" sz="5600" b="1" i="1" dirty="0">
                <a:latin typeface="Times New Roman" pitchFamily="18" charset="0"/>
                <a:cs typeface="Times New Roman" pitchFamily="18" charset="0"/>
              </a:rPr>
              <a:t>la Etica aplicată</a:t>
            </a:r>
            <a:r>
              <a:rPr lang="ro-RO" sz="5600" b="1" dirty="0">
                <a:latin typeface="Times New Roman" pitchFamily="18" charset="0"/>
                <a:cs typeface="Times New Roman" pitchFamily="18" charset="0"/>
              </a:rPr>
              <a:t>, la următoarea oră de Filosofie.</a:t>
            </a:r>
            <a:endParaRPr lang="en-US" sz="5600" b="1" dirty="0">
              <a:latin typeface="Times New Roman" pitchFamily="18" charset="0"/>
              <a:cs typeface="Times New Roman" pitchFamily="18" charset="0"/>
            </a:endParaRPr>
          </a:p>
          <a:p>
            <a:pPr algn="just">
              <a:buNone/>
            </a:pPr>
            <a:endParaRPr lang="ro-RO" sz="5600" dirty="0">
              <a:latin typeface="Times New Roman" pitchFamily="18" charset="0"/>
              <a:cs typeface="Times New Roman" pitchFamily="18" charset="0"/>
            </a:endParaRPr>
          </a:p>
          <a:p>
            <a:pPr algn="r">
              <a:buNone/>
            </a:pPr>
            <a:endParaRPr lang="ro-RO" sz="5600" dirty="0">
              <a:latin typeface="Times New Roman" pitchFamily="18" charset="0"/>
              <a:cs typeface="Times New Roman" pitchFamily="18" charset="0"/>
            </a:endParaRPr>
          </a:p>
          <a:p>
            <a:pPr algn="r">
              <a:buNone/>
            </a:pPr>
            <a:r>
              <a:rPr lang="ro-RO" sz="5600" dirty="0">
                <a:latin typeface="Times New Roman" pitchFamily="18" charset="0"/>
                <a:cs typeface="Times New Roman" pitchFamily="18" charset="0"/>
              </a:rPr>
              <a:t>. </a:t>
            </a:r>
            <a:r>
              <a:rPr lang="ro-RO" dirty="0">
                <a:latin typeface="Times New Roman" pitchFamily="18" charset="0"/>
                <a:cs typeface="Times New Roman" pitchFamily="18" charset="0"/>
              </a:rPr>
              <a:t>https://www.google.ro/imgres?imgurl=https%3A%2F%2Fcdn.w600.comps.canstockphoto.com%2Fethics-honesty-integrity-respect--stock-illustration_csp83395680.jpg&amp;imgrefurl=https%3A%2F%2Fwww.canstockphoto.com%2Fethics-honesty-integrity-respect--83395680.html&amp;tbnid=JoWJOPBOYwQ99M&amp;vet=12ahUKEwjB897dpI_4AhWxwQIHHYuEC60QMygIegUIARDGAQ..i&amp;docid=wTYh-JKmvtTNvM&amp;w=600&amp;h=419&amp;q=ethics%2Chonesty&amp;ved=2ahUKEwjB897dpI_4AhWxwQIHHYuEC60QMygIegUIARDGAQ</a:t>
            </a:r>
          </a:p>
          <a:p>
            <a:pPr algn="just">
              <a:buNone/>
            </a:pPr>
            <a:endParaRPr lang="en-US" sz="5600" dirty="0">
              <a:latin typeface="Times New Roman" pitchFamily="18" charset="0"/>
              <a:cs typeface="Times New Roman" pitchFamily="18" charset="0"/>
            </a:endParaRPr>
          </a:p>
          <a:p>
            <a:pPr>
              <a:buNone/>
            </a:pPr>
            <a:endParaRPr lang="en-US" dirty="0"/>
          </a:p>
          <a:p>
            <a:endParaRPr lang="en-US" dirty="0"/>
          </a:p>
          <a:p>
            <a:endParaRPr lang="ro-RO" dirty="0"/>
          </a:p>
          <a:p>
            <a:endParaRPr lang="en-US" dirty="0"/>
          </a:p>
        </p:txBody>
      </p:sp>
      <p:pic>
        <p:nvPicPr>
          <p:cNvPr id="3074" name="Picture 2" descr="C:\Users\Moni-69\Desktop\images.jpg"/>
          <p:cNvPicPr>
            <a:picLocks noChangeAspect="1" noChangeArrowheads="1"/>
          </p:cNvPicPr>
          <p:nvPr/>
        </p:nvPicPr>
        <p:blipFill>
          <a:blip r:embed="rId2"/>
          <a:srcRect/>
          <a:stretch>
            <a:fillRect/>
          </a:stretch>
        </p:blipFill>
        <p:spPr bwMode="auto">
          <a:xfrm>
            <a:off x="1" y="0"/>
            <a:ext cx="2362199" cy="144780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o-RO" sz="3600" dirty="0">
                <a:latin typeface="Times New Roman" pitchFamily="18" charset="0"/>
                <a:cs typeface="Times New Roman" pitchFamily="18" charset="0"/>
              </a:rPr>
              <a:t>Bibliografie</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4906963"/>
          </a:xfrm>
        </p:spPr>
        <p:txBody>
          <a:bodyPr>
            <a:normAutofit fontScale="25000" lnSpcReduction="20000"/>
          </a:bodyPr>
          <a:lstStyle/>
          <a:p>
            <a:pPr lvl="0"/>
            <a:r>
              <a:rPr lang="ro-RO" sz="4000" dirty="0">
                <a:latin typeface="Times New Roman" pitchFamily="18" charset="0"/>
                <a:cs typeface="Times New Roman" pitchFamily="18" charset="0"/>
              </a:rPr>
              <a:t>ACCEPT este asociația care se ocupă de protecția și promovarea drepturilor minorităților sexuale din România</a:t>
            </a:r>
            <a:endParaRPr lang="en-US" sz="4000" dirty="0">
              <a:latin typeface="Times New Roman" pitchFamily="18" charset="0"/>
              <a:cs typeface="Times New Roman" pitchFamily="18" charset="0"/>
            </a:endParaRPr>
          </a:p>
          <a:p>
            <a:pPr lvl="0"/>
            <a:r>
              <a:rPr lang="ro-RO" dirty="0">
                <a:latin typeface="Times New Roman" pitchFamily="18" charset="0"/>
                <a:cs typeface="Times New Roman" pitchFamily="18" charset="0"/>
              </a:rPr>
              <a:t>Agenția pentru Drepturi Fundamentale ale Uniunii Europene, </a:t>
            </a:r>
            <a:r>
              <a:rPr lang="ro-RO" i="1" dirty="0">
                <a:latin typeface="Times New Roman" pitchFamily="18" charset="0"/>
                <a:cs typeface="Times New Roman" pitchFamily="18" charset="0"/>
              </a:rPr>
              <a:t>Homofobia și discriminarea pe criterii de orientare sexuală și identitate de gen în statele membre ale U.E</a:t>
            </a:r>
            <a:r>
              <a:rPr lang="ro-RO" dirty="0">
                <a:latin typeface="Times New Roman" pitchFamily="18" charset="0"/>
                <a:cs typeface="Times New Roman" pitchFamily="18" charset="0"/>
              </a:rPr>
              <a:t>., 2009,</a:t>
            </a:r>
            <a:endParaRPr lang="en-US" dirty="0">
              <a:latin typeface="Times New Roman" pitchFamily="18" charset="0"/>
              <a:cs typeface="Times New Roman" pitchFamily="18" charset="0"/>
            </a:endParaRPr>
          </a:p>
          <a:p>
            <a:pPr lvl="0"/>
            <a:r>
              <a:rPr lang="ro-RO" dirty="0">
                <a:latin typeface="Times New Roman" pitchFamily="18" charset="0"/>
                <a:cs typeface="Times New Roman" pitchFamily="18" charset="0"/>
              </a:rPr>
              <a:t>T.Beauchamp, J. Childress,„</a:t>
            </a:r>
            <a:r>
              <a:rPr lang="ro-RO" i="1" dirty="0">
                <a:latin typeface="Times New Roman" pitchFamily="18" charset="0"/>
                <a:cs typeface="Times New Roman" pitchFamily="18" charset="0"/>
              </a:rPr>
              <a:t>Principles of Biomedical Ethics</a:t>
            </a:r>
            <a:r>
              <a:rPr lang="ro-RO" dirty="0">
                <a:latin typeface="Times New Roman" pitchFamily="18" charset="0"/>
                <a:cs typeface="Times New Roman" pitchFamily="18" charset="0"/>
              </a:rPr>
              <a:t>”, Oxford University Press,</a:t>
            </a:r>
            <a:endParaRPr lang="en-US" dirty="0">
              <a:latin typeface="Times New Roman" pitchFamily="18" charset="0"/>
              <a:cs typeface="Times New Roman" pitchFamily="18" charset="0"/>
            </a:endParaRPr>
          </a:p>
          <a:p>
            <a:pPr lvl="0"/>
            <a:r>
              <a:rPr lang="ro-RO" dirty="0">
                <a:latin typeface="Times New Roman" pitchFamily="18" charset="0"/>
                <a:cs typeface="Times New Roman" pitchFamily="18" charset="0"/>
              </a:rPr>
              <a:t>Bentham, Jeremy: </a:t>
            </a:r>
            <a:r>
              <a:rPr lang="ro-RO" i="1" dirty="0">
                <a:latin typeface="Times New Roman" pitchFamily="18" charset="0"/>
                <a:cs typeface="Times New Roman" pitchFamily="18" charset="0"/>
              </a:rPr>
              <a:t>An introduction to the principles of morals and legislation</a:t>
            </a:r>
            <a:r>
              <a:rPr lang="ro-RO" dirty="0">
                <a:latin typeface="Times New Roman" pitchFamily="18" charset="0"/>
                <a:cs typeface="Times New Roman" pitchFamily="18" charset="0"/>
              </a:rPr>
              <a:t>, Edited by J.H.Burns and H.L.A. Hart, The Athlone Press, , Univ. of London, 1970, p.44</a:t>
            </a:r>
            <a:endParaRPr lang="en-US" dirty="0">
              <a:latin typeface="Times New Roman" pitchFamily="18" charset="0"/>
              <a:cs typeface="Times New Roman" pitchFamily="18" charset="0"/>
            </a:endParaRPr>
          </a:p>
          <a:p>
            <a:pPr lvl="0"/>
            <a:r>
              <a:rPr lang="en-US" dirty="0" err="1">
                <a:latin typeface="Times New Roman" pitchFamily="18" charset="0"/>
                <a:cs typeface="Times New Roman" pitchFamily="18" charset="0"/>
              </a:rPr>
              <a:t>Ch.L</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Blakesley</a:t>
            </a:r>
            <a:r>
              <a:rPr lang="en-US" dirty="0">
                <a:latin typeface="Times New Roman" pitchFamily="18" charset="0"/>
                <a:cs typeface="Times New Roman" pitchFamily="18" charset="0"/>
              </a:rPr>
              <a:t>, </a:t>
            </a:r>
            <a:r>
              <a:rPr lang="en-US" i="1" dirty="0" err="1">
                <a:latin typeface="Times New Roman" pitchFamily="18" charset="0"/>
                <a:cs typeface="Times New Roman" pitchFamily="18" charset="0"/>
              </a:rPr>
              <a:t>Sistemele</a:t>
            </a:r>
            <a:r>
              <a:rPr lang="en-US" i="1" dirty="0">
                <a:latin typeface="Times New Roman" pitchFamily="18" charset="0"/>
                <a:cs typeface="Times New Roman" pitchFamily="18" charset="0"/>
              </a:rPr>
              <a:t> de </a:t>
            </a:r>
            <a:r>
              <a:rPr lang="en-US" i="1" dirty="0" err="1">
                <a:latin typeface="Times New Roman" pitchFamily="18" charset="0"/>
                <a:cs typeface="Times New Roman" pitchFamily="18" charset="0"/>
              </a:rPr>
              <a:t>justiţie</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penală</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în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faţa</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provocării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crimei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organizate</a:t>
            </a:r>
            <a:r>
              <a:rPr lang="en-US" dirty="0">
                <a:latin typeface="Times New Roman" pitchFamily="18" charset="0"/>
                <a:cs typeface="Times New Roman" pitchFamily="18" charset="0"/>
              </a:rPr>
              <a:t>, Revue international de </a:t>
            </a:r>
            <a:r>
              <a:rPr lang="en-US" dirty="0" err="1">
                <a:latin typeface="Times New Roman" pitchFamily="18" charset="0"/>
                <a:cs typeface="Times New Roman" pitchFamily="18" charset="0"/>
              </a:rPr>
              <a:t>droit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pénal</a:t>
            </a:r>
            <a:r>
              <a:rPr lang="en-US" dirty="0">
                <a:latin typeface="Times New Roman" pitchFamily="18" charset="0"/>
                <a:cs typeface="Times New Roman" pitchFamily="18" charset="0"/>
              </a:rPr>
              <a:t>, nr. 1-2/1998, p. 36</a:t>
            </a:r>
          </a:p>
          <a:p>
            <a:pPr lvl="0"/>
            <a:r>
              <a:rPr lang="ro-RO" dirty="0">
                <a:latin typeface="Times New Roman" pitchFamily="18" charset="0"/>
                <a:cs typeface="Times New Roman" pitchFamily="18" charset="0"/>
              </a:rPr>
              <a:t>W.de Bondt, </a:t>
            </a:r>
            <a:r>
              <a:rPr lang="ro-RO" i="1" dirty="0">
                <a:latin typeface="Times New Roman" pitchFamily="18" charset="0"/>
                <a:cs typeface="Times New Roman" pitchFamily="18" charset="0"/>
              </a:rPr>
              <a:t>La nouvelle loi belge relative a l”euthanasie, la consecration de l autonomie individuelle , in Revue de Droit International et de Droit Compare</a:t>
            </a:r>
            <a:r>
              <a:rPr lang="ro-RO" dirty="0">
                <a:latin typeface="Times New Roman" pitchFamily="18" charset="0"/>
                <a:cs typeface="Times New Roman" pitchFamily="18" charset="0"/>
              </a:rPr>
              <a:t>, Ed. Bruylant, Bruxelles, Nr. 2/2003, pg 237</a:t>
            </a:r>
            <a:endParaRPr lang="en-US" dirty="0">
              <a:latin typeface="Times New Roman" pitchFamily="18" charset="0"/>
              <a:cs typeface="Times New Roman" pitchFamily="18" charset="0"/>
            </a:endParaRPr>
          </a:p>
          <a:p>
            <a:pPr lvl="0"/>
            <a:r>
              <a:rPr lang="en-US" dirty="0" err="1">
                <a:latin typeface="Times New Roman" pitchFamily="18" charset="0"/>
                <a:cs typeface="Times New Roman" pitchFamily="18" charset="0"/>
              </a:rPr>
              <a:t>Carta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Drepturilor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Fundamentale</a:t>
            </a:r>
            <a:r>
              <a:rPr lang="en-US" dirty="0">
                <a:latin typeface="Times New Roman" pitchFamily="18" charset="0"/>
                <a:cs typeface="Times New Roman" pitchFamily="18" charset="0"/>
              </a:rPr>
              <a:t> a </a:t>
            </a:r>
            <a:r>
              <a:rPr lang="en-US" dirty="0" err="1">
                <a:latin typeface="Times New Roman" pitchFamily="18" charset="0"/>
                <a:cs typeface="Times New Roman" pitchFamily="18" charset="0"/>
              </a:rPr>
              <a:t>fost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inclusă</a:t>
            </a:r>
            <a:r>
              <a:rPr lang="en-US" dirty="0">
                <a:latin typeface="Times New Roman" pitchFamily="18" charset="0"/>
                <a:cs typeface="Times New Roman" pitchFamily="18" charset="0"/>
              </a:rPr>
              <a:t>, ca parte </a:t>
            </a:r>
            <a:r>
              <a:rPr lang="en-US" dirty="0" err="1">
                <a:latin typeface="Times New Roman" pitchFamily="18" charset="0"/>
                <a:cs typeface="Times New Roman" pitchFamily="18" charset="0"/>
              </a:rPr>
              <a:t>constitutivă</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în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Tratatul</a:t>
            </a:r>
            <a:r>
              <a:rPr lang="en-US" dirty="0">
                <a:latin typeface="Times New Roman" pitchFamily="18" charset="0"/>
                <a:cs typeface="Times New Roman" pitchFamily="18" charset="0"/>
              </a:rPr>
              <a:t> de </a:t>
            </a:r>
            <a:r>
              <a:rPr lang="en-US" dirty="0" err="1">
                <a:latin typeface="Times New Roman" pitchFamily="18" charset="0"/>
                <a:cs typeface="Times New Roman" pitchFamily="18" charset="0"/>
              </a:rPr>
              <a:t>Reformă</a:t>
            </a:r>
            <a:r>
              <a:rPr lang="en-US" dirty="0">
                <a:latin typeface="Times New Roman" pitchFamily="18" charset="0"/>
                <a:cs typeface="Times New Roman" pitchFamily="18" charset="0"/>
              </a:rPr>
              <a:t> a </a:t>
            </a:r>
            <a:r>
              <a:rPr lang="en-US" dirty="0" err="1">
                <a:latin typeface="Times New Roman" pitchFamily="18" charset="0"/>
                <a:cs typeface="Times New Roman" pitchFamily="18" charset="0"/>
              </a:rPr>
              <a:t>Uniunii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Europene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adoptat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în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decembrie</a:t>
            </a:r>
            <a:r>
              <a:rPr lang="en-US" dirty="0">
                <a:latin typeface="Times New Roman" pitchFamily="18" charset="0"/>
                <a:cs typeface="Times New Roman" pitchFamily="18" charset="0"/>
              </a:rPr>
              <a:t> 2007, la </a:t>
            </a:r>
            <a:r>
              <a:rPr lang="en-US" dirty="0" err="1">
                <a:latin typeface="Times New Roman" pitchFamily="18" charset="0"/>
                <a:cs typeface="Times New Roman" pitchFamily="18" charset="0"/>
              </a:rPr>
              <a:t>Lisabona</a:t>
            </a:r>
            <a:r>
              <a:rPr lang="en-US" dirty="0">
                <a:latin typeface="Times New Roman" pitchFamily="18" charset="0"/>
                <a:cs typeface="Times New Roman" pitchFamily="18" charset="0"/>
              </a:rPr>
              <a:t>,</a:t>
            </a:r>
          </a:p>
          <a:p>
            <a:pPr lvl="0"/>
            <a:r>
              <a:rPr lang="ro-RO" dirty="0">
                <a:latin typeface="Times New Roman" pitchFamily="18" charset="0"/>
                <a:cs typeface="Times New Roman" pitchFamily="18" charset="0"/>
              </a:rPr>
              <a:t>Callicot, J.B</a:t>
            </a:r>
            <a:r>
              <a:rPr lang="ro-RO" i="1" dirty="0">
                <a:latin typeface="Times New Roman" pitchFamily="18" charset="0"/>
                <a:cs typeface="Times New Roman" pitchFamily="18" charset="0"/>
              </a:rPr>
              <a:t>.:Animal liberation : A triangular affair</a:t>
            </a:r>
            <a:r>
              <a:rPr lang="ro-RO" dirty="0">
                <a:latin typeface="Times New Roman" pitchFamily="18" charset="0"/>
                <a:cs typeface="Times New Roman" pitchFamily="18" charset="0"/>
              </a:rPr>
              <a:t> , în </a:t>
            </a:r>
            <a:r>
              <a:rPr lang="ro-RO" i="1" dirty="0">
                <a:latin typeface="Times New Roman" pitchFamily="18" charset="0"/>
                <a:cs typeface="Times New Roman" pitchFamily="18" charset="0"/>
              </a:rPr>
              <a:t>Defence of the land ethic,</a:t>
            </a:r>
            <a:r>
              <a:rPr lang="ro-RO" dirty="0">
                <a:latin typeface="Times New Roman" pitchFamily="18" charset="0"/>
                <a:cs typeface="Times New Roman" pitchFamily="18" charset="0"/>
              </a:rPr>
              <a:t>op.cit.</a:t>
            </a:r>
            <a:r>
              <a:rPr lang="ro-RO" i="1" dirty="0">
                <a:latin typeface="Times New Roman" pitchFamily="18" charset="0"/>
                <a:cs typeface="Times New Roman" pitchFamily="18" charset="0"/>
              </a:rPr>
              <a:t>.</a:t>
            </a:r>
            <a:r>
              <a:rPr lang="ro-RO" dirty="0">
                <a:latin typeface="Times New Roman" pitchFamily="18" charset="0"/>
                <a:cs typeface="Times New Roman" pitchFamily="18" charset="0"/>
              </a:rPr>
              <a:t>p.33,</a:t>
            </a:r>
            <a:endParaRPr lang="en-US" dirty="0">
              <a:latin typeface="Times New Roman" pitchFamily="18" charset="0"/>
              <a:cs typeface="Times New Roman" pitchFamily="18" charset="0"/>
            </a:endParaRPr>
          </a:p>
          <a:p>
            <a:pPr lvl="0"/>
            <a:r>
              <a:rPr lang="en-US" dirty="0" err="1">
                <a:latin typeface="Times New Roman" pitchFamily="18" charset="0"/>
                <a:cs typeface="Times New Roman" pitchFamily="18" charset="0"/>
              </a:rPr>
              <a:t>Consiliul</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Europei</a:t>
            </a:r>
            <a:r>
              <a:rPr lang="en-US" dirty="0">
                <a:latin typeface="Times New Roman" pitchFamily="18" charset="0"/>
                <a:cs typeface="Times New Roman" pitchFamily="18" charset="0"/>
              </a:rPr>
              <a:t>, </a:t>
            </a:r>
            <a:r>
              <a:rPr lang="ro-RO" i="1" dirty="0">
                <a:latin typeface="Times New Roman" pitchFamily="18" charset="0"/>
                <a:cs typeface="Times New Roman" pitchFamily="18" charset="0"/>
              </a:rPr>
              <a:t>Cartea albă a criminalității organizate transnaționale</a:t>
            </a:r>
            <a:endParaRPr lang="en-US" dirty="0">
              <a:latin typeface="Times New Roman" pitchFamily="18" charset="0"/>
              <a:cs typeface="Times New Roman" pitchFamily="18" charset="0"/>
            </a:endParaRPr>
          </a:p>
          <a:p>
            <a:pPr lvl="0"/>
            <a:r>
              <a:rPr lang="en-US" dirty="0">
                <a:latin typeface="Times New Roman" pitchFamily="18" charset="0"/>
                <a:cs typeface="Times New Roman" pitchFamily="18" charset="0"/>
              </a:rPr>
              <a:t>Florin Daniel </a:t>
            </a:r>
            <a:r>
              <a:rPr lang="en-US" dirty="0" err="1">
                <a:latin typeface="Times New Roman" pitchFamily="18" charset="0"/>
                <a:cs typeface="Times New Roman" pitchFamily="18" charset="0"/>
              </a:rPr>
              <a:t>Căşuneanu</a:t>
            </a:r>
            <a:r>
              <a:rPr lang="en-US" dirty="0">
                <a:latin typeface="Times New Roman" pitchFamily="18" charset="0"/>
                <a:cs typeface="Times New Roman" pitchFamily="18" charset="0"/>
              </a:rPr>
              <a:t>, </a:t>
            </a:r>
            <a:r>
              <a:rPr lang="en-US" i="1" dirty="0" err="1">
                <a:latin typeface="Times New Roman" pitchFamily="18" charset="0"/>
                <a:cs typeface="Times New Roman" pitchFamily="18" charset="0"/>
              </a:rPr>
              <a:t>Criminalitatea</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organizată</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în</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legislaţiile</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penale</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europene</a:t>
            </a:r>
            <a:r>
              <a:rPr lang="en-US" dirty="0">
                <a:latin typeface="Times New Roman" pitchFamily="18" charset="0"/>
                <a:cs typeface="Times New Roman" pitchFamily="18" charset="0"/>
              </a:rPr>
              <a:t>, Ed. </a:t>
            </a:r>
            <a:r>
              <a:rPr lang="en-US" dirty="0" err="1">
                <a:latin typeface="Times New Roman" pitchFamily="18" charset="0"/>
                <a:cs typeface="Times New Roman" pitchFamily="18" charset="0"/>
              </a:rPr>
              <a:t>Universul</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Juridic</a:t>
            </a:r>
            <a:r>
              <a:rPr lang="en-US" dirty="0">
                <a:latin typeface="Times New Roman" pitchFamily="18" charset="0"/>
                <a:cs typeface="Times New Roman" pitchFamily="18" charset="0"/>
              </a:rPr>
              <a:t>, 2013, pp. 17-18,</a:t>
            </a:r>
          </a:p>
          <a:p>
            <a:pPr lvl="0"/>
            <a:r>
              <a:rPr lang="ro-RO" dirty="0">
                <a:latin typeface="Times New Roman" pitchFamily="18" charset="0"/>
                <a:cs typeface="Times New Roman" pitchFamily="18" charset="0"/>
              </a:rPr>
              <a:t>Cioran Emil, </a:t>
            </a:r>
            <a:r>
              <a:rPr lang="ro-RO" i="1" dirty="0">
                <a:latin typeface="Times New Roman" pitchFamily="18" charset="0"/>
                <a:cs typeface="Times New Roman" pitchFamily="18" charset="0"/>
              </a:rPr>
              <a:t>Tratat de descompunere</a:t>
            </a:r>
            <a:r>
              <a:rPr lang="ro-RO" dirty="0">
                <a:latin typeface="Times New Roman" pitchFamily="18" charset="0"/>
                <a:cs typeface="Times New Roman" pitchFamily="18" charset="0"/>
              </a:rPr>
              <a:t>, Ed. Humanitas, București 1992, p.230,</a:t>
            </a:r>
            <a:endParaRPr lang="en-US" dirty="0">
              <a:latin typeface="Times New Roman" pitchFamily="18" charset="0"/>
              <a:cs typeface="Times New Roman" pitchFamily="18" charset="0"/>
            </a:endParaRPr>
          </a:p>
          <a:p>
            <a:pPr lvl="0"/>
            <a:r>
              <a:rPr lang="ro-RO" dirty="0">
                <a:latin typeface="Times New Roman" pitchFamily="18" charset="0"/>
                <a:cs typeface="Times New Roman" pitchFamily="18" charset="0"/>
              </a:rPr>
              <a:t>Chapouthier, Georges: </a:t>
            </a:r>
            <a:r>
              <a:rPr lang="ro-RO" i="1" dirty="0">
                <a:latin typeface="Times New Roman" pitchFamily="18" charset="0"/>
                <a:cs typeface="Times New Roman" pitchFamily="18" charset="0"/>
              </a:rPr>
              <a:t>Au bon vouloir de l homme, l hanimal</a:t>
            </a:r>
            <a:r>
              <a:rPr lang="ro-RO" dirty="0">
                <a:latin typeface="Times New Roman" pitchFamily="18" charset="0"/>
                <a:cs typeface="Times New Roman" pitchFamily="18" charset="0"/>
              </a:rPr>
              <a:t>, Editions Denoel, Paris, 1990, p.104-106,</a:t>
            </a:r>
            <a:endParaRPr lang="en-US" dirty="0">
              <a:latin typeface="Times New Roman" pitchFamily="18" charset="0"/>
              <a:cs typeface="Times New Roman" pitchFamily="18" charset="0"/>
            </a:endParaRPr>
          </a:p>
          <a:p>
            <a:pPr lvl="0"/>
            <a:r>
              <a:rPr lang="ro-RO" dirty="0">
                <a:latin typeface="Times New Roman" pitchFamily="18" charset="0"/>
                <a:cs typeface="Times New Roman" pitchFamily="18" charset="0"/>
              </a:rPr>
              <a:t>David Boonin, </a:t>
            </a:r>
            <a:r>
              <a:rPr lang="ro-RO" i="1" dirty="0">
                <a:latin typeface="Times New Roman" pitchFamily="18" charset="0"/>
                <a:cs typeface="Times New Roman" pitchFamily="18" charset="0"/>
              </a:rPr>
              <a:t>A defense of abortion</a:t>
            </a:r>
            <a:r>
              <a:rPr lang="ro-RO" dirty="0">
                <a:latin typeface="Times New Roman" pitchFamily="18" charset="0"/>
                <a:cs typeface="Times New Roman" pitchFamily="18" charset="0"/>
              </a:rPr>
              <a:t>, Cambridge University Press, 2002,</a:t>
            </a:r>
            <a:endParaRPr lang="en-US" dirty="0">
              <a:latin typeface="Times New Roman" pitchFamily="18" charset="0"/>
              <a:cs typeface="Times New Roman" pitchFamily="18" charset="0"/>
            </a:endParaRPr>
          </a:p>
          <a:p>
            <a:pPr lvl="0"/>
            <a:r>
              <a:rPr lang="en-US" dirty="0">
                <a:latin typeface="Times New Roman" pitchFamily="18" charset="0"/>
                <a:cs typeface="Times New Roman" pitchFamily="18" charset="0"/>
              </a:rPr>
              <a:t>Daniel Callahan, Abortion: </a:t>
            </a:r>
            <a:r>
              <a:rPr lang="en-US" i="1" dirty="0">
                <a:latin typeface="Times New Roman" pitchFamily="18" charset="0"/>
                <a:cs typeface="Times New Roman" pitchFamily="18" charset="0"/>
              </a:rPr>
              <a:t>Law, Choice and Morality</a:t>
            </a:r>
            <a:r>
              <a:rPr lang="en-US" dirty="0">
                <a:latin typeface="Times New Roman" pitchFamily="18" charset="0"/>
                <a:cs typeface="Times New Roman" pitchFamily="18" charset="0"/>
              </a:rPr>
              <a:t>, New York, 1970, p.373</a:t>
            </a:r>
          </a:p>
          <a:p>
            <a:pPr lvl="0"/>
            <a:r>
              <a:rPr lang="en-US" dirty="0" err="1">
                <a:latin typeface="Times New Roman" pitchFamily="18" charset="0"/>
                <a:cs typeface="Times New Roman" pitchFamily="18" charset="0"/>
              </a:rPr>
              <a:t>Childress,James</a:t>
            </a:r>
            <a:r>
              <a:rPr lang="en-US" dirty="0">
                <a:latin typeface="Times New Roman" pitchFamily="18" charset="0"/>
                <a:cs typeface="Times New Roman" pitchFamily="18" charset="0"/>
              </a:rPr>
              <a:t>, Principles of Biomedical Ethics, </a:t>
            </a:r>
            <a:r>
              <a:rPr lang="en-US" dirty="0" err="1">
                <a:latin typeface="Times New Roman" pitchFamily="18" charset="0"/>
                <a:cs typeface="Times New Roman" pitchFamily="18" charset="0"/>
              </a:rPr>
              <a:t>Editura</a:t>
            </a:r>
            <a:r>
              <a:rPr lang="en-US" dirty="0">
                <a:latin typeface="Times New Roman" pitchFamily="18" charset="0"/>
                <a:cs typeface="Times New Roman" pitchFamily="18" charset="0"/>
              </a:rPr>
              <a:t> Oxford,2001, p 65,</a:t>
            </a:r>
          </a:p>
          <a:p>
            <a:pPr lvl="0"/>
            <a:r>
              <a:rPr lang="ro-RO" dirty="0">
                <a:latin typeface="Times New Roman" pitchFamily="18" charset="0"/>
                <a:cs typeface="Times New Roman" pitchFamily="18" charset="0"/>
              </a:rPr>
              <a:t>Roxin Claus, </a:t>
            </a:r>
            <a:r>
              <a:rPr lang="ro-RO" i="1" dirty="0">
                <a:latin typeface="Times New Roman" pitchFamily="18" charset="0"/>
                <a:cs typeface="Times New Roman" pitchFamily="18" charset="0"/>
              </a:rPr>
              <a:t>Tratamiento juridico-penal de la euthanasia, Revista electronica de ciencie penal y criminologia , RECPC (1999)</a:t>
            </a:r>
            <a:r>
              <a:rPr lang="ro-RO" dirty="0">
                <a:latin typeface="Times New Roman" pitchFamily="18" charset="0"/>
                <a:cs typeface="Times New Roman" pitchFamily="18" charset="0"/>
              </a:rPr>
              <a:t>, tradusă de Miguel Olmedo Caldenote,</a:t>
            </a:r>
            <a:endParaRPr lang="en-US" dirty="0">
              <a:latin typeface="Times New Roman" pitchFamily="18" charset="0"/>
              <a:cs typeface="Times New Roman" pitchFamily="18" charset="0"/>
            </a:endParaRPr>
          </a:p>
          <a:p>
            <a:pPr lvl="0"/>
            <a:r>
              <a:rPr lang="en-US" dirty="0" err="1">
                <a:latin typeface="Times New Roman" pitchFamily="18" charset="0"/>
                <a:cs typeface="Times New Roman" pitchFamily="18" charset="0"/>
              </a:rPr>
              <a:t>Dafinoiu</a:t>
            </a:r>
            <a:r>
              <a:rPr lang="en-US" dirty="0">
                <a:latin typeface="Times New Roman" pitchFamily="18" charset="0"/>
                <a:cs typeface="Times New Roman" pitchFamily="18" charset="0"/>
              </a:rPr>
              <a:t> I. &amp;Ș.  </a:t>
            </a:r>
            <a:r>
              <a:rPr lang="en-US" dirty="0" err="1">
                <a:latin typeface="Times New Roman" pitchFamily="18" charset="0"/>
                <a:cs typeface="Times New Roman" pitchFamily="18" charset="0"/>
              </a:rPr>
              <a:t>Boncu</a:t>
            </a:r>
            <a:r>
              <a:rPr lang="en-US" dirty="0">
                <a:latin typeface="Times New Roman" pitchFamily="18" charset="0"/>
                <a:cs typeface="Times New Roman" pitchFamily="18" charset="0"/>
              </a:rPr>
              <a:t>  (Eds.), </a:t>
            </a:r>
            <a:r>
              <a:rPr lang="en-US" i="1" dirty="0" err="1">
                <a:latin typeface="Times New Roman" pitchFamily="18" charset="0"/>
                <a:cs typeface="Times New Roman" pitchFamily="18" charset="0"/>
              </a:rPr>
              <a:t>Psihologie</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socială</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clinică</a:t>
            </a:r>
            <a:r>
              <a:rPr lang="en-US" dirty="0">
                <a:latin typeface="Times New Roman" pitchFamily="18" charset="0"/>
                <a:cs typeface="Times New Roman" pitchFamily="18" charset="0"/>
              </a:rPr>
              <a:t> (pp. 120-132). </a:t>
            </a:r>
            <a:r>
              <a:rPr lang="en-US" dirty="0" err="1">
                <a:latin typeface="Times New Roman" pitchFamily="18" charset="0"/>
                <a:cs typeface="Times New Roman" pitchFamily="18" charset="0"/>
              </a:rPr>
              <a:t>Iași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România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Polirom</a:t>
            </a:r>
            <a:r>
              <a:rPr lang="en-US" dirty="0">
                <a:latin typeface="Times New Roman" pitchFamily="18" charset="0"/>
                <a:cs typeface="Times New Roman" pitchFamily="18" charset="0"/>
              </a:rPr>
              <a:t>,</a:t>
            </a:r>
          </a:p>
          <a:p>
            <a:pPr lvl="0"/>
            <a:r>
              <a:rPr lang="ro-RO" dirty="0">
                <a:latin typeface="Times New Roman" pitchFamily="18" charset="0"/>
                <a:cs typeface="Times New Roman" pitchFamily="18" charset="0"/>
              </a:rPr>
              <a:t>C. Deaconescu, </a:t>
            </a:r>
            <a:r>
              <a:rPr lang="ro-RO" i="1" dirty="0">
                <a:latin typeface="Times New Roman" pitchFamily="18" charset="0"/>
                <a:cs typeface="Times New Roman" pitchFamily="18" charset="0"/>
              </a:rPr>
              <a:t>Eutanasia în proiectarea sa multidisciplinară</a:t>
            </a:r>
            <a:r>
              <a:rPr lang="ro-RO" dirty="0">
                <a:latin typeface="Times New Roman" pitchFamily="18" charset="0"/>
                <a:cs typeface="Times New Roman" pitchFamily="18" charset="0"/>
              </a:rPr>
              <a:t>, în Revista Română de Bioetică, vol.3, nr.4/2005, p. 100,</a:t>
            </a:r>
            <a:endParaRPr lang="en-US" dirty="0">
              <a:latin typeface="Times New Roman" pitchFamily="18" charset="0"/>
              <a:cs typeface="Times New Roman" pitchFamily="18" charset="0"/>
            </a:endParaRPr>
          </a:p>
          <a:p>
            <a:pPr lvl="0"/>
            <a:r>
              <a:rPr lang="ro-RO" dirty="0">
                <a:latin typeface="Times New Roman" pitchFamily="18" charset="0"/>
                <a:cs typeface="Times New Roman" pitchFamily="18" charset="0"/>
              </a:rPr>
              <a:t>Declarația Universală a Drepturilor Omului, art.3,</a:t>
            </a:r>
            <a:endParaRPr lang="en-US" dirty="0">
              <a:latin typeface="Times New Roman" pitchFamily="18" charset="0"/>
              <a:cs typeface="Times New Roman" pitchFamily="18" charset="0"/>
            </a:endParaRPr>
          </a:p>
          <a:p>
            <a:pPr lvl="0"/>
            <a:r>
              <a:rPr lang="ro-RO" dirty="0">
                <a:latin typeface="Times New Roman" pitchFamily="18" charset="0"/>
                <a:cs typeface="Times New Roman" pitchFamily="18" charset="0"/>
              </a:rPr>
              <a:t>Descartes, Rene: </a:t>
            </a:r>
            <a:r>
              <a:rPr lang="ro-RO" i="1" dirty="0">
                <a:latin typeface="Times New Roman" pitchFamily="18" charset="0"/>
                <a:cs typeface="Times New Roman" pitchFamily="18" charset="0"/>
              </a:rPr>
              <a:t>Discurs asupra metodei de a călăuzi bine rațiunea și de a căuta adevărul în științe</a:t>
            </a:r>
            <a:r>
              <a:rPr lang="ro-RO" dirty="0">
                <a:latin typeface="Times New Roman" pitchFamily="18" charset="0"/>
                <a:cs typeface="Times New Roman" pitchFamily="18" charset="0"/>
              </a:rPr>
              <a:t>, Mondero București, 1999, Partea aV-a, p.59-63,</a:t>
            </a:r>
            <a:endParaRPr lang="en-US" dirty="0">
              <a:latin typeface="Times New Roman" pitchFamily="18" charset="0"/>
              <a:cs typeface="Times New Roman" pitchFamily="18" charset="0"/>
            </a:endParaRPr>
          </a:p>
          <a:p>
            <a:pPr lvl="0"/>
            <a:r>
              <a:rPr lang="ro-RO" dirty="0">
                <a:latin typeface="Times New Roman" pitchFamily="18" charset="0"/>
                <a:cs typeface="Times New Roman" pitchFamily="18" charset="0"/>
              </a:rPr>
              <a:t>Diaconu, B: </a:t>
            </a:r>
            <a:r>
              <a:rPr lang="ro-RO" i="1" dirty="0">
                <a:latin typeface="Times New Roman" pitchFamily="18" charset="0"/>
                <a:cs typeface="Times New Roman" pitchFamily="18" charset="0"/>
              </a:rPr>
              <a:t>Morală și profit</a:t>
            </a:r>
            <a:r>
              <a:rPr lang="ro-RO" dirty="0">
                <a:latin typeface="Times New Roman" pitchFamily="18" charset="0"/>
                <a:cs typeface="Times New Roman" pitchFamily="18" charset="0"/>
              </a:rPr>
              <a:t>, Revista 22 – Anul XV(831), 2006,</a:t>
            </a:r>
            <a:endParaRPr lang="en-US" dirty="0">
              <a:latin typeface="Times New Roman" pitchFamily="18" charset="0"/>
              <a:cs typeface="Times New Roman" pitchFamily="18" charset="0"/>
            </a:endParaRPr>
          </a:p>
          <a:p>
            <a:pPr lvl="0"/>
            <a:r>
              <a:rPr lang="en-US" dirty="0" err="1">
                <a:latin typeface="Times New Roman" pitchFamily="18" charset="0"/>
                <a:cs typeface="Times New Roman" pitchFamily="18" charset="0"/>
              </a:rPr>
              <a:t>Dicționar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Legea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talionului</a:t>
            </a:r>
            <a:r>
              <a:rPr lang="en-US" dirty="0">
                <a:latin typeface="Times New Roman" pitchFamily="18" charset="0"/>
                <a:cs typeface="Times New Roman" pitchFamily="18" charset="0"/>
              </a:rPr>
              <a:t>,</a:t>
            </a:r>
          </a:p>
          <a:p>
            <a:pPr lvl="0"/>
            <a:r>
              <a:rPr lang="ro-RO" dirty="0">
                <a:latin typeface="Times New Roman" pitchFamily="18" charset="0"/>
                <a:cs typeface="Times New Roman" pitchFamily="18" charset="0"/>
              </a:rPr>
              <a:t>Pr.Dumea, Claudiu, </a:t>
            </a:r>
            <a:r>
              <a:rPr lang="ro-RO" i="1" dirty="0">
                <a:latin typeface="Times New Roman" pitchFamily="18" charset="0"/>
                <a:cs typeface="Times New Roman" pitchFamily="18" charset="0"/>
              </a:rPr>
              <a:t>Omul între „a fi” și „a nu fi”. Probleme fundamentale de bioetică</a:t>
            </a:r>
            <a:r>
              <a:rPr lang="ro-RO" dirty="0">
                <a:latin typeface="Times New Roman" pitchFamily="18" charset="0"/>
                <a:cs typeface="Times New Roman" pitchFamily="18" charset="0"/>
              </a:rPr>
              <a:t>, Editura Arhiepiscopiei Romano-Catolice, București, 2003</a:t>
            </a:r>
            <a:endParaRPr lang="en-US" dirty="0">
              <a:latin typeface="Times New Roman" pitchFamily="18" charset="0"/>
              <a:cs typeface="Times New Roman" pitchFamily="18" charset="0"/>
            </a:endParaRPr>
          </a:p>
          <a:p>
            <a:pPr lvl="0"/>
            <a:r>
              <a:rPr lang="ro-RO" dirty="0">
                <a:latin typeface="Times New Roman" pitchFamily="18" charset="0"/>
                <a:cs typeface="Times New Roman" pitchFamily="18" charset="0"/>
              </a:rPr>
              <a:t>F.M Dostoievski, </a:t>
            </a:r>
            <a:r>
              <a:rPr lang="ro-RO" i="1" dirty="0">
                <a:latin typeface="Times New Roman" pitchFamily="18" charset="0"/>
                <a:cs typeface="Times New Roman" pitchFamily="18" charset="0"/>
              </a:rPr>
              <a:t>Demonii</a:t>
            </a:r>
            <a:r>
              <a:rPr lang="ro-RO" dirty="0">
                <a:latin typeface="Times New Roman" pitchFamily="18" charset="0"/>
                <a:cs typeface="Times New Roman" pitchFamily="18" charset="0"/>
              </a:rPr>
              <a:t>, Editura pentru literatura universală, București, anul 1962,</a:t>
            </a:r>
            <a:endParaRPr lang="en-US" dirty="0">
              <a:latin typeface="Times New Roman" pitchFamily="18" charset="0"/>
              <a:cs typeface="Times New Roman" pitchFamily="18" charset="0"/>
            </a:endParaRPr>
          </a:p>
          <a:p>
            <a:pPr lvl="0"/>
            <a:r>
              <a:rPr lang="ro-RO" dirty="0">
                <a:latin typeface="Times New Roman" pitchFamily="18" charset="0"/>
                <a:cs typeface="Times New Roman" pitchFamily="18" charset="0"/>
              </a:rPr>
              <a:t>Eurostat, 2013, OECD, 2010,</a:t>
            </a:r>
            <a:endParaRPr lang="en-US" dirty="0">
              <a:latin typeface="Times New Roman" pitchFamily="18" charset="0"/>
              <a:cs typeface="Times New Roman" pitchFamily="18" charset="0"/>
            </a:endParaRPr>
          </a:p>
          <a:p>
            <a:pPr lvl="0"/>
            <a:r>
              <a:rPr lang="en-US" dirty="0">
                <a:latin typeface="Times New Roman" pitchFamily="18" charset="0"/>
                <a:cs typeface="Times New Roman" pitchFamily="18" charset="0"/>
              </a:rPr>
              <a:t>I. Kant,  </a:t>
            </a:r>
            <a:r>
              <a:rPr lang="en-US" i="1" dirty="0" err="1">
                <a:latin typeface="Times New Roman" pitchFamily="18" charset="0"/>
                <a:cs typeface="Times New Roman" pitchFamily="18" charset="0"/>
              </a:rPr>
              <a:t>Metafizica</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moravurilor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Editura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ştiinţifică</a:t>
            </a:r>
            <a:r>
              <a:rPr lang="en-US" dirty="0">
                <a:latin typeface="Times New Roman" pitchFamily="18" charset="0"/>
                <a:cs typeface="Times New Roman" pitchFamily="18" charset="0"/>
              </a:rPr>
              <a:t>, 1972, p. 182,</a:t>
            </a:r>
          </a:p>
          <a:p>
            <a:pPr lvl="0"/>
            <a:r>
              <a:rPr lang="ro-RO" dirty="0">
                <a:latin typeface="Times New Roman" pitchFamily="18" charset="0"/>
                <a:cs typeface="Times New Roman" pitchFamily="18" charset="0"/>
              </a:rPr>
              <a:t>Kant, Immanuel</a:t>
            </a:r>
            <a:r>
              <a:rPr lang="ro-RO" i="1" dirty="0">
                <a:latin typeface="Times New Roman" pitchFamily="18" charset="0"/>
                <a:cs typeface="Times New Roman" pitchFamily="18" charset="0"/>
              </a:rPr>
              <a:t>, Metafizica moravurilor</a:t>
            </a:r>
            <a:r>
              <a:rPr lang="ro-RO" dirty="0">
                <a:latin typeface="Times New Roman" pitchFamily="18" charset="0"/>
                <a:cs typeface="Times New Roman" pitchFamily="18" charset="0"/>
              </a:rPr>
              <a:t>, în </a:t>
            </a:r>
            <a:r>
              <a:rPr lang="ro-RO" i="1" dirty="0">
                <a:latin typeface="Times New Roman" pitchFamily="18" charset="0"/>
                <a:cs typeface="Times New Roman" pitchFamily="18" charset="0"/>
              </a:rPr>
              <a:t>Scrieri moral-politice</a:t>
            </a:r>
            <a:r>
              <a:rPr lang="ro-RO" dirty="0">
                <a:latin typeface="Times New Roman" pitchFamily="18" charset="0"/>
                <a:cs typeface="Times New Roman" pitchFamily="18" charset="0"/>
              </a:rPr>
              <a:t>, Editura Științifică, București, 1991, p.283-284,</a:t>
            </a:r>
            <a:endParaRPr lang="en-US" dirty="0">
              <a:latin typeface="Times New Roman" pitchFamily="18" charset="0"/>
              <a:cs typeface="Times New Roman" pitchFamily="18" charset="0"/>
            </a:endParaRPr>
          </a:p>
          <a:p>
            <a:pPr lvl="0"/>
            <a:r>
              <a:rPr lang="ro-RO" dirty="0">
                <a:latin typeface="Times New Roman" pitchFamily="18" charset="0"/>
                <a:cs typeface="Times New Roman" pitchFamily="18" charset="0"/>
              </a:rPr>
              <a:t>Konstantinos Kapparis, </a:t>
            </a:r>
            <a:r>
              <a:rPr lang="ro-RO" i="1" dirty="0">
                <a:latin typeface="Times New Roman" pitchFamily="18" charset="0"/>
                <a:cs typeface="Times New Roman" pitchFamily="18" charset="0"/>
              </a:rPr>
              <a:t>Avortul în lumea antică</a:t>
            </a:r>
            <a:r>
              <a:rPr lang="ro-RO" dirty="0">
                <a:latin typeface="Times New Roman" pitchFamily="18" charset="0"/>
                <a:cs typeface="Times New Roman" pitchFamily="18" charset="0"/>
              </a:rPr>
              <a:t>, Duckwoth Publishers, mai 2003,</a:t>
            </a:r>
            <a:endParaRPr lang="en-US" dirty="0">
              <a:latin typeface="Times New Roman" pitchFamily="18" charset="0"/>
              <a:cs typeface="Times New Roman" pitchFamily="18" charset="0"/>
            </a:endParaRPr>
          </a:p>
          <a:p>
            <a:pPr lvl="0"/>
            <a:r>
              <a:rPr lang="ro-RO" dirty="0">
                <a:latin typeface="Times New Roman" pitchFamily="18" charset="0"/>
                <a:cs typeface="Times New Roman" pitchFamily="18" charset="0"/>
              </a:rPr>
              <a:t>Helga Kuhse, </a:t>
            </a:r>
            <a:r>
              <a:rPr lang="ro-RO" i="1" dirty="0">
                <a:latin typeface="Times New Roman" pitchFamily="18" charset="0"/>
                <a:cs typeface="Times New Roman" pitchFamily="18" charset="0"/>
              </a:rPr>
              <a:t>Tratat de etică</a:t>
            </a:r>
            <a:r>
              <a:rPr lang="ro-RO" dirty="0">
                <a:latin typeface="Times New Roman" pitchFamily="18" charset="0"/>
                <a:cs typeface="Times New Roman" pitchFamily="18" charset="0"/>
              </a:rPr>
              <a:t>, Eutanasia,</a:t>
            </a:r>
            <a:endParaRPr lang="en-US" dirty="0">
              <a:latin typeface="Times New Roman" pitchFamily="18" charset="0"/>
              <a:cs typeface="Times New Roman" pitchFamily="18" charset="0"/>
            </a:endParaRPr>
          </a:p>
          <a:p>
            <a:pPr lvl="0"/>
            <a:r>
              <a:rPr lang="ro-RO" dirty="0">
                <a:latin typeface="Times New Roman" pitchFamily="18" charset="0"/>
                <a:cs typeface="Times New Roman" pitchFamily="18" charset="0"/>
              </a:rPr>
              <a:t>Interviu cu Florin Buhuceanu, în </a:t>
            </a:r>
            <a:r>
              <a:rPr lang="ro-RO" i="1" dirty="0">
                <a:latin typeface="Times New Roman" pitchFamily="18" charset="0"/>
                <a:cs typeface="Times New Roman" pitchFamily="18" charset="0"/>
              </a:rPr>
              <a:t>Vestitorul Ortodoxiei</a:t>
            </a:r>
            <a:r>
              <a:rPr lang="ro-RO" dirty="0">
                <a:latin typeface="Times New Roman" pitchFamily="18" charset="0"/>
                <a:cs typeface="Times New Roman" pitchFamily="18" charset="0"/>
              </a:rPr>
              <a:t>, 1998,</a:t>
            </a:r>
            <a:endParaRPr lang="en-US" dirty="0">
              <a:latin typeface="Times New Roman" pitchFamily="18" charset="0"/>
              <a:cs typeface="Times New Roman" pitchFamily="18" charset="0"/>
            </a:endParaRPr>
          </a:p>
          <a:p>
            <a:pPr lvl="0"/>
            <a:r>
              <a:rPr lang="ro-RO" dirty="0">
                <a:latin typeface="Times New Roman" pitchFamily="18" charset="0"/>
                <a:cs typeface="Times New Roman" pitchFamily="18" charset="0"/>
              </a:rPr>
              <a:t>Lester R. Kurtz, </a:t>
            </a:r>
            <a:r>
              <a:rPr lang="ro-RO" i="1" dirty="0">
                <a:latin typeface="Times New Roman" pitchFamily="18" charset="0"/>
                <a:cs typeface="Times New Roman" pitchFamily="18" charset="0"/>
              </a:rPr>
              <a:t>Encyclopedia of Violence, Peace, and Conflict</a:t>
            </a:r>
            <a:r>
              <a:rPr lang="ro-RO" dirty="0">
                <a:latin typeface="Times New Roman" pitchFamily="18" charset="0"/>
                <a:cs typeface="Times New Roman" pitchFamily="18" charset="0"/>
              </a:rPr>
              <a:t>, p.140,</a:t>
            </a:r>
            <a:endParaRPr lang="en-US" dirty="0">
              <a:latin typeface="Times New Roman" pitchFamily="18" charset="0"/>
              <a:cs typeface="Times New Roman" pitchFamily="18" charset="0"/>
            </a:endParaRPr>
          </a:p>
          <a:p>
            <a:pPr lvl="0"/>
            <a:r>
              <a:rPr lang="ro-RO" i="1" dirty="0">
                <a:latin typeface="Times New Roman" pitchFamily="18" charset="0"/>
                <a:cs typeface="Times New Roman" pitchFamily="18" charset="0"/>
              </a:rPr>
              <a:t>Le cas de Remy Salvat</a:t>
            </a:r>
            <a:r>
              <a:rPr lang="ro-RO" dirty="0">
                <a:latin typeface="Times New Roman" pitchFamily="18" charset="0"/>
                <a:cs typeface="Times New Roman" pitchFamily="18" charset="0"/>
              </a:rPr>
              <a:t> (21 aout  1984- 10 aout 2008)</a:t>
            </a:r>
            <a:endParaRPr lang="en-US" dirty="0">
              <a:latin typeface="Times New Roman" pitchFamily="18" charset="0"/>
              <a:cs typeface="Times New Roman" pitchFamily="18" charset="0"/>
            </a:endParaRPr>
          </a:p>
          <a:p>
            <a:pPr lvl="0"/>
            <a:r>
              <a:rPr lang="en-US" dirty="0" err="1">
                <a:latin typeface="Times New Roman" pitchFamily="18" charset="0"/>
                <a:cs typeface="Times New Roman" pitchFamily="18" charset="0"/>
              </a:rPr>
              <a:t>Havârneanu</a:t>
            </a:r>
            <a:r>
              <a:rPr lang="en-US" dirty="0">
                <a:latin typeface="Times New Roman" pitchFamily="18" charset="0"/>
                <a:cs typeface="Times New Roman" pitchFamily="18" charset="0"/>
              </a:rPr>
              <a:t>, G.  </a:t>
            </a:r>
            <a:r>
              <a:rPr lang="en-US" i="1" dirty="0" err="1">
                <a:latin typeface="Times New Roman" pitchFamily="18" charset="0"/>
                <a:cs typeface="Times New Roman" pitchFamily="18" charset="0"/>
              </a:rPr>
              <a:t>Sinuciderea</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repere</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pentru</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strategii</a:t>
            </a:r>
            <a:r>
              <a:rPr lang="en-US" i="1" dirty="0">
                <a:latin typeface="Times New Roman" pitchFamily="18" charset="0"/>
                <a:cs typeface="Times New Roman" pitchFamily="18" charset="0"/>
              </a:rPr>
              <a:t>  preventive  </a:t>
            </a:r>
            <a:r>
              <a:rPr lang="en-US" i="1" dirty="0" err="1">
                <a:latin typeface="Times New Roman" pitchFamily="18" charset="0"/>
                <a:cs typeface="Times New Roman" pitchFamily="18" charset="0"/>
              </a:rPr>
              <a:t>eficiente</a:t>
            </a:r>
            <a:r>
              <a:rPr lang="en-US" i="1" dirty="0">
                <a:latin typeface="Times New Roman" pitchFamily="18" charset="0"/>
                <a:cs typeface="Times New Roman" pitchFamily="18" charset="0"/>
              </a:rPr>
              <a:t>.</a:t>
            </a:r>
            <a:r>
              <a:rPr lang="en-US" dirty="0">
                <a:latin typeface="Times New Roman" pitchFamily="18" charset="0"/>
                <a:cs typeface="Times New Roman" pitchFamily="18" charset="0"/>
              </a:rPr>
              <a:t> , </a:t>
            </a:r>
            <a:r>
              <a:rPr lang="en-US" dirty="0" err="1">
                <a:latin typeface="Times New Roman" pitchFamily="18" charset="0"/>
                <a:cs typeface="Times New Roman" pitchFamily="18" charset="0"/>
              </a:rPr>
              <a:t>Editura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Universitatea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Transilvania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Brașov</a:t>
            </a:r>
            <a:r>
              <a:rPr lang="en-US" dirty="0">
                <a:latin typeface="Times New Roman" pitchFamily="18" charset="0"/>
                <a:cs typeface="Times New Roman" pitchFamily="18" charset="0"/>
              </a:rPr>
              <a:t>, 2014</a:t>
            </a:r>
          </a:p>
          <a:p>
            <a:pPr lvl="0"/>
            <a:r>
              <a:rPr lang="ro-RO" dirty="0">
                <a:latin typeface="Times New Roman" pitchFamily="18" charset="0"/>
                <a:cs typeface="Times New Roman" pitchFamily="18" charset="0"/>
              </a:rPr>
              <a:t>History of Euthanasia, </a:t>
            </a:r>
            <a:r>
              <a:rPr lang="ro-RO" u="sng" dirty="0">
                <a:latin typeface="Times New Roman" pitchFamily="18" charset="0"/>
                <a:cs typeface="Times New Roman" pitchFamily="18" charset="0"/>
              </a:rPr>
              <a:t>http://www.euthanasia.com/hitory euthanasia.html</a:t>
            </a:r>
            <a:r>
              <a:rPr lang="en-US" dirty="0">
                <a:latin typeface="Times New Roman" pitchFamily="18" charset="0"/>
                <a:cs typeface="Times New Roman" pitchFamily="18" charset="0"/>
              </a:rPr>
              <a:t>,</a:t>
            </a:r>
          </a:p>
          <a:p>
            <a:pPr lvl="0"/>
            <a:r>
              <a:rPr lang="ro-RO" dirty="0">
                <a:latin typeface="Times New Roman" pitchFamily="18" charset="0"/>
                <a:cs typeface="Times New Roman" pitchFamily="18" charset="0"/>
              </a:rPr>
              <a:t>Aldous Huxley, Minunata lume nouă, Editura Polirom, 1998, </a:t>
            </a:r>
            <a:endParaRPr lang="en-US" dirty="0">
              <a:latin typeface="Times New Roman" pitchFamily="18" charset="0"/>
              <a:cs typeface="Times New Roman" pitchFamily="18" charset="0"/>
            </a:endParaRP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25000" lnSpcReduction="20000"/>
          </a:bodyPr>
          <a:lstStyle/>
          <a:p>
            <a:pPr lvl="0"/>
            <a:r>
              <a:rPr lang="ro-RO" dirty="0"/>
              <a:t>Eurostat, 2013, OECD, 2010,</a:t>
            </a:r>
            <a:endParaRPr lang="en-US" dirty="0"/>
          </a:p>
          <a:p>
            <a:pPr lvl="0"/>
            <a:r>
              <a:rPr lang="en-US" dirty="0"/>
              <a:t>I. Kant,  </a:t>
            </a:r>
            <a:r>
              <a:rPr lang="en-US" i="1" dirty="0" err="1"/>
              <a:t>Metafizica</a:t>
            </a:r>
            <a:r>
              <a:rPr lang="en-US" i="1" dirty="0"/>
              <a:t> </a:t>
            </a:r>
            <a:r>
              <a:rPr lang="en-US" i="1" dirty="0" err="1"/>
              <a:t>moravurilor</a:t>
            </a:r>
            <a:r>
              <a:rPr lang="en-US" dirty="0"/>
              <a:t>, </a:t>
            </a:r>
            <a:r>
              <a:rPr lang="en-US" dirty="0" err="1"/>
              <a:t>Editura</a:t>
            </a:r>
            <a:r>
              <a:rPr lang="en-US" dirty="0"/>
              <a:t> </a:t>
            </a:r>
            <a:r>
              <a:rPr lang="en-US" dirty="0" err="1"/>
              <a:t>ştiinţifică</a:t>
            </a:r>
            <a:r>
              <a:rPr lang="en-US" dirty="0"/>
              <a:t>, 1972, p. 182,</a:t>
            </a:r>
          </a:p>
          <a:p>
            <a:pPr lvl="0"/>
            <a:r>
              <a:rPr lang="ro-RO" dirty="0"/>
              <a:t>Kant, Immanuel</a:t>
            </a:r>
            <a:r>
              <a:rPr lang="ro-RO" i="1" dirty="0"/>
              <a:t>, Metafizica moravurilor</a:t>
            </a:r>
            <a:r>
              <a:rPr lang="ro-RO" dirty="0"/>
              <a:t>, în </a:t>
            </a:r>
            <a:r>
              <a:rPr lang="ro-RO" i="1" dirty="0"/>
              <a:t>Scrieri moral-politice</a:t>
            </a:r>
            <a:r>
              <a:rPr lang="ro-RO" dirty="0"/>
              <a:t>, Editura Științifică, București, 1991, p.283-284,</a:t>
            </a:r>
            <a:endParaRPr lang="en-US" dirty="0"/>
          </a:p>
          <a:p>
            <a:pPr lvl="0"/>
            <a:r>
              <a:rPr lang="ro-RO" dirty="0"/>
              <a:t>Konstantinos Kapparis, </a:t>
            </a:r>
            <a:r>
              <a:rPr lang="ro-RO" i="1" dirty="0"/>
              <a:t>Avortul în lumea antică</a:t>
            </a:r>
            <a:r>
              <a:rPr lang="ro-RO" dirty="0"/>
              <a:t>, Duckwoth Publishers, mai 2003,</a:t>
            </a:r>
            <a:endParaRPr lang="en-US" dirty="0"/>
          </a:p>
          <a:p>
            <a:pPr lvl="0"/>
            <a:r>
              <a:rPr lang="ro-RO" dirty="0">
                <a:latin typeface="Times New Roman" pitchFamily="18" charset="0"/>
                <a:cs typeface="Times New Roman" pitchFamily="18" charset="0"/>
              </a:rPr>
              <a:t>Helga Kuhse, </a:t>
            </a:r>
            <a:r>
              <a:rPr lang="ro-RO" i="1" dirty="0">
                <a:latin typeface="Times New Roman" pitchFamily="18" charset="0"/>
                <a:cs typeface="Times New Roman" pitchFamily="18" charset="0"/>
              </a:rPr>
              <a:t>Tratat de etică</a:t>
            </a:r>
            <a:r>
              <a:rPr lang="ro-RO" dirty="0">
                <a:latin typeface="Times New Roman" pitchFamily="18" charset="0"/>
                <a:cs typeface="Times New Roman" pitchFamily="18" charset="0"/>
              </a:rPr>
              <a:t>, Eutanasia,</a:t>
            </a:r>
            <a:endParaRPr lang="en-US" dirty="0">
              <a:latin typeface="Times New Roman" pitchFamily="18" charset="0"/>
              <a:cs typeface="Times New Roman" pitchFamily="18" charset="0"/>
            </a:endParaRPr>
          </a:p>
          <a:p>
            <a:pPr lvl="0"/>
            <a:r>
              <a:rPr lang="ro-RO" dirty="0">
                <a:latin typeface="Times New Roman" pitchFamily="18" charset="0"/>
                <a:cs typeface="Times New Roman" pitchFamily="18" charset="0"/>
              </a:rPr>
              <a:t>Interviu cu Florin Buhuceanu, în </a:t>
            </a:r>
            <a:r>
              <a:rPr lang="ro-RO" i="1" dirty="0">
                <a:latin typeface="Times New Roman" pitchFamily="18" charset="0"/>
                <a:cs typeface="Times New Roman" pitchFamily="18" charset="0"/>
              </a:rPr>
              <a:t>Vestitorul Ortodoxiei</a:t>
            </a:r>
            <a:r>
              <a:rPr lang="ro-RO" dirty="0">
                <a:latin typeface="Times New Roman" pitchFamily="18" charset="0"/>
                <a:cs typeface="Times New Roman" pitchFamily="18" charset="0"/>
              </a:rPr>
              <a:t>, 1998,</a:t>
            </a:r>
            <a:endParaRPr lang="en-US" dirty="0">
              <a:latin typeface="Times New Roman" pitchFamily="18" charset="0"/>
              <a:cs typeface="Times New Roman" pitchFamily="18" charset="0"/>
            </a:endParaRPr>
          </a:p>
          <a:p>
            <a:pPr lvl="0"/>
            <a:r>
              <a:rPr lang="ro-RO" dirty="0">
                <a:latin typeface="Times New Roman" pitchFamily="18" charset="0"/>
                <a:cs typeface="Times New Roman" pitchFamily="18" charset="0"/>
              </a:rPr>
              <a:t>Lester R. Kurtz, </a:t>
            </a:r>
            <a:r>
              <a:rPr lang="ro-RO" i="1" dirty="0">
                <a:latin typeface="Times New Roman" pitchFamily="18" charset="0"/>
                <a:cs typeface="Times New Roman" pitchFamily="18" charset="0"/>
              </a:rPr>
              <a:t>Encyclopedia of Violence, Peace, and Conflict</a:t>
            </a:r>
            <a:r>
              <a:rPr lang="ro-RO" dirty="0">
                <a:latin typeface="Times New Roman" pitchFamily="18" charset="0"/>
                <a:cs typeface="Times New Roman" pitchFamily="18" charset="0"/>
              </a:rPr>
              <a:t>, p.140,</a:t>
            </a:r>
            <a:endParaRPr lang="en-US" dirty="0">
              <a:latin typeface="Times New Roman" pitchFamily="18" charset="0"/>
              <a:cs typeface="Times New Roman" pitchFamily="18" charset="0"/>
            </a:endParaRPr>
          </a:p>
          <a:p>
            <a:pPr lvl="0"/>
            <a:r>
              <a:rPr lang="ro-RO" i="1" dirty="0">
                <a:latin typeface="Times New Roman" pitchFamily="18" charset="0"/>
                <a:cs typeface="Times New Roman" pitchFamily="18" charset="0"/>
              </a:rPr>
              <a:t>Le cas de Remy Salvat</a:t>
            </a:r>
            <a:r>
              <a:rPr lang="ro-RO" dirty="0">
                <a:latin typeface="Times New Roman" pitchFamily="18" charset="0"/>
                <a:cs typeface="Times New Roman" pitchFamily="18" charset="0"/>
              </a:rPr>
              <a:t> (21 aout  1984- 10 aout 2008)</a:t>
            </a:r>
            <a:endParaRPr lang="en-US" dirty="0">
              <a:latin typeface="Times New Roman" pitchFamily="18" charset="0"/>
              <a:cs typeface="Times New Roman" pitchFamily="18" charset="0"/>
            </a:endParaRPr>
          </a:p>
          <a:p>
            <a:pPr lvl="0"/>
            <a:r>
              <a:rPr lang="en-US" dirty="0" err="1">
                <a:latin typeface="Times New Roman" pitchFamily="18" charset="0"/>
                <a:cs typeface="Times New Roman" pitchFamily="18" charset="0"/>
              </a:rPr>
              <a:t>Havârneanu</a:t>
            </a:r>
            <a:r>
              <a:rPr lang="en-US" dirty="0">
                <a:latin typeface="Times New Roman" pitchFamily="18" charset="0"/>
                <a:cs typeface="Times New Roman" pitchFamily="18" charset="0"/>
              </a:rPr>
              <a:t>, G.  </a:t>
            </a:r>
            <a:r>
              <a:rPr lang="en-US" i="1" dirty="0" err="1">
                <a:latin typeface="Times New Roman" pitchFamily="18" charset="0"/>
                <a:cs typeface="Times New Roman" pitchFamily="18" charset="0"/>
              </a:rPr>
              <a:t>Sinuciderea</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repere</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pentru</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strategii</a:t>
            </a:r>
            <a:r>
              <a:rPr lang="en-US" i="1" dirty="0">
                <a:latin typeface="Times New Roman" pitchFamily="18" charset="0"/>
                <a:cs typeface="Times New Roman" pitchFamily="18" charset="0"/>
              </a:rPr>
              <a:t>  preventive  </a:t>
            </a:r>
            <a:r>
              <a:rPr lang="en-US" i="1" dirty="0" err="1">
                <a:latin typeface="Times New Roman" pitchFamily="18" charset="0"/>
                <a:cs typeface="Times New Roman" pitchFamily="18" charset="0"/>
              </a:rPr>
              <a:t>eficiente</a:t>
            </a:r>
            <a:r>
              <a:rPr lang="en-US" i="1" dirty="0">
                <a:latin typeface="Times New Roman" pitchFamily="18" charset="0"/>
                <a:cs typeface="Times New Roman" pitchFamily="18" charset="0"/>
              </a:rPr>
              <a:t>.</a:t>
            </a:r>
            <a:r>
              <a:rPr lang="en-US" dirty="0">
                <a:latin typeface="Times New Roman" pitchFamily="18" charset="0"/>
                <a:cs typeface="Times New Roman" pitchFamily="18" charset="0"/>
              </a:rPr>
              <a:t> , </a:t>
            </a:r>
            <a:r>
              <a:rPr lang="en-US" dirty="0" err="1">
                <a:latin typeface="Times New Roman" pitchFamily="18" charset="0"/>
                <a:cs typeface="Times New Roman" pitchFamily="18" charset="0"/>
              </a:rPr>
              <a:t>Editura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Universitatea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Transilvania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Brașov</a:t>
            </a:r>
            <a:r>
              <a:rPr lang="en-US" dirty="0">
                <a:latin typeface="Times New Roman" pitchFamily="18" charset="0"/>
                <a:cs typeface="Times New Roman" pitchFamily="18" charset="0"/>
              </a:rPr>
              <a:t>, 2014</a:t>
            </a:r>
          </a:p>
          <a:p>
            <a:pPr lvl="0"/>
            <a:r>
              <a:rPr lang="ro-RO" dirty="0">
                <a:latin typeface="Times New Roman" pitchFamily="18" charset="0"/>
                <a:cs typeface="Times New Roman" pitchFamily="18" charset="0"/>
              </a:rPr>
              <a:t>History of Euthanasia, </a:t>
            </a:r>
            <a:r>
              <a:rPr lang="ro-RO" u="sng" dirty="0">
                <a:latin typeface="Times New Roman" pitchFamily="18" charset="0"/>
                <a:cs typeface="Times New Roman" pitchFamily="18" charset="0"/>
              </a:rPr>
              <a:t>http://www.euthanasia.com/hitory euthanasia.html</a:t>
            </a:r>
            <a:r>
              <a:rPr lang="en-US" dirty="0">
                <a:latin typeface="Times New Roman" pitchFamily="18" charset="0"/>
                <a:cs typeface="Times New Roman" pitchFamily="18" charset="0"/>
              </a:rPr>
              <a:t>,</a:t>
            </a:r>
          </a:p>
          <a:p>
            <a:pPr lvl="0"/>
            <a:r>
              <a:rPr lang="ro-RO" dirty="0">
                <a:latin typeface="Times New Roman" pitchFamily="18" charset="0"/>
                <a:cs typeface="Times New Roman" pitchFamily="18" charset="0"/>
              </a:rPr>
              <a:t>Aldous Huxley, Minunata lume nouă, Editura Polirom, 1998,</a:t>
            </a:r>
            <a:endParaRPr lang="en-US" dirty="0">
              <a:latin typeface="Times New Roman" pitchFamily="18" charset="0"/>
              <a:cs typeface="Times New Roman" pitchFamily="18" charset="0"/>
            </a:endParaRPr>
          </a:p>
          <a:p>
            <a:pPr lvl="0"/>
            <a:r>
              <a:rPr lang="ro-RO" dirty="0">
                <a:latin typeface="Times New Roman" pitchFamily="18" charset="0"/>
                <a:cs typeface="Times New Roman" pitchFamily="18" charset="0"/>
              </a:rPr>
              <a:t>Thomas K. Hubbard, </a:t>
            </a:r>
            <a:r>
              <a:rPr lang="ro-RO" i="1" dirty="0">
                <a:latin typeface="Times New Roman" pitchFamily="18" charset="0"/>
                <a:cs typeface="Times New Roman" pitchFamily="18" charset="0"/>
              </a:rPr>
              <a:t>Homosexuality în Greece and Rome</a:t>
            </a:r>
            <a:r>
              <a:rPr lang="ro-RO" dirty="0">
                <a:latin typeface="Times New Roman" pitchFamily="18" charset="0"/>
                <a:cs typeface="Times New Roman" pitchFamily="18" charset="0"/>
              </a:rPr>
              <a:t>, University of California Press, 2003,</a:t>
            </a:r>
            <a:endParaRPr lang="en-US" dirty="0">
              <a:latin typeface="Times New Roman" pitchFamily="18" charset="0"/>
              <a:cs typeface="Times New Roman" pitchFamily="18" charset="0"/>
            </a:endParaRPr>
          </a:p>
          <a:p>
            <a:pPr lvl="0"/>
            <a:r>
              <a:rPr lang="en-US" dirty="0">
                <a:latin typeface="Times New Roman" pitchFamily="18" charset="0"/>
                <a:cs typeface="Times New Roman" pitchFamily="18" charset="0"/>
              </a:rPr>
              <a:t>https//www.assemblee-nationale,fr/dyn/15/rapports/csbioeth/15b3181_rapport-fond</a:t>
            </a:r>
          </a:p>
          <a:p>
            <a:pPr lvl="0"/>
            <a:r>
              <a:rPr lang="ro-RO" dirty="0">
                <a:latin typeface="Times New Roman" pitchFamily="18" charset="0"/>
                <a:cs typeface="Times New Roman" pitchFamily="18" charset="0"/>
              </a:rPr>
              <a:t>Matei 22:35-40,</a:t>
            </a:r>
            <a:endParaRPr lang="en-US" dirty="0">
              <a:latin typeface="Times New Roman" pitchFamily="18" charset="0"/>
              <a:cs typeface="Times New Roman" pitchFamily="18" charset="0"/>
            </a:endParaRPr>
          </a:p>
          <a:p>
            <a:pPr lvl="0"/>
            <a:r>
              <a:rPr lang="ro-RO" dirty="0">
                <a:latin typeface="Times New Roman" pitchFamily="18" charset="0"/>
                <a:cs typeface="Times New Roman" pitchFamily="18" charset="0"/>
              </a:rPr>
              <a:t>J.St. Mill, Despre libertate, Ed.Humanitas,</a:t>
            </a:r>
            <a:endParaRPr lang="en-US" dirty="0">
              <a:latin typeface="Times New Roman" pitchFamily="18" charset="0"/>
              <a:cs typeface="Times New Roman" pitchFamily="18" charset="0"/>
            </a:endParaRPr>
          </a:p>
          <a:p>
            <a:pPr lvl="0"/>
            <a:r>
              <a:rPr lang="ro-RO" dirty="0">
                <a:latin typeface="Times New Roman" pitchFamily="18" charset="0"/>
                <a:cs typeface="Times New Roman" pitchFamily="18" charset="0"/>
              </a:rPr>
              <a:t>Miroiu Adrian: </a:t>
            </a:r>
            <a:r>
              <a:rPr lang="ro-RO" i="1" dirty="0">
                <a:latin typeface="Times New Roman" pitchFamily="18" charset="0"/>
                <a:cs typeface="Times New Roman" pitchFamily="18" charset="0"/>
              </a:rPr>
              <a:t>Etica aplicată , Introducere: </a:t>
            </a:r>
            <a:r>
              <a:rPr lang="ro-RO" dirty="0">
                <a:latin typeface="Times New Roman" pitchFamily="18" charset="0"/>
                <a:cs typeface="Times New Roman" pitchFamily="18" charset="0"/>
              </a:rPr>
              <a:t>Ambiții, Ed. Alternative 1995, pg. 3,</a:t>
            </a:r>
            <a:endParaRPr lang="en-US" dirty="0">
              <a:latin typeface="Times New Roman" pitchFamily="18" charset="0"/>
              <a:cs typeface="Times New Roman" pitchFamily="18" charset="0"/>
            </a:endParaRPr>
          </a:p>
          <a:p>
            <a:pPr lvl="0"/>
            <a:r>
              <a:rPr lang="ro-RO" dirty="0">
                <a:latin typeface="Times New Roman" pitchFamily="18" charset="0"/>
                <a:cs typeface="Times New Roman" pitchFamily="18" charset="0"/>
              </a:rPr>
              <a:t>Murray, D: </a:t>
            </a:r>
            <a:r>
              <a:rPr lang="ro-RO" i="1" dirty="0">
                <a:latin typeface="Times New Roman" pitchFamily="18" charset="0"/>
                <a:cs typeface="Times New Roman" pitchFamily="18" charset="0"/>
              </a:rPr>
              <a:t>Cele 7 valori esențiale. IMM-urile și beneficiarii lor</a:t>
            </a:r>
            <a:r>
              <a:rPr lang="ro-RO" dirty="0">
                <a:latin typeface="Times New Roman" pitchFamily="18" charset="0"/>
                <a:cs typeface="Times New Roman" pitchFamily="18" charset="0"/>
              </a:rPr>
              <a:t>, lucrare prezentată în cadrul Conferinței Internaționale „calitate și integritate în afaceri”, Târgu Mureș, 1999,</a:t>
            </a:r>
            <a:endParaRPr lang="en-US" dirty="0">
              <a:latin typeface="Times New Roman" pitchFamily="18" charset="0"/>
              <a:cs typeface="Times New Roman" pitchFamily="18" charset="0"/>
            </a:endParaRPr>
          </a:p>
          <a:p>
            <a:pPr lvl="0"/>
            <a:r>
              <a:rPr lang="ro-RO" dirty="0">
                <a:latin typeface="Times New Roman" pitchFamily="18" charset="0"/>
                <a:cs typeface="Times New Roman" pitchFamily="18" charset="0"/>
              </a:rPr>
              <a:t>Pactul internațional cu privire la drepturile civile și  politice, art.6, pct.1,</a:t>
            </a:r>
            <a:endParaRPr lang="en-US" dirty="0">
              <a:latin typeface="Times New Roman" pitchFamily="18" charset="0"/>
              <a:cs typeface="Times New Roman" pitchFamily="18" charset="0"/>
            </a:endParaRPr>
          </a:p>
          <a:p>
            <a:pPr lvl="0"/>
            <a:r>
              <a:rPr lang="ro-RO" dirty="0">
                <a:latin typeface="Times New Roman" pitchFamily="18" charset="0"/>
                <a:cs typeface="Times New Roman" pitchFamily="18" charset="0"/>
              </a:rPr>
              <a:t>John Passmore, </a:t>
            </a:r>
            <a:r>
              <a:rPr lang="ro-RO" i="1" dirty="0">
                <a:latin typeface="Times New Roman" pitchFamily="18" charset="0"/>
                <a:cs typeface="Times New Roman" pitchFamily="18" charset="0"/>
              </a:rPr>
              <a:t>Attitudes to nature</a:t>
            </a:r>
            <a:r>
              <a:rPr lang="ro-RO" dirty="0">
                <a:latin typeface="Times New Roman" pitchFamily="18" charset="0"/>
                <a:cs typeface="Times New Roman" pitchFamily="18" charset="0"/>
              </a:rPr>
              <a:t>, în </a:t>
            </a:r>
            <a:r>
              <a:rPr lang="ro-RO" i="1" dirty="0">
                <a:latin typeface="Times New Roman" pitchFamily="18" charset="0"/>
                <a:cs typeface="Times New Roman" pitchFamily="18" charset="0"/>
              </a:rPr>
              <a:t>Environmental Ethics</a:t>
            </a:r>
            <a:r>
              <a:rPr lang="ro-RO" dirty="0">
                <a:latin typeface="Times New Roman" pitchFamily="18" charset="0"/>
                <a:cs typeface="Times New Roman" pitchFamily="18" charset="0"/>
              </a:rPr>
              <a:t>, editat de Robert Elliot, Oxford, 1995, p.132,</a:t>
            </a:r>
            <a:endParaRPr lang="en-US" dirty="0">
              <a:latin typeface="Times New Roman" pitchFamily="18" charset="0"/>
              <a:cs typeface="Times New Roman" pitchFamily="18" charset="0"/>
            </a:endParaRPr>
          </a:p>
          <a:p>
            <a:pPr lvl="0"/>
            <a:r>
              <a:rPr lang="ro-RO" dirty="0">
                <a:latin typeface="Times New Roman" pitchFamily="18" charset="0"/>
                <a:cs typeface="Times New Roman" pitchFamily="18" charset="0"/>
              </a:rPr>
              <a:t>Platon</a:t>
            </a:r>
            <a:r>
              <a:rPr lang="ro-RO" i="1" dirty="0">
                <a:latin typeface="Times New Roman" pitchFamily="18" charset="0"/>
                <a:cs typeface="Times New Roman" pitchFamily="18" charset="0"/>
              </a:rPr>
              <a:t>, Republica</a:t>
            </a:r>
            <a:r>
              <a:rPr lang="ro-RO" dirty="0">
                <a:latin typeface="Times New Roman" pitchFamily="18" charset="0"/>
                <a:cs typeface="Times New Roman" pitchFamily="18" charset="0"/>
              </a:rPr>
              <a:t> III, 906,</a:t>
            </a:r>
            <a:endParaRPr lang="en-US" dirty="0">
              <a:latin typeface="Times New Roman" pitchFamily="18" charset="0"/>
              <a:cs typeface="Times New Roman" pitchFamily="18" charset="0"/>
            </a:endParaRPr>
          </a:p>
          <a:p>
            <a:pPr lvl="0"/>
            <a:r>
              <a:rPr lang="ro-RO" dirty="0">
                <a:latin typeface="Times New Roman" pitchFamily="18" charset="0"/>
                <a:cs typeface="Times New Roman" pitchFamily="18" charset="0"/>
              </a:rPr>
              <a:t>Iulian Poenaru, Pedeapsa cu moartea:pro sau contra?,Ed Lumina Lex, București, 1994, pag. 115,</a:t>
            </a:r>
            <a:endParaRPr lang="en-US" dirty="0">
              <a:latin typeface="Times New Roman" pitchFamily="18" charset="0"/>
              <a:cs typeface="Times New Roman" pitchFamily="18" charset="0"/>
            </a:endParaRPr>
          </a:p>
          <a:p>
            <a:pPr lvl="0"/>
            <a:r>
              <a:rPr lang="ro-RO" dirty="0">
                <a:latin typeface="Times New Roman" pitchFamily="18" charset="0"/>
                <a:cs typeface="Times New Roman" pitchFamily="18" charset="0"/>
              </a:rPr>
              <a:t>Iulian Poenaru, Pedeapsa cu moartea:pro sau contra?,Ed Lumina Lex, București, 1994, pag. 139,</a:t>
            </a:r>
            <a:endParaRPr lang="en-US" dirty="0">
              <a:latin typeface="Times New Roman" pitchFamily="18" charset="0"/>
              <a:cs typeface="Times New Roman" pitchFamily="18" charset="0"/>
            </a:endParaRPr>
          </a:p>
          <a:p>
            <a:pPr lvl="0"/>
            <a:r>
              <a:rPr lang="ro-RO" dirty="0">
                <a:latin typeface="Times New Roman" pitchFamily="18" charset="0"/>
                <a:cs typeface="Times New Roman" pitchFamily="18" charset="0"/>
              </a:rPr>
              <a:t>James Rachels, </a:t>
            </a:r>
            <a:r>
              <a:rPr lang="ro-RO" i="1" dirty="0">
                <a:latin typeface="Times New Roman" pitchFamily="18" charset="0"/>
                <a:cs typeface="Times New Roman" pitchFamily="18" charset="0"/>
              </a:rPr>
              <a:t>The end of life:Euthanasia and Morality</a:t>
            </a:r>
            <a:r>
              <a:rPr lang="ro-RO" dirty="0">
                <a:latin typeface="Times New Roman" pitchFamily="18" charset="0"/>
                <a:cs typeface="Times New Roman" pitchFamily="18" charset="0"/>
              </a:rPr>
              <a:t>, New York, Random House,</a:t>
            </a:r>
            <a:endParaRPr lang="en-US" dirty="0">
              <a:latin typeface="Times New Roman" pitchFamily="18" charset="0"/>
              <a:cs typeface="Times New Roman" pitchFamily="18" charset="0"/>
            </a:endParaRPr>
          </a:p>
          <a:p>
            <a:pPr lvl="0"/>
            <a:r>
              <a:rPr lang="ro-RO" dirty="0">
                <a:latin typeface="Times New Roman" pitchFamily="18" charset="0"/>
                <a:cs typeface="Times New Roman" pitchFamily="18" charset="0"/>
              </a:rPr>
              <a:t>Reagan, Tom: </a:t>
            </a:r>
            <a:r>
              <a:rPr lang="ro-RO" i="1" dirty="0">
                <a:latin typeface="Times New Roman" pitchFamily="18" charset="0"/>
                <a:cs typeface="Times New Roman" pitchFamily="18" charset="0"/>
              </a:rPr>
              <a:t>The case for animal rights</a:t>
            </a:r>
            <a:r>
              <a:rPr lang="ro-RO" dirty="0">
                <a:latin typeface="Times New Roman" pitchFamily="18" charset="0"/>
                <a:cs typeface="Times New Roman" pitchFamily="18" charset="0"/>
              </a:rPr>
              <a:t>, 2006,</a:t>
            </a:r>
            <a:endParaRPr lang="en-US" dirty="0">
              <a:latin typeface="Times New Roman" pitchFamily="18" charset="0"/>
              <a:cs typeface="Times New Roman" pitchFamily="18" charset="0"/>
            </a:endParaRPr>
          </a:p>
          <a:p>
            <a:pPr lvl="0"/>
            <a:r>
              <a:rPr lang="ro-RO" dirty="0">
                <a:latin typeface="Times New Roman" pitchFamily="18" charset="0"/>
                <a:cs typeface="Times New Roman" pitchFamily="18" charset="0"/>
              </a:rPr>
              <a:t>John M.Riddle, </a:t>
            </a:r>
            <a:r>
              <a:rPr lang="ro-RO" i="1" dirty="0">
                <a:latin typeface="Times New Roman" pitchFamily="18" charset="0"/>
                <a:cs typeface="Times New Roman" pitchFamily="18" charset="0"/>
              </a:rPr>
              <a:t>Contracepție și avort din lumea antică, până în Renaștere</a:t>
            </a:r>
            <a:r>
              <a:rPr lang="ro-RO" dirty="0">
                <a:latin typeface="Times New Roman" pitchFamily="18" charset="0"/>
                <a:cs typeface="Times New Roman" pitchFamily="18" charset="0"/>
              </a:rPr>
              <a:t>, Harvard University Press, 1994,</a:t>
            </a:r>
            <a:endParaRPr lang="en-US" dirty="0">
              <a:latin typeface="Times New Roman" pitchFamily="18" charset="0"/>
              <a:cs typeface="Times New Roman" pitchFamily="18" charset="0"/>
            </a:endParaRPr>
          </a:p>
          <a:p>
            <a:pPr lvl="0"/>
            <a:r>
              <a:rPr lang="ro-RO" dirty="0">
                <a:latin typeface="Times New Roman" pitchFamily="18" charset="0"/>
                <a:cs typeface="Times New Roman" pitchFamily="18" charset="0"/>
              </a:rPr>
              <a:t>M. Reiss – R. Straughan 2001,</a:t>
            </a:r>
            <a:endParaRPr lang="en-US" dirty="0">
              <a:latin typeface="Times New Roman" pitchFamily="18" charset="0"/>
              <a:cs typeface="Times New Roman" pitchFamily="18" charset="0"/>
            </a:endParaRPr>
          </a:p>
          <a:p>
            <a:pPr lvl="0"/>
            <a:r>
              <a:rPr lang="ro-RO" dirty="0">
                <a:latin typeface="Times New Roman" pitchFamily="18" charset="0"/>
                <a:cs typeface="Times New Roman" pitchFamily="18" charset="0"/>
              </a:rPr>
              <a:t>Rachel Rozenzweig, Worshipping Aphrodit: Art and Cult in Classical Athens, 2004, p.71,</a:t>
            </a:r>
            <a:endParaRPr lang="en-US" dirty="0">
              <a:latin typeface="Times New Roman" pitchFamily="18" charset="0"/>
              <a:cs typeface="Times New Roman" pitchFamily="18" charset="0"/>
            </a:endParaRPr>
          </a:p>
          <a:p>
            <a:pPr lvl="0"/>
            <a:r>
              <a:rPr lang="en-US" dirty="0">
                <a:latin typeface="Times New Roman" pitchFamily="18" charset="0"/>
                <a:cs typeface="Times New Roman" pitchFamily="18" charset="0"/>
              </a:rPr>
              <a:t>Reagan, Tom: </a:t>
            </a:r>
            <a:r>
              <a:rPr lang="en-US" i="1" dirty="0">
                <a:latin typeface="Times New Roman" pitchFamily="18" charset="0"/>
                <a:cs typeface="Times New Roman" pitchFamily="18" charset="0"/>
              </a:rPr>
              <a:t>The case of animal rights,</a:t>
            </a:r>
            <a:r>
              <a:rPr lang="en-US" dirty="0">
                <a:latin typeface="Times New Roman" pitchFamily="18" charset="0"/>
                <a:cs typeface="Times New Roman" pitchFamily="18" charset="0"/>
              </a:rPr>
              <a:t> 1983, Ed. University of California Press,</a:t>
            </a:r>
          </a:p>
          <a:p>
            <a:pPr lvl="0"/>
            <a:r>
              <a:rPr lang="ro-RO" i="1" dirty="0">
                <a:latin typeface="Times New Roman" pitchFamily="18" charset="0"/>
                <a:cs typeface="Times New Roman" pitchFamily="18" charset="0"/>
              </a:rPr>
              <a:t>Respect for nature; A theory of environmental ethics</a:t>
            </a:r>
            <a:r>
              <a:rPr lang="ro-RO" dirty="0">
                <a:latin typeface="Times New Roman" pitchFamily="18" charset="0"/>
                <a:cs typeface="Times New Roman" pitchFamily="18" charset="0"/>
              </a:rPr>
              <a:t>, Princeton Univ. Press, Princeton, 1986, p.44,</a:t>
            </a:r>
            <a:endParaRPr lang="en-US" dirty="0">
              <a:latin typeface="Times New Roman" pitchFamily="18" charset="0"/>
              <a:cs typeface="Times New Roman" pitchFamily="18" charset="0"/>
            </a:endParaRPr>
          </a:p>
          <a:p>
            <a:pPr lvl="0"/>
            <a:r>
              <a:rPr lang="ro-RO" i="1" dirty="0">
                <a:latin typeface="Times New Roman" pitchFamily="18" charset="0"/>
                <a:cs typeface="Times New Roman" pitchFamily="18" charset="0"/>
              </a:rPr>
              <a:t>Respect for nature; A theory of environmental ethics</a:t>
            </a:r>
            <a:r>
              <a:rPr lang="ro-RO" dirty="0">
                <a:latin typeface="Times New Roman" pitchFamily="18" charset="0"/>
                <a:cs typeface="Times New Roman" pitchFamily="18" charset="0"/>
              </a:rPr>
              <a:t>, Princeton Univ. Press, Princeton, 1986, p.18,</a:t>
            </a:r>
            <a:endParaRPr lang="en-US" dirty="0">
              <a:latin typeface="Times New Roman" pitchFamily="18" charset="0"/>
              <a:cs typeface="Times New Roman" pitchFamily="18" charset="0"/>
            </a:endParaRPr>
          </a:p>
          <a:p>
            <a:pPr lvl="0"/>
            <a:r>
              <a:rPr lang="ro-RO" dirty="0">
                <a:latin typeface="Times New Roman" pitchFamily="18" charset="0"/>
                <a:cs typeface="Times New Roman" pitchFamily="18" charset="0"/>
              </a:rPr>
              <a:t>Michael Rocke, </a:t>
            </a:r>
            <a:r>
              <a:rPr lang="ro-RO" i="1" dirty="0">
                <a:latin typeface="Times New Roman" pitchFamily="18" charset="0"/>
                <a:cs typeface="Times New Roman" pitchFamily="18" charset="0"/>
              </a:rPr>
              <a:t>Forbidden Friendships: Homosexuality and Male Culture în Reneissance</a:t>
            </a:r>
            <a:r>
              <a:rPr lang="ro-RO" dirty="0">
                <a:latin typeface="Times New Roman" pitchFamily="18" charset="0"/>
                <a:cs typeface="Times New Roman" pitchFamily="18" charset="0"/>
              </a:rPr>
              <a:t> Florence, 1996,</a:t>
            </a:r>
            <a:endParaRPr lang="en-US" dirty="0">
              <a:latin typeface="Times New Roman" pitchFamily="18" charset="0"/>
              <a:cs typeface="Times New Roman" pitchFamily="18" charset="0"/>
            </a:endParaRPr>
          </a:p>
          <a:p>
            <a:pPr lvl="0"/>
            <a:r>
              <a:rPr lang="en-US" dirty="0">
                <a:latin typeface="Times New Roman" pitchFamily="18" charset="0"/>
                <a:cs typeface="Times New Roman" pitchFamily="18" charset="0"/>
              </a:rPr>
              <a:t>Maris, Ronald, </a:t>
            </a:r>
            <a:r>
              <a:rPr lang="en-US" i="1" dirty="0">
                <a:latin typeface="Times New Roman" pitchFamily="18" charset="0"/>
                <a:cs typeface="Times New Roman" pitchFamily="18" charset="0"/>
              </a:rPr>
              <a:t>Comprehensive textbook of </a:t>
            </a:r>
            <a:r>
              <a:rPr lang="en-US" i="1" dirty="0" err="1">
                <a:latin typeface="Times New Roman" pitchFamily="18" charset="0"/>
                <a:cs typeface="Times New Roman" pitchFamily="18" charset="0"/>
              </a:rPr>
              <a:t>suicidology</a:t>
            </a:r>
            <a:r>
              <a:rPr lang="en-US" dirty="0">
                <a:latin typeface="Times New Roman" pitchFamily="18" charset="0"/>
                <a:cs typeface="Times New Roman" pitchFamily="18" charset="0"/>
              </a:rPr>
              <a:t>, Guilford Press, 2000, p.97-103, New York,</a:t>
            </a:r>
          </a:p>
          <a:p>
            <a:pPr lvl="0"/>
            <a:r>
              <a:rPr lang="ro-RO" dirty="0">
                <a:latin typeface="Times New Roman" pitchFamily="18" charset="0"/>
                <a:cs typeface="Times New Roman" pitchFamily="18" charset="0"/>
              </a:rPr>
              <a:t>Rousseau, Jean Jaques, </a:t>
            </a:r>
            <a:r>
              <a:rPr lang="ro-RO" i="1" dirty="0">
                <a:latin typeface="Times New Roman" pitchFamily="18" charset="0"/>
                <a:cs typeface="Times New Roman" pitchFamily="18" charset="0"/>
              </a:rPr>
              <a:t>Discurs asupra originii și a fundamentelor inegalității dintre oameni,</a:t>
            </a:r>
            <a:r>
              <a:rPr lang="ro-RO" dirty="0">
                <a:latin typeface="Times New Roman" pitchFamily="18" charset="0"/>
                <a:cs typeface="Times New Roman" pitchFamily="18" charset="0"/>
              </a:rPr>
              <a:t> Editura Științifică, București, 1958, p.87-88,</a:t>
            </a:r>
            <a:endParaRPr lang="en-US" dirty="0">
              <a:latin typeface="Times New Roman" pitchFamily="18" charset="0"/>
              <a:cs typeface="Times New Roman" pitchFamily="18" charset="0"/>
            </a:endParaRPr>
          </a:p>
          <a:p>
            <a:pPr lvl="0"/>
            <a:r>
              <a:rPr lang="ro-RO" dirty="0">
                <a:latin typeface="Times New Roman" pitchFamily="18" charset="0"/>
                <a:cs typeface="Times New Roman" pitchFamily="18" charset="0"/>
              </a:rPr>
              <a:t>Serres, Michel: Le contract naturel, Ed. Flammarion, 1990, p.67,</a:t>
            </a:r>
            <a:endParaRPr lang="en-US" dirty="0">
              <a:latin typeface="Times New Roman" pitchFamily="18" charset="0"/>
              <a:cs typeface="Times New Roman" pitchFamily="18" charset="0"/>
            </a:endParaRPr>
          </a:p>
          <a:p>
            <a:pPr lvl="0"/>
            <a:r>
              <a:rPr lang="en-US" dirty="0">
                <a:latin typeface="Times New Roman" pitchFamily="18" charset="0"/>
                <a:cs typeface="Times New Roman" pitchFamily="18" charset="0"/>
              </a:rPr>
              <a:t>Singer, Peter: </a:t>
            </a:r>
            <a:r>
              <a:rPr lang="en-US" i="1" dirty="0" err="1">
                <a:latin typeface="Times New Roman" pitchFamily="18" charset="0"/>
                <a:cs typeface="Times New Roman" pitchFamily="18" charset="0"/>
              </a:rPr>
              <a:t>Eliberarea</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animalelor</a:t>
            </a:r>
            <a:r>
              <a:rPr lang="en-US" dirty="0">
                <a:latin typeface="Times New Roman" pitchFamily="18" charset="0"/>
                <a:cs typeface="Times New Roman" pitchFamily="18" charset="0"/>
              </a:rPr>
              <a:t>, 1975, Ed. Harper Collins, p.39,</a:t>
            </a:r>
          </a:p>
          <a:p>
            <a:pPr lvl="0"/>
            <a:r>
              <a:rPr lang="ro-RO" dirty="0">
                <a:latin typeface="Times New Roman" pitchFamily="18" charset="0"/>
                <a:cs typeface="Times New Roman" pitchFamily="18" charset="0"/>
              </a:rPr>
              <a:t>Sursa: Internet, </a:t>
            </a:r>
            <a:r>
              <a:rPr lang="ro-RO" i="1" dirty="0">
                <a:latin typeface="Times New Roman" pitchFamily="18" charset="0"/>
                <a:cs typeface="Times New Roman" pitchFamily="18" charset="0"/>
              </a:rPr>
              <a:t>Etica,</a:t>
            </a:r>
            <a:endParaRPr lang="en-US" dirty="0">
              <a:latin typeface="Times New Roman" pitchFamily="18" charset="0"/>
              <a:cs typeface="Times New Roman" pitchFamily="18" charset="0"/>
            </a:endParaRPr>
          </a:p>
          <a:p>
            <a:pPr lvl="0"/>
            <a:r>
              <a:rPr lang="en-US" dirty="0" err="1">
                <a:latin typeface="Times New Roman" pitchFamily="18" charset="0"/>
                <a:cs typeface="Times New Roman" pitchFamily="18" charset="0"/>
              </a:rPr>
              <a:t>Sursa</a:t>
            </a:r>
            <a:r>
              <a:rPr lang="en-US" dirty="0">
                <a:latin typeface="Times New Roman" pitchFamily="18" charset="0"/>
                <a:cs typeface="Times New Roman" pitchFamily="18" charset="0"/>
              </a:rPr>
              <a:t>: Internet, </a:t>
            </a:r>
            <a:r>
              <a:rPr lang="ro-RO" i="1" dirty="0">
                <a:latin typeface="Times New Roman" pitchFamily="18" charset="0"/>
                <a:cs typeface="Times New Roman" pitchFamily="18" charset="0"/>
              </a:rPr>
              <a:t>Clinica Dignitas</a:t>
            </a:r>
            <a:r>
              <a:rPr lang="ro-RO" dirty="0">
                <a:latin typeface="Times New Roman" pitchFamily="18" charset="0"/>
                <a:cs typeface="Times New Roman" pitchFamily="18" charset="0"/>
              </a:rPr>
              <a:t>, Elveția,</a:t>
            </a:r>
            <a:endParaRPr lang="en-US" dirty="0">
              <a:latin typeface="Times New Roman" pitchFamily="18" charset="0"/>
              <a:cs typeface="Times New Roman" pitchFamily="18" charset="0"/>
            </a:endParaRPr>
          </a:p>
          <a:p>
            <a:pPr lvl="0"/>
            <a:r>
              <a:rPr lang="ro-RO" dirty="0">
                <a:latin typeface="Times New Roman" pitchFamily="18" charset="0"/>
                <a:cs typeface="Times New Roman" pitchFamily="18" charset="0"/>
              </a:rPr>
              <a:t>Sursa: Internet, Wikipedia, Conspirația lui Catilina,</a:t>
            </a:r>
            <a:endParaRPr lang="en-US" dirty="0">
              <a:latin typeface="Times New Roman" pitchFamily="18" charset="0"/>
              <a:cs typeface="Times New Roman" pitchFamily="18" charset="0"/>
            </a:endParaRPr>
          </a:p>
          <a:p>
            <a:pPr lvl="0"/>
            <a:r>
              <a:rPr lang="en-US" dirty="0" err="1">
                <a:latin typeface="Times New Roman" pitchFamily="18" charset="0"/>
                <a:cs typeface="Times New Roman" pitchFamily="18" charset="0"/>
              </a:rPr>
              <a:t>Sursa</a:t>
            </a:r>
            <a:r>
              <a:rPr lang="en-US" dirty="0">
                <a:latin typeface="Times New Roman" pitchFamily="18" charset="0"/>
                <a:cs typeface="Times New Roman" pitchFamily="18" charset="0"/>
              </a:rPr>
              <a:t>: </a:t>
            </a:r>
            <a:r>
              <a:rPr lang="ro-RO" dirty="0">
                <a:latin typeface="Times New Roman" pitchFamily="18" charset="0"/>
                <a:cs typeface="Times New Roman" pitchFamily="18" charset="0"/>
              </a:rPr>
              <a:t>Internet, Amnesty International</a:t>
            </a:r>
            <a:r>
              <a:rPr lang="ro-RO" i="1" dirty="0">
                <a:latin typeface="Times New Roman" pitchFamily="18" charset="0"/>
                <a:cs typeface="Times New Roman" pitchFamily="18" charset="0"/>
              </a:rPr>
              <a:t>, Abolirea pedepsei cu moartea</a:t>
            </a:r>
            <a:r>
              <a:rPr lang="ro-RO" dirty="0">
                <a:latin typeface="Times New Roman" pitchFamily="18" charset="0"/>
                <a:cs typeface="Times New Roman" pitchFamily="18" charset="0"/>
              </a:rPr>
              <a:t>, în </a:t>
            </a:r>
            <a:r>
              <a:rPr lang="ro-RO" i="1" dirty="0">
                <a:latin typeface="Times New Roman" pitchFamily="18" charset="0"/>
                <a:cs typeface="Times New Roman" pitchFamily="18" charset="0"/>
              </a:rPr>
              <a:t>Uniunea Europeană,</a:t>
            </a:r>
            <a:endParaRPr lang="en-US" dirty="0">
              <a:latin typeface="Times New Roman" pitchFamily="18" charset="0"/>
              <a:cs typeface="Times New Roman" pitchFamily="18" charset="0"/>
            </a:endParaRPr>
          </a:p>
          <a:p>
            <a:pPr lvl="0"/>
            <a:r>
              <a:rPr lang="en-US" dirty="0" err="1">
                <a:latin typeface="Times New Roman" pitchFamily="18" charset="0"/>
                <a:cs typeface="Times New Roman" pitchFamily="18" charset="0"/>
              </a:rPr>
              <a:t>Sursa</a:t>
            </a:r>
            <a:r>
              <a:rPr lang="en-US" dirty="0">
                <a:latin typeface="Times New Roman" pitchFamily="18" charset="0"/>
                <a:cs typeface="Times New Roman" pitchFamily="18" charset="0"/>
              </a:rPr>
              <a:t>:  Internet</a:t>
            </a:r>
            <a:r>
              <a:rPr lang="en-US" i="1" dirty="0">
                <a:latin typeface="Times New Roman" pitchFamily="18" charset="0"/>
                <a:cs typeface="Times New Roman" pitchFamily="18" charset="0"/>
              </a:rPr>
              <a:t>,  </a:t>
            </a:r>
            <a:r>
              <a:rPr lang="ro-RO" i="1" dirty="0">
                <a:latin typeface="Times New Roman" pitchFamily="18" charset="0"/>
                <a:cs typeface="Times New Roman" pitchFamily="18" charset="0"/>
              </a:rPr>
              <a:t>Descoperă secretele Mafiei</a:t>
            </a:r>
            <a:r>
              <a:rPr lang="ro-RO" dirty="0">
                <a:latin typeface="Times New Roman" pitchFamily="18" charset="0"/>
                <a:cs typeface="Times New Roman" pitchFamily="18" charset="0"/>
              </a:rPr>
              <a:t>, Descoperă.ro,</a:t>
            </a:r>
            <a:endParaRPr lang="en-US" dirty="0">
              <a:latin typeface="Times New Roman" pitchFamily="18" charset="0"/>
              <a:cs typeface="Times New Roman" pitchFamily="18" charset="0"/>
            </a:endParaRPr>
          </a:p>
          <a:p>
            <a:pPr lvl="0"/>
            <a:r>
              <a:rPr lang="en-US" dirty="0" err="1">
                <a:latin typeface="Times New Roman" pitchFamily="18" charset="0"/>
                <a:cs typeface="Times New Roman" pitchFamily="18" charset="0"/>
              </a:rPr>
              <a:t>Sursa</a:t>
            </a:r>
            <a:r>
              <a:rPr lang="en-US" dirty="0">
                <a:latin typeface="Times New Roman" pitchFamily="18" charset="0"/>
                <a:cs typeface="Times New Roman" pitchFamily="18" charset="0"/>
              </a:rPr>
              <a:t>: Internet</a:t>
            </a:r>
            <a:r>
              <a:rPr lang="en-US" i="1" dirty="0">
                <a:latin typeface="Times New Roman" pitchFamily="18" charset="0"/>
                <a:cs typeface="Times New Roman" pitchFamily="18" charset="0"/>
              </a:rPr>
              <a:t>,  </a:t>
            </a:r>
            <a:r>
              <a:rPr lang="ro-RO" i="1" dirty="0">
                <a:latin typeface="Times New Roman" pitchFamily="18" charset="0"/>
                <a:cs typeface="Times New Roman" pitchFamily="18" charset="0"/>
              </a:rPr>
              <a:t>Descoperă secretele Mafiei</a:t>
            </a:r>
            <a:r>
              <a:rPr lang="ro-RO" dirty="0">
                <a:latin typeface="Times New Roman" pitchFamily="18" charset="0"/>
                <a:cs typeface="Times New Roman" pitchFamily="18" charset="0"/>
              </a:rPr>
              <a:t>, Crima organizată, o istorie a sângelui și a morții,</a:t>
            </a:r>
            <a:endParaRPr lang="en-US" dirty="0">
              <a:latin typeface="Times New Roman" pitchFamily="18" charset="0"/>
              <a:cs typeface="Times New Roman" pitchFamily="18" charset="0"/>
            </a:endParaRPr>
          </a:p>
          <a:p>
            <a:pPr lvl="0"/>
            <a:r>
              <a:rPr lang="en-US" dirty="0" err="1">
                <a:latin typeface="Times New Roman" pitchFamily="18" charset="0"/>
                <a:cs typeface="Times New Roman" pitchFamily="18" charset="0"/>
              </a:rPr>
              <a:t>Sursa</a:t>
            </a:r>
            <a:r>
              <a:rPr lang="en-US" dirty="0">
                <a:latin typeface="Times New Roman" pitchFamily="18" charset="0"/>
                <a:cs typeface="Times New Roman" pitchFamily="18" charset="0"/>
              </a:rPr>
              <a:t>: Internet, </a:t>
            </a:r>
            <a:r>
              <a:rPr lang="en-US" dirty="0" err="1">
                <a:latin typeface="Times New Roman" pitchFamily="18" charset="0"/>
                <a:cs typeface="Times New Roman" pitchFamily="18" charset="0"/>
              </a:rPr>
              <a:t>Lefter</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Alina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Criminalitatea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organizată</a:t>
            </a:r>
            <a:r>
              <a:rPr lang="en-US" dirty="0">
                <a:latin typeface="Times New Roman" pitchFamily="18" charset="0"/>
                <a:cs typeface="Times New Roman" pitchFamily="18" charset="0"/>
              </a:rPr>
              <a:t>, </a:t>
            </a:r>
            <a:r>
              <a:rPr lang="en-US" i="1" dirty="0" err="1">
                <a:latin typeface="Times New Roman" pitchFamily="18" charset="0"/>
                <a:cs typeface="Times New Roman" pitchFamily="18" charset="0"/>
              </a:rPr>
              <a:t>Abordări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doctrinare</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și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instrumente</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juridice</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internaționale</a:t>
            </a:r>
            <a:r>
              <a:rPr lang="en-US" i="1" dirty="0">
                <a:latin typeface="Times New Roman" pitchFamily="18" charset="0"/>
                <a:cs typeface="Times New Roman" pitchFamily="18" charset="0"/>
              </a:rPr>
              <a:t>,</a:t>
            </a:r>
            <a:endParaRPr lang="en-US" dirty="0">
              <a:latin typeface="Times New Roman" pitchFamily="18" charset="0"/>
              <a:cs typeface="Times New Roman" pitchFamily="18" charset="0"/>
            </a:endParaRPr>
          </a:p>
          <a:p>
            <a:pPr lvl="0"/>
            <a:r>
              <a:rPr lang="en-US" dirty="0" err="1">
                <a:latin typeface="Times New Roman" pitchFamily="18" charset="0"/>
                <a:cs typeface="Times New Roman" pitchFamily="18" charset="0"/>
              </a:rPr>
              <a:t>Sursa</a:t>
            </a:r>
            <a:r>
              <a:rPr lang="en-US" dirty="0">
                <a:latin typeface="Times New Roman" pitchFamily="18" charset="0"/>
                <a:cs typeface="Times New Roman" pitchFamily="18" charset="0"/>
              </a:rPr>
              <a:t>: Internet, site-</a:t>
            </a:r>
            <a:r>
              <a:rPr lang="en-US" dirty="0" err="1">
                <a:latin typeface="Times New Roman" pitchFamily="18" charset="0"/>
                <a:cs typeface="Times New Roman" pitchFamily="18" charset="0"/>
              </a:rPr>
              <a:t>ul</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Parlamentului</a:t>
            </a:r>
            <a:r>
              <a:rPr lang="en-US" dirty="0">
                <a:latin typeface="Times New Roman" pitchFamily="18" charset="0"/>
                <a:cs typeface="Times New Roman" pitchFamily="18" charset="0"/>
              </a:rPr>
              <a:t> European, </a:t>
            </a:r>
            <a:r>
              <a:rPr lang="en-US" dirty="0" err="1">
                <a:latin typeface="Times New Roman" pitchFamily="18" charset="0"/>
                <a:cs typeface="Times New Roman" pitchFamily="18" charset="0"/>
              </a:rPr>
              <a:t>Specii</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dispărute</a:t>
            </a:r>
            <a:r>
              <a:rPr lang="en-US" dirty="0">
                <a:latin typeface="Times New Roman" pitchFamily="18" charset="0"/>
                <a:cs typeface="Times New Roman" pitchFamily="18" charset="0"/>
              </a:rPr>
              <a:t> din </a:t>
            </a:r>
            <a:r>
              <a:rPr lang="en-US" dirty="0" err="1">
                <a:latin typeface="Times New Roman" pitchFamily="18" charset="0"/>
                <a:cs typeface="Times New Roman" pitchFamily="18" charset="0"/>
              </a:rPr>
              <a:t>Europa</a:t>
            </a:r>
            <a:r>
              <a:rPr lang="en-US" dirty="0">
                <a:latin typeface="Times New Roman" pitchFamily="18" charset="0"/>
                <a:cs typeface="Times New Roman" pitchFamily="18" charset="0"/>
              </a:rPr>
              <a:t>,</a:t>
            </a:r>
          </a:p>
          <a:p>
            <a:pPr lvl="0"/>
            <a:r>
              <a:rPr lang="en-US" dirty="0" err="1">
                <a:latin typeface="Times New Roman" pitchFamily="18" charset="0"/>
                <a:cs typeface="Times New Roman" pitchFamily="18" charset="0"/>
              </a:rPr>
              <a:t>Sursa</a:t>
            </a:r>
            <a:r>
              <a:rPr lang="en-US" dirty="0">
                <a:latin typeface="Times New Roman" pitchFamily="18" charset="0"/>
                <a:cs typeface="Times New Roman" pitchFamily="18" charset="0"/>
              </a:rPr>
              <a:t>: Internet, </a:t>
            </a:r>
            <a:r>
              <a:rPr lang="ro-RO" dirty="0">
                <a:latin typeface="Times New Roman" pitchFamily="18" charset="0"/>
                <a:cs typeface="Times New Roman" pitchFamily="18" charset="0"/>
              </a:rPr>
              <a:t>Ziarul Financiar, </a:t>
            </a:r>
            <a:r>
              <a:rPr lang="ro-RO" i="1" dirty="0">
                <a:latin typeface="Times New Roman" pitchFamily="18" charset="0"/>
                <a:cs typeface="Times New Roman" pitchFamily="18" charset="0"/>
              </a:rPr>
              <a:t>DeutscheWelle: Martion Winterkorn fostul CEO al VW și cel mai bogat pensionar al Germaniei, ar trebui să înceapă să spună adevărul,</a:t>
            </a:r>
            <a:r>
              <a:rPr lang="ro-RO" dirty="0">
                <a:latin typeface="Times New Roman" pitchFamily="18" charset="0"/>
                <a:cs typeface="Times New Roman" pitchFamily="18" charset="0"/>
              </a:rPr>
              <a:t>Cătălina Apostoiu, 17.04 2019,</a:t>
            </a:r>
            <a:endParaRPr lang="en-US" dirty="0">
              <a:latin typeface="Times New Roman" pitchFamily="18" charset="0"/>
              <a:cs typeface="Times New Roman" pitchFamily="18" charset="0"/>
            </a:endParaRPr>
          </a:p>
          <a:p>
            <a:pPr lvl="0"/>
            <a:r>
              <a:rPr lang="en-US" dirty="0" err="1">
                <a:latin typeface="Times New Roman" pitchFamily="18" charset="0"/>
                <a:cs typeface="Times New Roman" pitchFamily="18" charset="0"/>
              </a:rPr>
              <a:t>Sursa</a:t>
            </a:r>
            <a:r>
              <a:rPr lang="en-US" dirty="0">
                <a:latin typeface="Times New Roman" pitchFamily="18" charset="0"/>
                <a:cs typeface="Times New Roman" pitchFamily="18" charset="0"/>
              </a:rPr>
              <a:t>: Internet, </a:t>
            </a:r>
            <a:r>
              <a:rPr lang="en-US" dirty="0" err="1">
                <a:latin typeface="Times New Roman" pitchFamily="18" charset="0"/>
                <a:cs typeface="Times New Roman" pitchFamily="18" charset="0"/>
              </a:rPr>
              <a:t>Ortodoxia</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Interviu</a:t>
            </a:r>
            <a:r>
              <a:rPr lang="en-US" dirty="0">
                <a:latin typeface="Times New Roman" pitchFamily="18" charset="0"/>
                <a:cs typeface="Times New Roman" pitchFamily="18" charset="0"/>
              </a:rPr>
              <a:t> cu </a:t>
            </a:r>
            <a:r>
              <a:rPr lang="en-US" dirty="0" err="1">
                <a:latin typeface="Times New Roman" pitchFamily="18" charset="0"/>
                <a:cs typeface="Times New Roman" pitchFamily="18" charset="0"/>
              </a:rPr>
              <a:t>Părintele</a:t>
            </a:r>
            <a:r>
              <a:rPr lang="en-US" dirty="0">
                <a:latin typeface="Times New Roman" pitchFamily="18" charset="0"/>
                <a:cs typeface="Times New Roman" pitchFamily="18" charset="0"/>
              </a:rPr>
              <a:t> Jean </a:t>
            </a:r>
            <a:r>
              <a:rPr lang="en-US" dirty="0" err="1">
                <a:latin typeface="Times New Roman" pitchFamily="18" charset="0"/>
                <a:cs typeface="Times New Roman" pitchFamily="18" charset="0"/>
              </a:rPr>
              <a:t>Boboc</a:t>
            </a:r>
            <a:r>
              <a:rPr lang="en-US" dirty="0">
                <a:latin typeface="Times New Roman" pitchFamily="18" charset="0"/>
                <a:cs typeface="Times New Roman" pitchFamily="18" charset="0"/>
              </a:rPr>
              <a:t>, </a:t>
            </a:r>
            <a:r>
              <a:rPr lang="en-US" i="1" dirty="0" err="1">
                <a:latin typeface="Times New Roman" pitchFamily="18" charset="0"/>
                <a:cs typeface="Times New Roman" pitchFamily="18" charset="0"/>
              </a:rPr>
              <a:t>Semnele</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timpului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despre</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transumanism</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și</a:t>
            </a:r>
            <a:r>
              <a:rPr lang="en-US" i="1" dirty="0">
                <a:latin typeface="Times New Roman" pitchFamily="18" charset="0"/>
                <a:cs typeface="Times New Roman" pitchFamily="18" charset="0"/>
              </a:rPr>
              <a:t> </a:t>
            </a:r>
            <a:r>
              <a:rPr lang="en-US" i="1" dirty="0" err="1">
                <a:latin typeface="Times New Roman" pitchFamily="18" charset="0"/>
                <a:cs typeface="Times New Roman" pitchFamily="18" charset="0"/>
              </a:rPr>
              <a:t>religiamondializării</a:t>
            </a:r>
            <a:r>
              <a:rPr lang="en-US" dirty="0">
                <a:latin typeface="Times New Roman" pitchFamily="18" charset="0"/>
                <a:cs typeface="Times New Roman" pitchFamily="18" charset="0"/>
              </a:rPr>
              <a:t>, 2019,</a:t>
            </a:r>
          </a:p>
          <a:p>
            <a:pPr lvl="0"/>
            <a:r>
              <a:rPr lang="ro-RO" i="1" dirty="0">
                <a:latin typeface="Times New Roman" pitchFamily="18" charset="0"/>
                <a:cs typeface="Times New Roman" pitchFamily="18" charset="0"/>
              </a:rPr>
              <a:t>Sexual orientation and gender identity</a:t>
            </a:r>
            <a:r>
              <a:rPr lang="ro-RO" dirty="0">
                <a:latin typeface="Times New Roman" pitchFamily="18" charset="0"/>
                <a:cs typeface="Times New Roman" pitchFamily="18" charset="0"/>
              </a:rPr>
              <a:t>, American Psychological Association,</a:t>
            </a:r>
            <a:endParaRPr lang="en-US" dirty="0">
              <a:latin typeface="Times New Roman" pitchFamily="18" charset="0"/>
              <a:cs typeface="Times New Roman" pitchFamily="18" charset="0"/>
            </a:endParaRPr>
          </a:p>
          <a:p>
            <a:pPr lvl="0"/>
            <a:r>
              <a:rPr lang="en-US" dirty="0">
                <a:latin typeface="Times New Roman" pitchFamily="18" charset="0"/>
                <a:cs typeface="Times New Roman" pitchFamily="18" charset="0"/>
              </a:rPr>
              <a:t>Internet: </a:t>
            </a:r>
            <a:r>
              <a:rPr lang="ro-RO" dirty="0">
                <a:latin typeface="Times New Roman" pitchFamily="18" charset="0"/>
                <a:cs typeface="Times New Roman" pitchFamily="18" charset="0"/>
              </a:rPr>
              <a:t>http//www.</a:t>
            </a:r>
            <a:r>
              <a:rPr lang="ro-RO" i="1" dirty="0">
                <a:latin typeface="Times New Roman" pitchFamily="18" charset="0"/>
                <a:cs typeface="Times New Roman" pitchFamily="18" charset="0"/>
              </a:rPr>
              <a:t>profamilia.ro/cultura vieții,</a:t>
            </a:r>
            <a:endParaRPr lang="en-US" dirty="0">
              <a:latin typeface="Times New Roman" pitchFamily="18" charset="0"/>
              <a:cs typeface="Times New Roman" pitchFamily="18" charset="0"/>
            </a:endParaRPr>
          </a:p>
          <a:p>
            <a:pPr lvl="0"/>
            <a:r>
              <a:rPr lang="ro-RO" dirty="0">
                <a:latin typeface="Times New Roman" pitchFamily="18" charset="0"/>
                <a:cs typeface="Times New Roman" pitchFamily="18" charset="0"/>
              </a:rPr>
              <a:t>Vatican News: </a:t>
            </a:r>
            <a:r>
              <a:rPr lang="ro-RO" i="1" dirty="0">
                <a:latin typeface="Times New Roman" pitchFamily="18" charset="0"/>
                <a:cs typeface="Times New Roman" pitchFamily="18" charset="0"/>
              </a:rPr>
              <a:t>Samaritanus bonus a Congregației pentru doctrina credinței</a:t>
            </a:r>
            <a:r>
              <a:rPr lang="ro-RO" dirty="0">
                <a:latin typeface="Times New Roman" pitchFamily="18" charset="0"/>
                <a:cs typeface="Times New Roman" pitchFamily="18" charset="0"/>
              </a:rPr>
              <a:t>, 22 septembrie 2020,</a:t>
            </a:r>
            <a:endParaRPr lang="en-US" dirty="0">
              <a:latin typeface="Times New Roman" pitchFamily="18" charset="0"/>
              <a:cs typeface="Times New Roman" pitchFamily="18" charset="0"/>
            </a:endParaRPr>
          </a:p>
          <a:p>
            <a:pPr lvl="0"/>
            <a:r>
              <a:rPr lang="en-US" dirty="0">
                <a:latin typeface="Times New Roman" pitchFamily="18" charset="0"/>
                <a:cs typeface="Times New Roman" pitchFamily="18" charset="0"/>
              </a:rPr>
              <a:t>Webster’s New Collegiate Dictionary, Springfield, Mass. G&amp;C Merriam Company, 1975,</a:t>
            </a:r>
          </a:p>
          <a:p>
            <a:pPr lvl="0"/>
            <a:r>
              <a:rPr lang="ro-RO" dirty="0">
                <a:latin typeface="Times New Roman" pitchFamily="18" charset="0"/>
                <a:cs typeface="Times New Roman" pitchFamily="18" charset="0"/>
              </a:rPr>
              <a:t>Wikipedia, </a:t>
            </a:r>
            <a:r>
              <a:rPr lang="ro-RO" i="1" dirty="0">
                <a:latin typeface="Times New Roman" pitchFamily="18" charset="0"/>
                <a:cs typeface="Times New Roman" pitchFamily="18" charset="0"/>
              </a:rPr>
              <a:t>Homosexualitatea</a:t>
            </a:r>
            <a:r>
              <a:rPr lang="ro-RO" i="1" dirty="0"/>
              <a:t>.</a:t>
            </a:r>
          </a:p>
          <a:p>
            <a:pPr lvl="0">
              <a:buNone/>
            </a:pPr>
            <a:endParaRPr lang="en-US" dirty="0"/>
          </a:p>
          <a:p>
            <a:pPr>
              <a:buNone/>
            </a:pPr>
            <a:r>
              <a:rPr lang="ro-RO" dirty="0"/>
              <a:t> </a:t>
            </a:r>
            <a:endParaRPr lang="en-US" dirty="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Actualizarea cunoștințelor</a:t>
            </a:r>
            <a:endParaRPr lang="en-US" dirty="0"/>
          </a:p>
        </p:txBody>
      </p:sp>
      <p:sp>
        <p:nvSpPr>
          <p:cNvPr id="3" name="Content Placeholder 2"/>
          <p:cNvSpPr>
            <a:spLocks noGrp="1"/>
          </p:cNvSpPr>
          <p:nvPr>
            <p:ph idx="1"/>
          </p:nvPr>
        </p:nvSpPr>
        <p:spPr/>
        <p:txBody>
          <a:bodyPr>
            <a:normAutofit fontScale="77500" lnSpcReduction="20000"/>
          </a:bodyPr>
          <a:lstStyle/>
          <a:p>
            <a:pPr algn="just">
              <a:buNone/>
            </a:pPr>
            <a:r>
              <a:rPr lang="ro-RO" dirty="0">
                <a:latin typeface="Times New Roman" pitchFamily="18" charset="0"/>
                <a:cs typeface="Times New Roman" pitchFamily="18" charset="0"/>
              </a:rPr>
              <a:t>		</a:t>
            </a:r>
            <a:r>
              <a:rPr lang="ro-RO" i="1" dirty="0">
                <a:latin typeface="Times New Roman" pitchFamily="18" charset="0"/>
                <a:cs typeface="Times New Roman" pitchFamily="18" charset="0"/>
              </a:rPr>
              <a:t>Morala</a:t>
            </a:r>
            <a:r>
              <a:rPr lang="ro-RO" dirty="0">
                <a:latin typeface="Times New Roman" pitchFamily="18" charset="0"/>
                <a:cs typeface="Times New Roman" pitchFamily="18" charset="0"/>
              </a:rPr>
              <a:t>, include situații care care țin de:</a:t>
            </a:r>
          </a:p>
          <a:p>
            <a:pPr algn="just"/>
            <a:r>
              <a:rPr lang="ro-RO" dirty="0">
                <a:latin typeface="Times New Roman" pitchFamily="18" charset="0"/>
                <a:cs typeface="Times New Roman" pitchFamily="18" charset="0"/>
              </a:rPr>
              <a:t> bine și de rău, </a:t>
            </a:r>
          </a:p>
          <a:p>
            <a:pPr algn="just"/>
            <a:r>
              <a:rPr lang="ro-RO" dirty="0">
                <a:latin typeface="Times New Roman" pitchFamily="18" charset="0"/>
                <a:cs typeface="Times New Roman" pitchFamily="18" charset="0"/>
              </a:rPr>
              <a:t>conștiința morală individuală, </a:t>
            </a:r>
          </a:p>
          <a:p>
            <a:pPr algn="just"/>
            <a:r>
              <a:rPr lang="ro-RO" dirty="0">
                <a:latin typeface="Times New Roman" pitchFamily="18" charset="0"/>
                <a:cs typeface="Times New Roman" pitchFamily="18" charset="0"/>
              </a:rPr>
              <a:t> reglarea normativă a conduitei</a:t>
            </a:r>
          </a:p>
          <a:p>
            <a:pPr algn="just"/>
            <a:r>
              <a:rPr lang="ro-RO" dirty="0">
                <a:latin typeface="Times New Roman" pitchFamily="18" charset="0"/>
                <a:cs typeface="Times New Roman" pitchFamily="18" charset="0"/>
              </a:rPr>
              <a:t> </a:t>
            </a:r>
            <a:r>
              <a:rPr lang="ro-RO" i="1" dirty="0">
                <a:latin typeface="Times New Roman" pitchFamily="18" charset="0"/>
                <a:cs typeface="Times New Roman" pitchFamily="18" charset="0"/>
              </a:rPr>
              <a:t>control social</a:t>
            </a:r>
            <a:r>
              <a:rPr lang="ro-RO" dirty="0">
                <a:latin typeface="Times New Roman" pitchFamily="18" charset="0"/>
                <a:cs typeface="Times New Roman" pitchFamily="18" charset="0"/>
              </a:rPr>
              <a:t>, adică așteptările pe care le are societatea de la o persoană, </a:t>
            </a:r>
          </a:p>
          <a:p>
            <a:pPr algn="just"/>
            <a:r>
              <a:rPr lang="ro-RO" dirty="0">
                <a:latin typeface="Times New Roman" pitchFamily="18" charset="0"/>
                <a:cs typeface="Times New Roman" pitchFamily="18" charset="0"/>
              </a:rPr>
              <a:t> </a:t>
            </a:r>
            <a:r>
              <a:rPr lang="ro-RO" i="1" dirty="0">
                <a:latin typeface="Times New Roman" pitchFamily="18" charset="0"/>
                <a:cs typeface="Times New Roman" pitchFamily="18" charset="0"/>
              </a:rPr>
              <a:t>orientări valorice</a:t>
            </a:r>
            <a:r>
              <a:rPr lang="ro-RO" dirty="0">
                <a:latin typeface="Times New Roman" pitchFamily="18" charset="0"/>
                <a:cs typeface="Times New Roman" pitchFamily="18" charset="0"/>
              </a:rPr>
              <a:t>, ținând cont de faptul că omul este și </a:t>
            </a:r>
            <a:r>
              <a:rPr lang="ro-RO" i="1" dirty="0">
                <a:latin typeface="Times New Roman" pitchFamily="18" charset="0"/>
                <a:cs typeface="Times New Roman" pitchFamily="18" charset="0"/>
              </a:rPr>
              <a:t>homo valens</a:t>
            </a:r>
            <a:r>
              <a:rPr lang="ro-RO" dirty="0">
                <a:latin typeface="Times New Roman" pitchFamily="18" charset="0"/>
                <a:cs typeface="Times New Roman" pitchFamily="18" charset="0"/>
              </a:rPr>
              <a:t>. </a:t>
            </a:r>
          </a:p>
          <a:p>
            <a:pPr algn="just">
              <a:buNone/>
            </a:pPr>
            <a:r>
              <a:rPr lang="ro-RO" dirty="0">
                <a:latin typeface="Times New Roman" pitchFamily="18" charset="0"/>
                <a:cs typeface="Times New Roman" pitchFamily="18" charset="0"/>
              </a:rPr>
              <a:t>		Acestea deoarece, de-a lungul timpului, teologii,  moraliștii sau filosofii, când menționează termenul </a:t>
            </a:r>
            <a:r>
              <a:rPr lang="ro-RO" i="1" dirty="0">
                <a:latin typeface="Times New Roman" pitchFamily="18" charset="0"/>
                <a:cs typeface="Times New Roman" pitchFamily="18" charset="0"/>
              </a:rPr>
              <a:t>moral</a:t>
            </a:r>
            <a:r>
              <a:rPr lang="ro-RO" dirty="0">
                <a:latin typeface="Times New Roman" pitchFamily="18" charset="0"/>
                <a:cs typeface="Times New Roman" pitchFamily="18" charset="0"/>
              </a:rPr>
              <a:t> se referă de fapt la cel de „valoare”.</a:t>
            </a:r>
            <a:endParaRPr lang="en-US" dirty="0">
              <a:latin typeface="Times New Roman" pitchFamily="18" charset="0"/>
              <a:cs typeface="Times New Roman" pitchFamily="18" charset="0"/>
            </a:endParaRPr>
          </a:p>
          <a:p>
            <a:r>
              <a:rPr lang="ro-RO" sz="1000" dirty="0">
                <a:latin typeface="Times New Roman" pitchFamily="18" charset="0"/>
                <a:cs typeface="Times New Roman" pitchFamily="18" charset="0"/>
              </a:rPr>
              <a:t>https://www.google.ro/imgres?imgurl=https%3A%2F%2Flivadarucostel.files.wordpress.com%2F2013%2F11%2Fetica_in_afaceri.jpg&amp;imgrefurl=https%3A%2F%2Flivadarucostel.wordpress.com%2F2013%2F11%2F28%2Fetica-parte-a-culturii-profesionale%2F&amp;tbnid=6uEHCEZl1Tt_tM&amp;vet=12ahUKEwjhrZGjvYf4AhVPtqQKHQskAbwQMyhDegQIARBk..i&amp;docid=Mx1VDunqgXwPhM&amp;w=288&amp;h=190&amp;q=etica&amp;ved=2ahUKEwjhrZGjvYf4AhVPtqQKHQskAbwQMyhDegQIARBk</a:t>
            </a:r>
            <a:endParaRPr lang="en-US" sz="1000" dirty="0">
              <a:latin typeface="Times New Roman" pitchFamily="18" charset="0"/>
              <a:cs typeface="Times New Roman" pitchFamily="18" charset="0"/>
            </a:endParaRPr>
          </a:p>
        </p:txBody>
      </p:sp>
      <p:pic>
        <p:nvPicPr>
          <p:cNvPr id="5" name="Picture 2" descr="C:\Users\Moni-69\Desktop\images.jpg"/>
          <p:cNvPicPr>
            <a:picLocks noChangeAspect="1" noChangeArrowheads="1"/>
          </p:cNvPicPr>
          <p:nvPr/>
        </p:nvPicPr>
        <p:blipFill>
          <a:blip r:embed="rId2"/>
          <a:srcRect/>
          <a:stretch>
            <a:fillRect/>
          </a:stretch>
        </p:blipFill>
        <p:spPr bwMode="auto">
          <a:xfrm>
            <a:off x="5410200" y="1905001"/>
            <a:ext cx="3352800" cy="9144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ro-RO" dirty="0"/>
            </a:br>
            <a:r>
              <a:rPr lang="ro-RO" dirty="0"/>
              <a:t>Ce este </a:t>
            </a:r>
            <a:r>
              <a:rPr lang="ro-RO" i="1" dirty="0"/>
              <a:t>Etica</a:t>
            </a:r>
            <a:r>
              <a:rPr lang="ro-RO" dirty="0"/>
              <a:t>?</a:t>
            </a:r>
            <a:endParaRPr lang="en-US" dirty="0"/>
          </a:p>
        </p:txBody>
      </p:sp>
      <p:sp>
        <p:nvSpPr>
          <p:cNvPr id="5" name="Content Placeholder 4"/>
          <p:cNvSpPr>
            <a:spLocks noGrp="1"/>
          </p:cNvSpPr>
          <p:nvPr>
            <p:ph idx="1"/>
          </p:nvPr>
        </p:nvSpPr>
        <p:spPr/>
        <p:txBody>
          <a:bodyPr>
            <a:normAutofit fontScale="25000" lnSpcReduction="20000"/>
          </a:bodyPr>
          <a:lstStyle/>
          <a:p>
            <a:pPr algn="r">
              <a:buNone/>
            </a:pPr>
            <a:r>
              <a:rPr lang="ro-RO" i="1" dirty="0">
                <a:latin typeface="Times New Roman" pitchFamily="18" charset="0"/>
                <a:cs typeface="Times New Roman" pitchFamily="18" charset="0"/>
              </a:rPr>
              <a:t>https://www.google.ro/imgres?imgurl=https%3A%2F%2Fterramileniultrei.ro%2Fwp-content%2Fuploads%2F2019%2F02%2Fetica-si-integritate-1-390x224-1600x900.jpg&amp;imgrefurl=https%3A%2F%2Fterramileniultrei.ro%2F2019%2F02%2Fproiect-proetic-etica-transparenta-integritate-coruptie%2F&amp;tbnid=FqGJLGtqpJBRdM&amp;vet=12ahUKEwjhrZGjvYf4AhVPtqQKHQskAbwQMygLegUIARDWAQ..i&amp;docid=A-f1zTpbuyt2WM&amp;w=1600&amp;h=900&amp;q=etica&amp;ved=2ahUKEwjhrZGjvYf4AhVPtqQKHQskAbwQMygLegUIARDWAQ</a:t>
            </a:r>
          </a:p>
          <a:p>
            <a:pPr algn="r">
              <a:buNone/>
            </a:pPr>
            <a:r>
              <a:rPr lang="ro-RO" sz="4800" b="1" i="1" dirty="0">
                <a:latin typeface="Times New Roman" pitchFamily="18" charset="0"/>
                <a:cs typeface="Times New Roman" pitchFamily="18" charset="0"/>
              </a:rPr>
              <a:t>Motto:</a:t>
            </a:r>
            <a:endParaRPr lang="en-US" sz="4800" dirty="0">
              <a:latin typeface="Times New Roman" pitchFamily="18" charset="0"/>
              <a:cs typeface="Times New Roman" pitchFamily="18" charset="0"/>
            </a:endParaRPr>
          </a:p>
          <a:p>
            <a:pPr algn="r">
              <a:buNone/>
            </a:pPr>
            <a:r>
              <a:rPr lang="ro-RO" sz="4800" b="1" i="1" dirty="0">
                <a:latin typeface="Times New Roman" pitchFamily="18" charset="0"/>
                <a:cs typeface="Times New Roman" pitchFamily="18" charset="0"/>
              </a:rPr>
              <a:t>„Secolul XXI va fi etic sau nu va fi deloc.”</a:t>
            </a:r>
            <a:endParaRPr lang="en-US" sz="4800" dirty="0">
              <a:latin typeface="Times New Roman" pitchFamily="18" charset="0"/>
              <a:cs typeface="Times New Roman" pitchFamily="18" charset="0"/>
            </a:endParaRPr>
          </a:p>
          <a:p>
            <a:pPr algn="r">
              <a:buNone/>
            </a:pPr>
            <a:r>
              <a:rPr lang="ro-RO" sz="4800" b="1" i="1" dirty="0">
                <a:latin typeface="Times New Roman" pitchFamily="18" charset="0"/>
                <a:cs typeface="Times New Roman" pitchFamily="18" charset="0"/>
              </a:rPr>
              <a:t>Gilles Lipovetsky</a:t>
            </a:r>
          </a:p>
          <a:p>
            <a:pPr>
              <a:buNone/>
            </a:pPr>
            <a:r>
              <a:rPr lang="ro-RO" sz="4800" dirty="0">
                <a:latin typeface="Times New Roman" pitchFamily="18" charset="0"/>
                <a:cs typeface="Times New Roman" pitchFamily="18" charset="0"/>
              </a:rPr>
              <a:t>		Termenul  </a:t>
            </a:r>
            <a:r>
              <a:rPr lang="ro-RO" sz="4800" b="1" dirty="0">
                <a:latin typeface="Times New Roman" pitchFamily="18" charset="0"/>
                <a:cs typeface="Times New Roman" pitchFamily="18" charset="0"/>
              </a:rPr>
              <a:t>e</a:t>
            </a:r>
            <a:r>
              <a:rPr lang="ro-RO" sz="4800" b="1" i="1" dirty="0">
                <a:latin typeface="Times New Roman" pitchFamily="18" charset="0"/>
                <a:cs typeface="Times New Roman" pitchFamily="18" charset="0"/>
              </a:rPr>
              <a:t>tica</a:t>
            </a:r>
            <a:r>
              <a:rPr lang="ro-RO" sz="4800" dirty="0">
                <a:latin typeface="Times New Roman" pitchFamily="18" charset="0"/>
                <a:cs typeface="Times New Roman" pitchFamily="18" charset="0"/>
              </a:rPr>
              <a:t> provine din limba greacă, </a:t>
            </a:r>
            <a:r>
              <a:rPr lang="ro-RO" sz="4800" i="1" dirty="0">
                <a:latin typeface="Times New Roman" pitchFamily="18" charset="0"/>
                <a:cs typeface="Times New Roman" pitchFamily="18" charset="0"/>
              </a:rPr>
              <a:t>ethos</a:t>
            </a:r>
            <a:r>
              <a:rPr lang="ro-RO" sz="4800" dirty="0">
                <a:latin typeface="Times New Roman" pitchFamily="18" charset="0"/>
                <a:cs typeface="Times New Roman" pitchFamily="18" charset="0"/>
              </a:rPr>
              <a:t> desemnând </a:t>
            </a:r>
            <a:r>
              <a:rPr lang="ro-RO" sz="4800" i="1" dirty="0">
                <a:latin typeface="Times New Roman" pitchFamily="18" charset="0"/>
                <a:cs typeface="Times New Roman" pitchFamily="18" charset="0"/>
              </a:rPr>
              <a:t>cutumă</a:t>
            </a:r>
            <a:r>
              <a:rPr lang="ro-RO" sz="4800" dirty="0">
                <a:latin typeface="Times New Roman" pitchFamily="18" charset="0"/>
                <a:cs typeface="Times New Roman" pitchFamily="18" charset="0"/>
              </a:rPr>
              <a:t>, </a:t>
            </a:r>
            <a:r>
              <a:rPr lang="ro-RO" sz="4800" i="1" dirty="0">
                <a:latin typeface="Times New Roman" pitchFamily="18" charset="0"/>
                <a:cs typeface="Times New Roman" pitchFamily="18" charset="0"/>
              </a:rPr>
              <a:t>obicei, morav</a:t>
            </a:r>
            <a:r>
              <a:rPr lang="ro-RO" sz="4800" dirty="0">
                <a:latin typeface="Times New Roman" pitchFamily="18" charset="0"/>
                <a:cs typeface="Times New Roman" pitchFamily="18" charset="0"/>
              </a:rPr>
              <a:t>, </a:t>
            </a:r>
            <a:r>
              <a:rPr lang="ro-RO" sz="4800" i="1" dirty="0">
                <a:latin typeface="Times New Roman" pitchFamily="18" charset="0"/>
                <a:cs typeface="Times New Roman" pitchFamily="18" charset="0"/>
              </a:rPr>
              <a:t>comportament, caracter</a:t>
            </a:r>
            <a:r>
              <a:rPr lang="ro-RO" sz="4800" dirty="0">
                <a:latin typeface="Times New Roman" pitchFamily="18" charset="0"/>
                <a:cs typeface="Times New Roman" pitchFamily="18" charset="0"/>
              </a:rPr>
              <a:t>.</a:t>
            </a:r>
            <a:endParaRPr lang="en-US" sz="4800" dirty="0">
              <a:latin typeface="Times New Roman" pitchFamily="18" charset="0"/>
              <a:cs typeface="Times New Roman" pitchFamily="18" charset="0"/>
            </a:endParaRPr>
          </a:p>
          <a:p>
            <a:pPr>
              <a:buNone/>
            </a:pPr>
            <a:r>
              <a:rPr lang="ro-RO" sz="4800" dirty="0">
                <a:latin typeface="Times New Roman" pitchFamily="18" charset="0"/>
                <a:cs typeface="Times New Roman" pitchFamily="18" charset="0"/>
              </a:rPr>
              <a:t>		Etica, este: </a:t>
            </a:r>
            <a:r>
              <a:rPr lang="en-US" sz="4800" dirty="0">
                <a:latin typeface="Times New Roman" pitchFamily="18" charset="0"/>
                <a:cs typeface="Times New Roman" pitchFamily="18" charset="0"/>
              </a:rPr>
              <a:t>  </a:t>
            </a:r>
          </a:p>
          <a:p>
            <a:pPr lvl="0"/>
            <a:r>
              <a:rPr lang="en-US" sz="4800" dirty="0" err="1">
                <a:latin typeface="Times New Roman" pitchFamily="18" charset="0"/>
                <a:cs typeface="Times New Roman" pitchFamily="18" charset="0"/>
              </a:rPr>
              <a:t>disciplina</a:t>
            </a:r>
            <a:r>
              <a:rPr lang="en-US" sz="4800" dirty="0">
                <a:latin typeface="Times New Roman" pitchFamily="18" charset="0"/>
                <a:cs typeface="Times New Roman" pitchFamily="18" charset="0"/>
              </a:rPr>
              <a:t> care ne </a:t>
            </a:r>
            <a:r>
              <a:rPr lang="en-US" sz="4800" dirty="0" err="1">
                <a:latin typeface="Times New Roman" pitchFamily="18" charset="0"/>
                <a:cs typeface="Times New Roman" pitchFamily="18" charset="0"/>
              </a:rPr>
              <a:t>pune</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faţă</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în</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faţă</a:t>
            </a:r>
            <a:r>
              <a:rPr lang="en-US" sz="4800" dirty="0">
                <a:latin typeface="Times New Roman" pitchFamily="18" charset="0"/>
                <a:cs typeface="Times New Roman" pitchFamily="18" charset="0"/>
              </a:rPr>
              <a:t> cu </a:t>
            </a:r>
            <a:r>
              <a:rPr lang="en-US" sz="4800" dirty="0" err="1">
                <a:latin typeface="Times New Roman" pitchFamily="18" charset="0"/>
                <a:cs typeface="Times New Roman" pitchFamily="18" charset="0"/>
              </a:rPr>
              <a:t>ceea</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ce</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este</a:t>
            </a:r>
            <a:r>
              <a:rPr lang="en-US" sz="4800" dirty="0">
                <a:latin typeface="Times New Roman" pitchFamily="18" charset="0"/>
                <a:cs typeface="Times New Roman" pitchFamily="18" charset="0"/>
              </a:rPr>
              <a:t> bun </a:t>
            </a:r>
            <a:r>
              <a:rPr lang="en-US" sz="4800" dirty="0" err="1">
                <a:latin typeface="Times New Roman" pitchFamily="18" charset="0"/>
                <a:cs typeface="Times New Roman" pitchFamily="18" charset="0"/>
              </a:rPr>
              <a:t>şi</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rău</a:t>
            </a:r>
            <a:r>
              <a:rPr lang="en-US" sz="4800" dirty="0">
                <a:latin typeface="Times New Roman" pitchFamily="18" charset="0"/>
                <a:cs typeface="Times New Roman" pitchFamily="18" charset="0"/>
              </a:rPr>
              <a:t>, cu </a:t>
            </a:r>
            <a:r>
              <a:rPr lang="en-US" sz="4800" dirty="0" err="1">
                <a:latin typeface="Times New Roman" pitchFamily="18" charset="0"/>
                <a:cs typeface="Times New Roman" pitchFamily="18" charset="0"/>
              </a:rPr>
              <a:t>datoria</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şi</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obligaţia</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morală</a:t>
            </a:r>
            <a:r>
              <a:rPr lang="en-US" sz="4800" dirty="0">
                <a:latin typeface="Times New Roman" pitchFamily="18" charset="0"/>
                <a:cs typeface="Times New Roman" pitchFamily="18" charset="0"/>
              </a:rPr>
              <a:t>;  </a:t>
            </a:r>
            <a:endParaRPr lang="ro-RO" sz="4800" dirty="0">
              <a:latin typeface="Times New Roman" pitchFamily="18" charset="0"/>
              <a:cs typeface="Times New Roman" pitchFamily="18" charset="0"/>
            </a:endParaRPr>
          </a:p>
          <a:p>
            <a:pPr lvl="0"/>
            <a:r>
              <a:rPr lang="en-US" sz="4800" dirty="0">
                <a:latin typeface="Times New Roman" pitchFamily="18" charset="0"/>
                <a:cs typeface="Times New Roman" pitchFamily="18" charset="0"/>
              </a:rPr>
              <a:t>un set de </a:t>
            </a:r>
            <a:r>
              <a:rPr lang="en-US" sz="4800" dirty="0" err="1">
                <a:latin typeface="Times New Roman" pitchFamily="18" charset="0"/>
                <a:cs typeface="Times New Roman" pitchFamily="18" charset="0"/>
              </a:rPr>
              <a:t>principii</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şi</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valori</a:t>
            </a:r>
            <a:r>
              <a:rPr lang="en-US" sz="4800" dirty="0">
                <a:latin typeface="Times New Roman" pitchFamily="18" charset="0"/>
                <a:cs typeface="Times New Roman" pitchFamily="18" charset="0"/>
              </a:rPr>
              <a:t> morale;</a:t>
            </a:r>
          </a:p>
          <a:p>
            <a:pPr lvl="0"/>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teorie</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sau</a:t>
            </a:r>
            <a:r>
              <a:rPr lang="en-US" sz="4800" dirty="0">
                <a:latin typeface="Times New Roman" pitchFamily="18" charset="0"/>
                <a:cs typeface="Times New Roman" pitchFamily="18" charset="0"/>
              </a:rPr>
              <a:t> un </a:t>
            </a:r>
            <a:r>
              <a:rPr lang="en-US" sz="4800" dirty="0" err="1">
                <a:latin typeface="Times New Roman" pitchFamily="18" charset="0"/>
                <a:cs typeface="Times New Roman" pitchFamily="18" charset="0"/>
              </a:rPr>
              <a:t>sistem</a:t>
            </a:r>
            <a:r>
              <a:rPr lang="en-US" sz="4800" dirty="0">
                <a:latin typeface="Times New Roman" pitchFamily="18" charset="0"/>
                <a:cs typeface="Times New Roman" pitchFamily="18" charset="0"/>
              </a:rPr>
              <a:t> de </a:t>
            </a:r>
            <a:r>
              <a:rPr lang="en-US" sz="4800" dirty="0" err="1">
                <a:latin typeface="Times New Roman" pitchFamily="18" charset="0"/>
                <a:cs typeface="Times New Roman" pitchFamily="18" charset="0"/>
              </a:rPr>
              <a:t>valori</a:t>
            </a:r>
            <a:r>
              <a:rPr lang="en-US" sz="4800" dirty="0">
                <a:latin typeface="Times New Roman" pitchFamily="18" charset="0"/>
                <a:cs typeface="Times New Roman" pitchFamily="18" charset="0"/>
              </a:rPr>
              <a:t> morale;</a:t>
            </a:r>
          </a:p>
          <a:p>
            <a:pPr lvl="0"/>
            <a:r>
              <a:rPr lang="en-US" sz="4800" dirty="0" err="1">
                <a:latin typeface="Times New Roman" pitchFamily="18" charset="0"/>
                <a:cs typeface="Times New Roman" pitchFamily="18" charset="0"/>
              </a:rPr>
              <a:t>principiile</a:t>
            </a:r>
            <a:r>
              <a:rPr lang="en-US" sz="4800" dirty="0">
                <a:latin typeface="Times New Roman" pitchFamily="18" charset="0"/>
                <a:cs typeface="Times New Roman" pitchFamily="18" charset="0"/>
              </a:rPr>
              <a:t> care </a:t>
            </a:r>
            <a:r>
              <a:rPr lang="en-US" sz="4800" dirty="0" err="1">
                <a:latin typeface="Times New Roman" pitchFamily="18" charset="0"/>
                <a:cs typeface="Times New Roman" pitchFamily="18" charset="0"/>
              </a:rPr>
              <a:t>guvernează</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comportarea</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unui</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individ</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sau</a:t>
            </a:r>
            <a:r>
              <a:rPr lang="en-US" sz="4800" dirty="0">
                <a:latin typeface="Times New Roman" pitchFamily="18" charset="0"/>
                <a:cs typeface="Times New Roman" pitchFamily="18" charset="0"/>
              </a:rPr>
              <a:t> a </a:t>
            </a:r>
            <a:r>
              <a:rPr lang="en-US" sz="4800" dirty="0" err="1">
                <a:latin typeface="Times New Roman" pitchFamily="18" charset="0"/>
                <a:cs typeface="Times New Roman" pitchFamily="18" charset="0"/>
              </a:rPr>
              <a:t>unui</a:t>
            </a:r>
            <a:r>
              <a:rPr lang="en-US" sz="4800" dirty="0">
                <a:latin typeface="Times New Roman" pitchFamily="18" charset="0"/>
                <a:cs typeface="Times New Roman" pitchFamily="18" charset="0"/>
              </a:rPr>
              <a:t> </a:t>
            </a:r>
            <a:r>
              <a:rPr lang="en-US" sz="4800" dirty="0" err="1">
                <a:latin typeface="Times New Roman" pitchFamily="18" charset="0"/>
                <a:cs typeface="Times New Roman" pitchFamily="18" charset="0"/>
              </a:rPr>
              <a:t>grup</a:t>
            </a:r>
            <a:r>
              <a:rPr lang="en-US" sz="4800" dirty="0">
                <a:latin typeface="Times New Roman" pitchFamily="18" charset="0"/>
                <a:cs typeface="Times New Roman" pitchFamily="18" charset="0"/>
              </a:rPr>
              <a:t>;</a:t>
            </a:r>
          </a:p>
          <a:p>
            <a:pPr algn="just">
              <a:buNone/>
            </a:pPr>
            <a:r>
              <a:rPr lang="ro-RO" sz="4800" dirty="0">
                <a:latin typeface="Times New Roman" pitchFamily="18" charset="0"/>
                <a:cs typeface="Times New Roman" pitchFamily="18" charset="0"/>
              </a:rPr>
              <a:t>		Este acel ceva prin care se trece dincolo de „eu” și „tu”. Mai importantă decât legătura dintre </a:t>
            </a:r>
            <a:r>
              <a:rPr lang="ro-RO" sz="4800" i="1" dirty="0">
                <a:latin typeface="Times New Roman" pitchFamily="18" charset="0"/>
                <a:cs typeface="Times New Roman" pitchFamily="18" charset="0"/>
              </a:rPr>
              <a:t>eu</a:t>
            </a:r>
            <a:r>
              <a:rPr lang="ro-RO" sz="4800" dirty="0">
                <a:latin typeface="Times New Roman" pitchFamily="18" charset="0"/>
                <a:cs typeface="Times New Roman" pitchFamily="18" charset="0"/>
              </a:rPr>
              <a:t> și </a:t>
            </a:r>
            <a:r>
              <a:rPr lang="ro-RO" sz="4800" i="1" dirty="0">
                <a:latin typeface="Times New Roman" pitchFamily="18" charset="0"/>
                <a:cs typeface="Times New Roman" pitchFamily="18" charset="0"/>
              </a:rPr>
              <a:t>tu</a:t>
            </a:r>
            <a:r>
              <a:rPr lang="ro-RO" sz="4800" dirty="0">
                <a:latin typeface="Times New Roman" pitchFamily="18" charset="0"/>
                <a:cs typeface="Times New Roman" pitchFamily="18" charset="0"/>
              </a:rPr>
              <a:t>, dintre oameni, este calitatea acestor legături.</a:t>
            </a:r>
          </a:p>
          <a:p>
            <a:pPr>
              <a:buNone/>
            </a:pPr>
            <a:r>
              <a:rPr lang="ro-RO" sz="4800" dirty="0">
                <a:latin typeface="Times New Roman" pitchFamily="18" charset="0"/>
                <a:cs typeface="Times New Roman" pitchFamily="18" charset="0"/>
              </a:rPr>
              <a:t>		Etica urmărește respectarea următoarelor principii:</a:t>
            </a:r>
            <a:endParaRPr lang="en-US" sz="4800" dirty="0">
              <a:latin typeface="Times New Roman" pitchFamily="18" charset="0"/>
              <a:cs typeface="Times New Roman" pitchFamily="18" charset="0"/>
            </a:endParaRPr>
          </a:p>
          <a:p>
            <a:pPr lvl="0"/>
            <a:r>
              <a:rPr lang="ro-RO" sz="4800" dirty="0">
                <a:latin typeface="Times New Roman" pitchFamily="18" charset="0"/>
                <a:cs typeface="Times New Roman" pitchFamily="18" charset="0"/>
              </a:rPr>
              <a:t>responsabilității,</a:t>
            </a:r>
            <a:endParaRPr lang="en-US" sz="4800" dirty="0">
              <a:latin typeface="Times New Roman" pitchFamily="18" charset="0"/>
              <a:cs typeface="Times New Roman" pitchFamily="18" charset="0"/>
            </a:endParaRPr>
          </a:p>
          <a:p>
            <a:pPr lvl="0"/>
            <a:r>
              <a:rPr lang="ro-RO" sz="4800" dirty="0">
                <a:latin typeface="Times New Roman" pitchFamily="18" charset="0"/>
                <a:cs typeface="Times New Roman" pitchFamily="18" charset="0"/>
              </a:rPr>
              <a:t>demnității,</a:t>
            </a:r>
            <a:endParaRPr lang="en-US" sz="4800" dirty="0">
              <a:latin typeface="Times New Roman" pitchFamily="18" charset="0"/>
              <a:cs typeface="Times New Roman" pitchFamily="18" charset="0"/>
            </a:endParaRPr>
          </a:p>
          <a:p>
            <a:pPr lvl="0"/>
            <a:r>
              <a:rPr lang="ro-RO" sz="4800" dirty="0">
                <a:latin typeface="Times New Roman" pitchFamily="18" charset="0"/>
                <a:cs typeface="Times New Roman" pitchFamily="18" charset="0"/>
              </a:rPr>
              <a:t>dreptății,</a:t>
            </a:r>
            <a:endParaRPr lang="en-US" sz="4800" dirty="0">
              <a:latin typeface="Times New Roman" pitchFamily="18" charset="0"/>
              <a:cs typeface="Times New Roman" pitchFamily="18" charset="0"/>
            </a:endParaRPr>
          </a:p>
          <a:p>
            <a:pPr lvl="0"/>
            <a:r>
              <a:rPr lang="ro-RO" sz="4800" dirty="0">
                <a:latin typeface="Times New Roman" pitchFamily="18" charset="0"/>
                <a:cs typeface="Times New Roman" pitchFamily="18" charset="0"/>
              </a:rPr>
              <a:t>libertății,</a:t>
            </a:r>
            <a:endParaRPr lang="en-US" sz="4800" dirty="0">
              <a:latin typeface="Times New Roman" pitchFamily="18" charset="0"/>
              <a:cs typeface="Times New Roman" pitchFamily="18" charset="0"/>
            </a:endParaRPr>
          </a:p>
          <a:p>
            <a:pPr lvl="0"/>
            <a:r>
              <a:rPr lang="ro-RO" sz="4800" dirty="0">
                <a:latin typeface="Times New Roman" pitchFamily="18" charset="0"/>
                <a:cs typeface="Times New Roman" pitchFamily="18" charset="0"/>
              </a:rPr>
              <a:t>solidarității.</a:t>
            </a:r>
            <a:endParaRPr lang="en-US" sz="4800" dirty="0">
              <a:latin typeface="Times New Roman" pitchFamily="18" charset="0"/>
              <a:cs typeface="Times New Roman" pitchFamily="18" charset="0"/>
            </a:endParaRPr>
          </a:p>
          <a:p>
            <a:pPr algn="just">
              <a:buNone/>
            </a:pPr>
            <a:endParaRPr lang="ro-RO" sz="4300" dirty="0">
              <a:latin typeface="Times New Roman" pitchFamily="18" charset="0"/>
              <a:cs typeface="Times New Roman" pitchFamily="18" charset="0"/>
            </a:endParaRPr>
          </a:p>
          <a:p>
            <a:pPr algn="just">
              <a:buNone/>
            </a:pPr>
            <a:endParaRPr lang="ro-RO" sz="1700" dirty="0">
              <a:latin typeface="Times New Roman" pitchFamily="18" charset="0"/>
              <a:cs typeface="Times New Roman" pitchFamily="18" charset="0"/>
            </a:endParaRPr>
          </a:p>
          <a:p>
            <a:pPr algn="just">
              <a:buNone/>
            </a:pPr>
            <a:endParaRPr lang="ro-RO" sz="1700" dirty="0">
              <a:latin typeface="Times New Roman" pitchFamily="18" charset="0"/>
              <a:cs typeface="Times New Roman" pitchFamily="18" charset="0"/>
            </a:endParaRPr>
          </a:p>
          <a:p>
            <a:pPr algn="just">
              <a:buNone/>
            </a:pPr>
            <a:endParaRPr lang="en-US" sz="1700" dirty="0">
              <a:latin typeface="Times New Roman" pitchFamily="18" charset="0"/>
              <a:cs typeface="Times New Roman" pitchFamily="18" charset="0"/>
            </a:endParaRPr>
          </a:p>
          <a:p>
            <a:pPr algn="r">
              <a:buNone/>
            </a:pPr>
            <a:r>
              <a:rPr lang="ro-RO" sz="1300" dirty="0"/>
              <a:t>H</a:t>
            </a:r>
          </a:p>
          <a:p>
            <a:pPr algn="r">
              <a:buNone/>
            </a:pPr>
            <a:endParaRPr lang="ro-RO" sz="1300" dirty="0"/>
          </a:p>
          <a:p>
            <a:pPr algn="r">
              <a:buNone/>
            </a:pPr>
            <a:endParaRPr lang="ro-RO" sz="1300" dirty="0"/>
          </a:p>
          <a:p>
            <a:pPr algn="r">
              <a:buNone/>
            </a:pPr>
            <a:endParaRPr lang="ro-RO" sz="1300" dirty="0"/>
          </a:p>
          <a:p>
            <a:pPr algn="r">
              <a:buNone/>
            </a:pPr>
            <a:endParaRPr lang="ro-RO" sz="1300" dirty="0"/>
          </a:p>
          <a:p>
            <a:pPr algn="r">
              <a:buNone/>
            </a:pPr>
            <a:r>
              <a:rPr lang="ro-RO" dirty="0"/>
              <a:t>T</a:t>
            </a:r>
          </a:p>
          <a:p>
            <a:pPr algn="r">
              <a:buNone/>
            </a:pPr>
            <a:endParaRPr lang="ro-RO" dirty="0"/>
          </a:p>
          <a:p>
            <a:pPr algn="r">
              <a:buNone/>
            </a:pPr>
            <a:r>
              <a:rPr lang="ro-RO" dirty="0"/>
              <a:t>tps://www.google.ro/imgres?imgurl=https%3A%2F%2Fwww.comunabordesti.ro%2Fwp-content%2Fuploads%2F2019%2F04%2FCod-de-etica-Invatamant.jpg&amp;imgrefurl=https%3A%2F%2Fwww.comunabordesti.ro%2Fcodul-de-etica-si-regulile-de-conduita-pentru-functionarii-publici%2F&amp;tbnid=mSWZDr54vXkCKM&amp;vet=12ahUKEwjhrZGjvYf4AhVPtqQKHQskAbwQMygEegUIARDIAQ..i&amp;docid=O3wao8eH2sY9nM&amp;w=810&amp;h=</a:t>
            </a:r>
          </a:p>
          <a:p>
            <a:pPr algn="r"/>
            <a:endParaRPr lang="en-US" dirty="0"/>
          </a:p>
          <a:p>
            <a:pPr algn="r"/>
            <a:endParaRPr lang="en-US" dirty="0"/>
          </a:p>
        </p:txBody>
      </p:sp>
      <p:pic>
        <p:nvPicPr>
          <p:cNvPr id="6" name="Content Placeholder 3" descr="C:\Users\Moni-69\Desktop\download.jpg"/>
          <p:cNvPicPr>
            <a:picLocks/>
          </p:cNvPicPr>
          <p:nvPr/>
        </p:nvPicPr>
        <p:blipFill>
          <a:blip r:embed="rId2"/>
          <a:srcRect/>
          <a:stretch>
            <a:fillRect/>
          </a:stretch>
        </p:blipFill>
        <p:spPr bwMode="auto">
          <a:xfrm>
            <a:off x="6286500" y="0"/>
            <a:ext cx="2857500" cy="1600200"/>
          </a:xfrm>
          <a:prstGeom prst="rect">
            <a:avLst/>
          </a:prstGeom>
          <a:noFill/>
          <a:ln w="9525">
            <a:noFill/>
            <a:miter lim="800000"/>
            <a:headEnd/>
            <a:tailEnd/>
          </a:ln>
        </p:spPr>
      </p:pic>
      <p:pic>
        <p:nvPicPr>
          <p:cNvPr id="2051" name="Picture 3" descr="C:\Users\Moni-69\Desktop\download.jpg"/>
          <p:cNvPicPr>
            <a:picLocks noChangeAspect="1" noChangeArrowheads="1"/>
          </p:cNvPicPr>
          <p:nvPr/>
        </p:nvPicPr>
        <p:blipFill>
          <a:blip r:embed="rId3"/>
          <a:srcRect/>
          <a:stretch>
            <a:fillRect/>
          </a:stretch>
        </p:blipFill>
        <p:spPr bwMode="auto">
          <a:xfrm>
            <a:off x="5791200" y="4038600"/>
            <a:ext cx="3110340" cy="1676399"/>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Ce este </a:t>
            </a:r>
            <a:r>
              <a:rPr lang="ro-RO" i="1" dirty="0"/>
              <a:t>Etica aplicată</a:t>
            </a:r>
            <a:r>
              <a:rPr lang="ro-RO" dirty="0"/>
              <a:t>?</a:t>
            </a:r>
            <a:endParaRPr lang="en-US" dirty="0"/>
          </a:p>
        </p:txBody>
      </p:sp>
      <p:sp>
        <p:nvSpPr>
          <p:cNvPr id="3" name="Content Placeholder 2"/>
          <p:cNvSpPr>
            <a:spLocks noGrp="1"/>
          </p:cNvSpPr>
          <p:nvPr>
            <p:ph idx="1"/>
          </p:nvPr>
        </p:nvSpPr>
        <p:spPr>
          <a:xfrm>
            <a:off x="457200" y="1371600"/>
            <a:ext cx="8229600" cy="4754563"/>
          </a:xfrm>
        </p:spPr>
        <p:txBody>
          <a:bodyPr>
            <a:normAutofit fontScale="92500" lnSpcReduction="20000"/>
          </a:bodyPr>
          <a:lstStyle/>
          <a:p>
            <a:pPr algn="just">
              <a:buFont typeface="Wingdings" pitchFamily="2" charset="2"/>
              <a:buChar char="Ø"/>
            </a:pPr>
            <a:r>
              <a:rPr lang="en-US" sz="1500" b="1" i="1" dirty="0">
                <a:latin typeface="Times New Roman" pitchFamily="18" charset="0"/>
                <a:cs typeface="Times New Roman" pitchFamily="18" charset="0"/>
              </a:rPr>
              <a:t>Applied ethics</a:t>
            </a:r>
            <a:r>
              <a:rPr lang="ro-RO" sz="1500" b="1" dirty="0">
                <a:latin typeface="Times New Roman" pitchFamily="18" charset="0"/>
                <a:cs typeface="Times New Roman" pitchFamily="18" charset="0"/>
              </a:rPr>
              <a:t>- </a:t>
            </a:r>
            <a:r>
              <a:rPr lang="en-US" sz="1500" b="1" i="1" dirty="0" err="1">
                <a:latin typeface="Times New Roman" pitchFamily="18" charset="0"/>
                <a:cs typeface="Times New Roman" pitchFamily="18" charset="0"/>
              </a:rPr>
              <a:t>etic</a:t>
            </a:r>
            <a:r>
              <a:rPr lang="ro-RO" sz="1500" b="1" i="1" dirty="0">
                <a:latin typeface="Times New Roman" pitchFamily="18" charset="0"/>
                <a:cs typeface="Times New Roman" pitchFamily="18" charset="0"/>
              </a:rPr>
              <a:t>a</a:t>
            </a:r>
            <a:r>
              <a:rPr lang="en-US" sz="1500" b="1" i="1" dirty="0">
                <a:latin typeface="Times New Roman" pitchFamily="18" charset="0"/>
                <a:cs typeface="Times New Roman" pitchFamily="18" charset="0"/>
              </a:rPr>
              <a:t> </a:t>
            </a:r>
            <a:r>
              <a:rPr lang="en-US" sz="1500" b="1" i="1" dirty="0" err="1">
                <a:latin typeface="Times New Roman" pitchFamily="18" charset="0"/>
                <a:cs typeface="Times New Roman" pitchFamily="18" charset="0"/>
              </a:rPr>
              <a:t>aplicată</a:t>
            </a:r>
            <a:r>
              <a:rPr lang="ro-RO" sz="1500" b="1" i="1" dirty="0">
                <a:latin typeface="Times New Roman" pitchFamily="18" charset="0"/>
                <a:cs typeface="Times New Roman" pitchFamily="18" charset="0"/>
              </a:rPr>
              <a:t> -</a:t>
            </a:r>
            <a:r>
              <a:rPr lang="ro-RO" sz="1500" dirty="0">
                <a:latin typeface="Times New Roman" pitchFamily="18" charset="0"/>
                <a:cs typeface="Times New Roman" pitchFamily="18" charset="0"/>
              </a:rPr>
              <a:t> </a:t>
            </a:r>
            <a:r>
              <a:rPr lang="en-US" sz="1500" dirty="0">
                <a:latin typeface="Times New Roman" pitchFamily="18" charset="0"/>
                <a:cs typeface="Times New Roman" pitchFamily="18" charset="0"/>
              </a:rPr>
              <a:t> a</a:t>
            </a:r>
            <a:r>
              <a:rPr lang="ro-RO" sz="1500" dirty="0">
                <a:latin typeface="Times New Roman" pitchFamily="18" charset="0"/>
                <a:cs typeface="Times New Roman" pitchFamily="18" charset="0"/>
              </a:rPr>
              <a:t> a</a:t>
            </a:r>
            <a:r>
              <a:rPr lang="en-US" sz="1500" dirty="0" err="1">
                <a:latin typeface="Times New Roman" pitchFamily="18" charset="0"/>
                <a:cs typeface="Times New Roman" pitchFamily="18" charset="0"/>
              </a:rPr>
              <a:t>părut</a:t>
            </a:r>
            <a:r>
              <a:rPr lang="en-US" sz="1500" dirty="0">
                <a:latin typeface="Times New Roman" pitchFamily="18" charset="0"/>
                <a:cs typeface="Times New Roman" pitchFamily="18" charset="0"/>
              </a:rPr>
              <a:t> </a:t>
            </a:r>
            <a:r>
              <a:rPr lang="en-US" sz="1500" dirty="0" err="1">
                <a:latin typeface="Times New Roman" pitchFamily="18" charset="0"/>
                <a:cs typeface="Times New Roman" pitchFamily="18" charset="0"/>
              </a:rPr>
              <a:t>în</a:t>
            </a:r>
            <a:r>
              <a:rPr lang="en-US" sz="1500" dirty="0">
                <a:latin typeface="Times New Roman" pitchFamily="18" charset="0"/>
                <a:cs typeface="Times New Roman" pitchFamily="18" charset="0"/>
              </a:rPr>
              <a:t> </a:t>
            </a:r>
            <a:r>
              <a:rPr lang="en-US" sz="1500" dirty="0" err="1">
                <a:latin typeface="Times New Roman" pitchFamily="18" charset="0"/>
                <a:cs typeface="Times New Roman" pitchFamily="18" charset="0"/>
              </a:rPr>
              <a:t>Statele</a:t>
            </a:r>
            <a:r>
              <a:rPr lang="en-US" sz="1500" dirty="0">
                <a:latin typeface="Times New Roman" pitchFamily="18" charset="0"/>
                <a:cs typeface="Times New Roman" pitchFamily="18" charset="0"/>
              </a:rPr>
              <a:t> Unite </a:t>
            </a:r>
            <a:r>
              <a:rPr lang="en-US" sz="1500" dirty="0" err="1">
                <a:latin typeface="Times New Roman" pitchFamily="18" charset="0"/>
                <a:cs typeface="Times New Roman" pitchFamily="18" charset="0"/>
              </a:rPr>
              <a:t>în</a:t>
            </a:r>
            <a:r>
              <a:rPr lang="en-US" sz="1500" dirty="0">
                <a:latin typeface="Times New Roman" pitchFamily="18" charset="0"/>
                <a:cs typeface="Times New Roman" pitchFamily="18" charset="0"/>
              </a:rPr>
              <a:t> </a:t>
            </a:r>
            <a:r>
              <a:rPr lang="en-US" sz="1500" dirty="0" err="1">
                <a:latin typeface="Times New Roman" pitchFamily="18" charset="0"/>
                <a:cs typeface="Times New Roman" pitchFamily="18" charset="0"/>
              </a:rPr>
              <a:t>secolul</a:t>
            </a:r>
            <a:r>
              <a:rPr lang="en-US" sz="1500" dirty="0">
                <a:latin typeface="Times New Roman" pitchFamily="18" charset="0"/>
                <a:cs typeface="Times New Roman" pitchFamily="18" charset="0"/>
              </a:rPr>
              <a:t> </a:t>
            </a:r>
            <a:r>
              <a:rPr lang="en-US" sz="1500" dirty="0" err="1">
                <a:latin typeface="Times New Roman" pitchFamily="18" charset="0"/>
                <a:cs typeface="Times New Roman" pitchFamily="18" charset="0"/>
              </a:rPr>
              <a:t>trecut</a:t>
            </a:r>
            <a:r>
              <a:rPr lang="en-US" sz="1500" dirty="0">
                <a:latin typeface="Times New Roman" pitchFamily="18" charset="0"/>
                <a:cs typeface="Times New Roman" pitchFamily="18" charset="0"/>
              </a:rPr>
              <a:t>, cam </a:t>
            </a:r>
            <a:r>
              <a:rPr lang="en-US" sz="1500" dirty="0" err="1">
                <a:latin typeface="Times New Roman" pitchFamily="18" charset="0"/>
                <a:cs typeface="Times New Roman" pitchFamily="18" charset="0"/>
              </a:rPr>
              <a:t>prin</a:t>
            </a:r>
            <a:r>
              <a:rPr lang="en-US" sz="1500" dirty="0">
                <a:latin typeface="Times New Roman" pitchFamily="18" charset="0"/>
                <a:cs typeface="Times New Roman" pitchFamily="18" charset="0"/>
              </a:rPr>
              <a:t> </a:t>
            </a:r>
            <a:r>
              <a:rPr lang="en-US" sz="1500" dirty="0" err="1">
                <a:latin typeface="Times New Roman" pitchFamily="18" charset="0"/>
                <a:cs typeface="Times New Roman" pitchFamily="18" charset="0"/>
              </a:rPr>
              <a:t>anii</a:t>
            </a:r>
            <a:r>
              <a:rPr lang="en-US" sz="1500" dirty="0">
                <a:latin typeface="Times New Roman" pitchFamily="18" charset="0"/>
                <a:cs typeface="Times New Roman" pitchFamily="18" charset="0"/>
              </a:rPr>
              <a:t> 1960. </a:t>
            </a:r>
            <a:r>
              <a:rPr lang="en-US" sz="1500" dirty="0" err="1">
                <a:latin typeface="Times New Roman" pitchFamily="18" charset="0"/>
                <a:cs typeface="Times New Roman" pitchFamily="18" charset="0"/>
              </a:rPr>
              <a:t>Acest</a:t>
            </a:r>
            <a:r>
              <a:rPr lang="en-US" sz="1500" dirty="0">
                <a:latin typeface="Times New Roman" pitchFamily="18" charset="0"/>
                <a:cs typeface="Times New Roman" pitchFamily="18" charset="0"/>
              </a:rPr>
              <a:t> </a:t>
            </a:r>
            <a:r>
              <a:rPr lang="en-US" sz="1500" dirty="0" err="1">
                <a:latin typeface="Times New Roman" pitchFamily="18" charset="0"/>
                <a:cs typeface="Times New Roman" pitchFamily="18" charset="0"/>
              </a:rPr>
              <a:t>fapt</a:t>
            </a:r>
            <a:r>
              <a:rPr lang="en-US" sz="1500" dirty="0">
                <a:latin typeface="Times New Roman" pitchFamily="18" charset="0"/>
                <a:cs typeface="Times New Roman" pitchFamily="18" charset="0"/>
              </a:rPr>
              <a:t> nu </a:t>
            </a:r>
            <a:r>
              <a:rPr lang="en-US" sz="1500" dirty="0" err="1">
                <a:latin typeface="Times New Roman" pitchFamily="18" charset="0"/>
                <a:cs typeface="Times New Roman" pitchFamily="18" charset="0"/>
              </a:rPr>
              <a:t>înseamnă</a:t>
            </a:r>
            <a:r>
              <a:rPr lang="en-US" sz="1500" dirty="0">
                <a:latin typeface="Times New Roman" pitchFamily="18" charset="0"/>
                <a:cs typeface="Times New Roman" pitchFamily="18" charset="0"/>
              </a:rPr>
              <a:t> </a:t>
            </a:r>
            <a:r>
              <a:rPr lang="en-US" sz="1500" dirty="0" err="1">
                <a:latin typeface="Times New Roman" pitchFamily="18" charset="0"/>
                <a:cs typeface="Times New Roman" pitchFamily="18" charset="0"/>
              </a:rPr>
              <a:t>că</a:t>
            </a:r>
            <a:r>
              <a:rPr lang="en-US" sz="1500" dirty="0">
                <a:latin typeface="Times New Roman" pitchFamily="18" charset="0"/>
                <a:cs typeface="Times New Roman" pitchFamily="18" charset="0"/>
              </a:rPr>
              <a:t> </a:t>
            </a:r>
            <a:r>
              <a:rPr lang="en-US" sz="1500" dirty="0" err="1">
                <a:latin typeface="Times New Roman" pitchFamily="18" charset="0"/>
                <a:cs typeface="Times New Roman" pitchFamily="18" charset="0"/>
              </a:rPr>
              <a:t>problemele</a:t>
            </a:r>
            <a:r>
              <a:rPr lang="en-US" sz="1500" dirty="0">
                <a:latin typeface="Times New Roman" pitchFamily="18" charset="0"/>
                <a:cs typeface="Times New Roman" pitchFamily="18" charset="0"/>
              </a:rPr>
              <a:t> de </a:t>
            </a:r>
            <a:r>
              <a:rPr lang="en-US" sz="1500" i="1" dirty="0" err="1">
                <a:latin typeface="Times New Roman" pitchFamily="18" charset="0"/>
                <a:cs typeface="Times New Roman" pitchFamily="18" charset="0"/>
              </a:rPr>
              <a:t>etică</a:t>
            </a:r>
            <a:r>
              <a:rPr lang="en-US" sz="1500" i="1" dirty="0">
                <a:latin typeface="Times New Roman" pitchFamily="18" charset="0"/>
                <a:cs typeface="Times New Roman" pitchFamily="18" charset="0"/>
              </a:rPr>
              <a:t> </a:t>
            </a:r>
            <a:r>
              <a:rPr lang="en-US" sz="1500" i="1" dirty="0" err="1">
                <a:latin typeface="Times New Roman" pitchFamily="18" charset="0"/>
                <a:cs typeface="Times New Roman" pitchFamily="18" charset="0"/>
              </a:rPr>
              <a:t>aplicată</a:t>
            </a:r>
            <a:r>
              <a:rPr lang="en-US" sz="1500" i="1" dirty="0">
                <a:latin typeface="Times New Roman" pitchFamily="18" charset="0"/>
                <a:cs typeface="Times New Roman" pitchFamily="18" charset="0"/>
              </a:rPr>
              <a:t> </a:t>
            </a:r>
            <a:r>
              <a:rPr lang="en-US" sz="1500" dirty="0">
                <a:latin typeface="Times New Roman" pitchFamily="18" charset="0"/>
                <a:cs typeface="Times New Roman" pitchFamily="18" charset="0"/>
              </a:rPr>
              <a:t>nu au </a:t>
            </a:r>
            <a:r>
              <a:rPr lang="en-US" sz="1500" dirty="0" err="1">
                <a:latin typeface="Times New Roman" pitchFamily="18" charset="0"/>
                <a:cs typeface="Times New Roman" pitchFamily="18" charset="0"/>
              </a:rPr>
              <a:t>existat</a:t>
            </a:r>
            <a:r>
              <a:rPr lang="en-US" sz="1500" dirty="0">
                <a:latin typeface="Times New Roman" pitchFamily="18" charset="0"/>
                <a:cs typeface="Times New Roman" pitchFamily="18" charset="0"/>
              </a:rPr>
              <a:t> </a:t>
            </a:r>
            <a:r>
              <a:rPr lang="en-US" sz="1500" dirty="0" err="1">
                <a:latin typeface="Times New Roman" pitchFamily="18" charset="0"/>
                <a:cs typeface="Times New Roman" pitchFamily="18" charset="0"/>
              </a:rPr>
              <a:t>până</a:t>
            </a:r>
            <a:r>
              <a:rPr lang="en-US" sz="1500" dirty="0">
                <a:latin typeface="Times New Roman" pitchFamily="18" charset="0"/>
                <a:cs typeface="Times New Roman" pitchFamily="18" charset="0"/>
              </a:rPr>
              <a:t> </a:t>
            </a:r>
            <a:r>
              <a:rPr lang="en-US" sz="1500" dirty="0" err="1">
                <a:latin typeface="Times New Roman" pitchFamily="18" charset="0"/>
                <a:cs typeface="Times New Roman" pitchFamily="18" charset="0"/>
              </a:rPr>
              <a:t>atunci</a:t>
            </a:r>
            <a:r>
              <a:rPr lang="en-US" sz="1500" dirty="0">
                <a:latin typeface="Times New Roman" pitchFamily="18" charset="0"/>
                <a:cs typeface="Times New Roman" pitchFamily="18" charset="0"/>
              </a:rPr>
              <a:t>. </a:t>
            </a:r>
            <a:r>
              <a:rPr lang="en-US" sz="1500" dirty="0" err="1">
                <a:latin typeface="Times New Roman" pitchFamily="18" charset="0"/>
                <a:cs typeface="Times New Roman" pitchFamily="18" charset="0"/>
              </a:rPr>
              <a:t>Ele</a:t>
            </a:r>
            <a:r>
              <a:rPr lang="en-US" sz="1500" dirty="0">
                <a:latin typeface="Times New Roman" pitchFamily="18" charset="0"/>
                <a:cs typeface="Times New Roman" pitchFamily="18" charset="0"/>
              </a:rPr>
              <a:t> au </a:t>
            </a:r>
            <a:r>
              <a:rPr lang="en-US" sz="1500" dirty="0" err="1">
                <a:latin typeface="Times New Roman" pitchFamily="18" charset="0"/>
                <a:cs typeface="Times New Roman" pitchFamily="18" charset="0"/>
              </a:rPr>
              <a:t>existat</a:t>
            </a:r>
            <a:r>
              <a:rPr lang="en-US" sz="1500" dirty="0">
                <a:latin typeface="Times New Roman" pitchFamily="18" charset="0"/>
                <a:cs typeface="Times New Roman" pitchFamily="18" charset="0"/>
              </a:rPr>
              <a:t> de </a:t>
            </a:r>
            <a:r>
              <a:rPr lang="en-US" sz="1500" dirty="0" err="1">
                <a:latin typeface="Times New Roman" pitchFamily="18" charset="0"/>
                <a:cs typeface="Times New Roman" pitchFamily="18" charset="0"/>
              </a:rPr>
              <a:t>când</a:t>
            </a:r>
            <a:r>
              <a:rPr lang="en-US" sz="1500" dirty="0">
                <a:latin typeface="Times New Roman" pitchFamily="18" charset="0"/>
                <a:cs typeface="Times New Roman" pitchFamily="18" charset="0"/>
              </a:rPr>
              <a:t> s-a </a:t>
            </a:r>
            <a:r>
              <a:rPr lang="en-US" sz="1500" dirty="0" err="1">
                <a:latin typeface="Times New Roman" pitchFamily="18" charset="0"/>
                <a:cs typeface="Times New Roman" pitchFamily="18" charset="0"/>
              </a:rPr>
              <a:t>înțeles</a:t>
            </a:r>
            <a:r>
              <a:rPr lang="en-US" sz="1500" dirty="0">
                <a:latin typeface="Times New Roman" pitchFamily="18" charset="0"/>
                <a:cs typeface="Times New Roman" pitchFamily="18" charset="0"/>
              </a:rPr>
              <a:t> </a:t>
            </a:r>
            <a:r>
              <a:rPr lang="en-US" sz="1500" dirty="0" err="1">
                <a:latin typeface="Times New Roman" pitchFamily="18" charset="0"/>
                <a:cs typeface="Times New Roman" pitchFamily="18" charset="0"/>
              </a:rPr>
              <a:t>că</a:t>
            </a:r>
            <a:r>
              <a:rPr lang="en-US" sz="1500" dirty="0">
                <a:latin typeface="Times New Roman" pitchFamily="18" charset="0"/>
                <a:cs typeface="Times New Roman" pitchFamily="18" charset="0"/>
              </a:rPr>
              <a:t> </a:t>
            </a:r>
            <a:r>
              <a:rPr lang="en-US" sz="1500" dirty="0" err="1">
                <a:latin typeface="Times New Roman" pitchFamily="18" charset="0"/>
                <a:cs typeface="Times New Roman" pitchFamily="18" charset="0"/>
              </a:rPr>
              <a:t>sociabilitatea</a:t>
            </a:r>
            <a:r>
              <a:rPr lang="en-US" sz="1500" dirty="0">
                <a:latin typeface="Times New Roman" pitchFamily="18" charset="0"/>
                <a:cs typeface="Times New Roman" pitchFamily="18" charset="0"/>
              </a:rPr>
              <a:t> </a:t>
            </a:r>
            <a:r>
              <a:rPr lang="en-US" sz="1500" dirty="0" err="1">
                <a:latin typeface="Times New Roman" pitchFamily="18" charset="0"/>
                <a:cs typeface="Times New Roman" pitchFamily="18" charset="0"/>
              </a:rPr>
              <a:t>este</a:t>
            </a:r>
            <a:r>
              <a:rPr lang="en-US" sz="1500" dirty="0">
                <a:latin typeface="Times New Roman" pitchFamily="18" charset="0"/>
                <a:cs typeface="Times New Roman" pitchFamily="18" charset="0"/>
              </a:rPr>
              <a:t> o </a:t>
            </a:r>
            <a:r>
              <a:rPr lang="en-US" sz="1500" dirty="0" err="1">
                <a:latin typeface="Times New Roman" pitchFamily="18" charset="0"/>
                <a:cs typeface="Times New Roman" pitchFamily="18" charset="0"/>
              </a:rPr>
              <a:t>trăsătură</a:t>
            </a:r>
            <a:r>
              <a:rPr lang="en-US" sz="1500" dirty="0">
                <a:latin typeface="Times New Roman" pitchFamily="18" charset="0"/>
                <a:cs typeface="Times New Roman" pitchFamily="18" charset="0"/>
              </a:rPr>
              <a:t> </a:t>
            </a:r>
            <a:r>
              <a:rPr lang="en-US" sz="1500" dirty="0" err="1">
                <a:latin typeface="Times New Roman" pitchFamily="18" charset="0"/>
                <a:cs typeface="Times New Roman" pitchFamily="18" charset="0"/>
              </a:rPr>
              <a:t>esențală</a:t>
            </a:r>
            <a:r>
              <a:rPr lang="en-US" sz="1500" dirty="0">
                <a:latin typeface="Times New Roman" pitchFamily="18" charset="0"/>
                <a:cs typeface="Times New Roman" pitchFamily="18" charset="0"/>
              </a:rPr>
              <a:t> a </a:t>
            </a:r>
            <a:r>
              <a:rPr lang="en-US" sz="1500" dirty="0" err="1">
                <a:latin typeface="Times New Roman" pitchFamily="18" charset="0"/>
                <a:cs typeface="Times New Roman" pitchFamily="18" charset="0"/>
              </a:rPr>
              <a:t>ființei</a:t>
            </a:r>
            <a:r>
              <a:rPr lang="en-US" sz="1500" dirty="0">
                <a:latin typeface="Times New Roman" pitchFamily="18" charset="0"/>
                <a:cs typeface="Times New Roman" pitchFamily="18" charset="0"/>
              </a:rPr>
              <a:t> </a:t>
            </a:r>
            <a:r>
              <a:rPr lang="en-US" sz="1500" dirty="0" err="1">
                <a:latin typeface="Times New Roman" pitchFamily="18" charset="0"/>
                <a:cs typeface="Times New Roman" pitchFamily="18" charset="0"/>
              </a:rPr>
              <a:t>umane</a:t>
            </a:r>
            <a:r>
              <a:rPr lang="en-US" sz="1500" dirty="0">
                <a:latin typeface="Times New Roman" pitchFamily="18" charset="0"/>
                <a:cs typeface="Times New Roman" pitchFamily="18" charset="0"/>
              </a:rPr>
              <a:t>. </a:t>
            </a:r>
            <a:r>
              <a:rPr lang="en-US" sz="1500" dirty="0" err="1">
                <a:latin typeface="Times New Roman" pitchFamily="18" charset="0"/>
                <a:cs typeface="Times New Roman" pitchFamily="18" charset="0"/>
              </a:rPr>
              <a:t>Până</a:t>
            </a:r>
            <a:r>
              <a:rPr lang="en-US" sz="1500" dirty="0">
                <a:latin typeface="Times New Roman" pitchFamily="18" charset="0"/>
                <a:cs typeface="Times New Roman" pitchFamily="18" charset="0"/>
              </a:rPr>
              <a:t> </a:t>
            </a:r>
            <a:r>
              <a:rPr lang="en-US" sz="1500" dirty="0" err="1">
                <a:latin typeface="Times New Roman" pitchFamily="18" charset="0"/>
                <a:cs typeface="Times New Roman" pitchFamily="18" charset="0"/>
              </a:rPr>
              <a:t>să</a:t>
            </a:r>
            <a:r>
              <a:rPr lang="en-US" sz="1500" dirty="0">
                <a:latin typeface="Times New Roman" pitchFamily="18" charset="0"/>
                <a:cs typeface="Times New Roman" pitchFamily="18" charset="0"/>
              </a:rPr>
              <a:t> se </a:t>
            </a:r>
            <a:r>
              <a:rPr lang="en-US" sz="1500" dirty="0" err="1">
                <a:latin typeface="Times New Roman" pitchFamily="18" charset="0"/>
                <a:cs typeface="Times New Roman" pitchFamily="18" charset="0"/>
              </a:rPr>
              <a:t>transforme</a:t>
            </a:r>
            <a:r>
              <a:rPr lang="en-US" sz="1500" dirty="0">
                <a:latin typeface="Times New Roman" pitchFamily="18" charset="0"/>
                <a:cs typeface="Times New Roman" pitchFamily="18" charset="0"/>
              </a:rPr>
              <a:t> </a:t>
            </a:r>
            <a:r>
              <a:rPr lang="en-US" sz="1500" dirty="0" err="1">
                <a:latin typeface="Times New Roman" pitchFamily="18" charset="0"/>
                <a:cs typeface="Times New Roman" pitchFamily="18" charset="0"/>
              </a:rPr>
              <a:t>în</a:t>
            </a:r>
            <a:r>
              <a:rPr lang="en-US" sz="1500" dirty="0">
                <a:latin typeface="Times New Roman" pitchFamily="18" charset="0"/>
                <a:cs typeface="Times New Roman" pitchFamily="18" charset="0"/>
              </a:rPr>
              <a:t> </a:t>
            </a:r>
            <a:r>
              <a:rPr lang="en-US" sz="1500" dirty="0" err="1">
                <a:latin typeface="Times New Roman" pitchFamily="18" charset="0"/>
                <a:cs typeface="Times New Roman" pitchFamily="18" charset="0"/>
              </a:rPr>
              <a:t>ceea</a:t>
            </a:r>
            <a:r>
              <a:rPr lang="en-US" sz="1500" dirty="0">
                <a:latin typeface="Times New Roman" pitchFamily="18" charset="0"/>
                <a:cs typeface="Times New Roman" pitchFamily="18" charset="0"/>
              </a:rPr>
              <a:t> </a:t>
            </a:r>
            <a:r>
              <a:rPr lang="en-US" sz="1500" dirty="0" err="1">
                <a:latin typeface="Times New Roman" pitchFamily="18" charset="0"/>
                <a:cs typeface="Times New Roman" pitchFamily="18" charset="0"/>
              </a:rPr>
              <a:t>ce</a:t>
            </a:r>
            <a:r>
              <a:rPr lang="en-US" sz="1500" dirty="0">
                <a:latin typeface="Times New Roman" pitchFamily="18" charset="0"/>
                <a:cs typeface="Times New Roman" pitchFamily="18" charset="0"/>
              </a:rPr>
              <a:t> </a:t>
            </a:r>
            <a:r>
              <a:rPr lang="en-US" sz="1500" dirty="0" err="1">
                <a:latin typeface="Times New Roman" pitchFamily="18" charset="0"/>
                <a:cs typeface="Times New Roman" pitchFamily="18" charset="0"/>
              </a:rPr>
              <a:t>cunoaștem</a:t>
            </a:r>
            <a:r>
              <a:rPr lang="en-US" sz="1500" dirty="0">
                <a:latin typeface="Times New Roman" pitchFamily="18" charset="0"/>
                <a:cs typeface="Times New Roman" pitchFamily="18" charset="0"/>
              </a:rPr>
              <a:t> </a:t>
            </a:r>
            <a:r>
              <a:rPr lang="en-US" sz="1500" dirty="0" err="1">
                <a:latin typeface="Times New Roman" pitchFamily="18" charset="0"/>
                <a:cs typeface="Times New Roman" pitchFamily="18" charset="0"/>
              </a:rPr>
              <a:t>astăzi</a:t>
            </a:r>
            <a:r>
              <a:rPr lang="en-US" sz="1500" dirty="0">
                <a:latin typeface="Times New Roman" pitchFamily="18" charset="0"/>
                <a:cs typeface="Times New Roman" pitchFamily="18" charset="0"/>
              </a:rPr>
              <a:t> ca </a:t>
            </a:r>
            <a:r>
              <a:rPr lang="en-US" sz="1500" i="1" dirty="0" err="1">
                <a:latin typeface="Times New Roman" pitchFamily="18" charset="0"/>
                <a:cs typeface="Times New Roman" pitchFamily="18" charset="0"/>
              </a:rPr>
              <a:t>etică</a:t>
            </a:r>
            <a:r>
              <a:rPr lang="en-US" sz="1500" i="1" dirty="0">
                <a:latin typeface="Times New Roman" pitchFamily="18" charset="0"/>
                <a:cs typeface="Times New Roman" pitchFamily="18" charset="0"/>
              </a:rPr>
              <a:t> </a:t>
            </a:r>
            <a:r>
              <a:rPr lang="en-US" sz="1500" i="1" dirty="0" err="1">
                <a:latin typeface="Times New Roman" pitchFamily="18" charset="0"/>
                <a:cs typeface="Times New Roman" pitchFamily="18" charset="0"/>
              </a:rPr>
              <a:t>aplicată</a:t>
            </a:r>
            <a:r>
              <a:rPr lang="ro-RO" sz="1500" i="1" dirty="0">
                <a:latin typeface="Times New Roman" pitchFamily="18" charset="0"/>
                <a:cs typeface="Times New Roman" pitchFamily="18" charset="0"/>
              </a:rPr>
              <a:t>, </a:t>
            </a:r>
            <a:r>
              <a:rPr lang="en-US" sz="1500" dirty="0">
                <a:latin typeface="Times New Roman" pitchFamily="18" charset="0"/>
                <a:cs typeface="Times New Roman" pitchFamily="18" charset="0"/>
              </a:rPr>
              <a:t>s-au </a:t>
            </a:r>
            <a:r>
              <a:rPr lang="en-US" sz="1500" dirty="0" err="1">
                <a:latin typeface="Times New Roman" pitchFamily="18" charset="0"/>
                <a:cs typeface="Times New Roman" pitchFamily="18" charset="0"/>
              </a:rPr>
              <a:t>remarcat</a:t>
            </a:r>
            <a:r>
              <a:rPr lang="en-US" sz="1500" dirty="0">
                <a:latin typeface="Times New Roman" pitchFamily="18" charset="0"/>
                <a:cs typeface="Times New Roman" pitchFamily="18" charset="0"/>
              </a:rPr>
              <a:t> </a:t>
            </a:r>
            <a:r>
              <a:rPr lang="en-US" sz="1500" dirty="0" err="1">
                <a:latin typeface="Times New Roman" pitchFamily="18" charset="0"/>
                <a:cs typeface="Times New Roman" pitchFamily="18" charset="0"/>
              </a:rPr>
              <a:t>mișcările</a:t>
            </a:r>
            <a:r>
              <a:rPr lang="en-US" sz="1500" dirty="0">
                <a:latin typeface="Times New Roman" pitchFamily="18" charset="0"/>
                <a:cs typeface="Times New Roman" pitchFamily="18" charset="0"/>
              </a:rPr>
              <a:t> </a:t>
            </a:r>
            <a:r>
              <a:rPr lang="en-US" sz="1500" dirty="0" err="1">
                <a:latin typeface="Times New Roman" pitchFamily="18" charset="0"/>
                <a:cs typeface="Times New Roman" pitchFamily="18" charset="0"/>
              </a:rPr>
              <a:t>pentru</a:t>
            </a:r>
            <a:r>
              <a:rPr lang="ro-RO" sz="1500" dirty="0">
                <a:latin typeface="Times New Roman" pitchFamily="18" charset="0"/>
                <a:cs typeface="Times New Roman" pitchFamily="18" charset="0"/>
              </a:rPr>
              <a:t>:</a:t>
            </a:r>
          </a:p>
          <a:p>
            <a:pPr algn="just">
              <a:buFont typeface="Wingdings" pitchFamily="2" charset="2"/>
              <a:buChar char="Ø"/>
            </a:pPr>
            <a:r>
              <a:rPr lang="en-US" sz="1500" dirty="0">
                <a:latin typeface="Times New Roman" pitchFamily="18" charset="0"/>
                <a:cs typeface="Times New Roman" pitchFamily="18" charset="0"/>
              </a:rPr>
              <a:t> </a:t>
            </a:r>
            <a:r>
              <a:rPr lang="en-US" sz="1500" dirty="0" err="1">
                <a:latin typeface="Times New Roman" pitchFamily="18" charset="0"/>
                <a:cs typeface="Times New Roman" pitchFamily="18" charset="0"/>
              </a:rPr>
              <a:t>drepturile</a:t>
            </a:r>
            <a:r>
              <a:rPr lang="en-US" sz="1500" dirty="0">
                <a:latin typeface="Times New Roman" pitchFamily="18" charset="0"/>
                <a:cs typeface="Times New Roman" pitchFamily="18" charset="0"/>
              </a:rPr>
              <a:t> </a:t>
            </a:r>
            <a:r>
              <a:rPr lang="en-US" sz="1500" dirty="0" err="1">
                <a:latin typeface="Times New Roman" pitchFamily="18" charset="0"/>
                <a:cs typeface="Times New Roman" pitchFamily="18" charset="0"/>
              </a:rPr>
              <a:t>civile</a:t>
            </a:r>
            <a:r>
              <a:rPr lang="en-US" sz="1500" dirty="0">
                <a:latin typeface="Times New Roman" pitchFamily="18" charset="0"/>
                <a:cs typeface="Times New Roman" pitchFamily="18" charset="0"/>
              </a:rPr>
              <a:t> ale </a:t>
            </a:r>
            <a:r>
              <a:rPr lang="en-US" sz="1500" dirty="0" err="1">
                <a:latin typeface="Times New Roman" pitchFamily="18" charset="0"/>
                <a:cs typeface="Times New Roman" pitchFamily="18" charset="0"/>
              </a:rPr>
              <a:t>populației</a:t>
            </a:r>
            <a:r>
              <a:rPr lang="en-US" sz="1500" dirty="0">
                <a:latin typeface="Times New Roman" pitchFamily="18" charset="0"/>
                <a:cs typeface="Times New Roman" pitchFamily="18" charset="0"/>
              </a:rPr>
              <a:t> de </a:t>
            </a:r>
            <a:r>
              <a:rPr lang="en-US" sz="1500" dirty="0" err="1">
                <a:latin typeface="Times New Roman" pitchFamily="18" charset="0"/>
                <a:cs typeface="Times New Roman" pitchFamily="18" charset="0"/>
              </a:rPr>
              <a:t>culoare</a:t>
            </a:r>
            <a:r>
              <a:rPr lang="en-US" sz="1500" dirty="0">
                <a:latin typeface="Times New Roman" pitchFamily="18" charset="0"/>
                <a:cs typeface="Times New Roman" pitchFamily="18" charset="0"/>
              </a:rPr>
              <a:t>,</a:t>
            </a:r>
            <a:endParaRPr lang="ro-RO" sz="1500" dirty="0">
              <a:latin typeface="Times New Roman" pitchFamily="18" charset="0"/>
              <a:cs typeface="Times New Roman" pitchFamily="18" charset="0"/>
            </a:endParaRPr>
          </a:p>
          <a:p>
            <a:pPr algn="just">
              <a:buFont typeface="Wingdings" pitchFamily="2" charset="2"/>
              <a:buChar char="Ø"/>
            </a:pPr>
            <a:r>
              <a:rPr lang="en-US" sz="1500" dirty="0">
                <a:latin typeface="Times New Roman" pitchFamily="18" charset="0"/>
                <a:cs typeface="Times New Roman" pitchFamily="18" charset="0"/>
              </a:rPr>
              <a:t> </a:t>
            </a:r>
            <a:r>
              <a:rPr lang="en-US" sz="1500" dirty="0" err="1">
                <a:latin typeface="Times New Roman" pitchFamily="18" charset="0"/>
                <a:cs typeface="Times New Roman" pitchFamily="18" charset="0"/>
              </a:rPr>
              <a:t>dobândirea</a:t>
            </a:r>
            <a:r>
              <a:rPr lang="en-US" sz="1500" dirty="0">
                <a:latin typeface="Times New Roman" pitchFamily="18" charset="0"/>
                <a:cs typeface="Times New Roman" pitchFamily="18" charset="0"/>
              </a:rPr>
              <a:t> </a:t>
            </a:r>
            <a:r>
              <a:rPr lang="en-US" sz="1500" dirty="0" err="1">
                <a:latin typeface="Times New Roman" pitchFamily="18" charset="0"/>
                <a:cs typeface="Times New Roman" pitchFamily="18" charset="0"/>
              </a:rPr>
              <a:t>dreptului</a:t>
            </a:r>
            <a:r>
              <a:rPr lang="en-US" sz="1500" dirty="0">
                <a:latin typeface="Times New Roman" pitchFamily="18" charset="0"/>
                <a:cs typeface="Times New Roman" pitchFamily="18" charset="0"/>
              </a:rPr>
              <a:t> de </a:t>
            </a:r>
            <a:r>
              <a:rPr lang="en-US" sz="1500" dirty="0" err="1">
                <a:latin typeface="Times New Roman" pitchFamily="18" charset="0"/>
                <a:cs typeface="Times New Roman" pitchFamily="18" charset="0"/>
              </a:rPr>
              <a:t>vot</a:t>
            </a:r>
            <a:r>
              <a:rPr lang="en-US" sz="1500" dirty="0">
                <a:latin typeface="Times New Roman" pitchFamily="18" charset="0"/>
                <a:cs typeface="Times New Roman" pitchFamily="18" charset="0"/>
              </a:rPr>
              <a:t> al </a:t>
            </a:r>
            <a:r>
              <a:rPr lang="en-US" sz="1500" dirty="0" err="1">
                <a:latin typeface="Times New Roman" pitchFamily="18" charset="0"/>
                <a:cs typeface="Times New Roman" pitchFamily="18" charset="0"/>
              </a:rPr>
              <a:t>femeilor</a:t>
            </a:r>
            <a:r>
              <a:rPr lang="ro-RO" sz="1500" dirty="0">
                <a:latin typeface="Times New Roman" pitchFamily="18" charset="0"/>
                <a:cs typeface="Times New Roman" pitchFamily="18" charset="0"/>
              </a:rPr>
              <a:t>,</a:t>
            </a:r>
          </a:p>
          <a:p>
            <a:pPr algn="just">
              <a:buFont typeface="Wingdings" pitchFamily="2" charset="2"/>
              <a:buChar char="Ø"/>
            </a:pPr>
            <a:r>
              <a:rPr lang="en-US" sz="1500" dirty="0">
                <a:latin typeface="Times New Roman" pitchFamily="18" charset="0"/>
                <a:cs typeface="Times New Roman" pitchFamily="18" charset="0"/>
              </a:rPr>
              <a:t> </a:t>
            </a:r>
            <a:r>
              <a:rPr lang="en-US" sz="1500" dirty="0" err="1">
                <a:latin typeface="Times New Roman" pitchFamily="18" charset="0"/>
                <a:cs typeface="Times New Roman" pitchFamily="18" charset="0"/>
              </a:rPr>
              <a:t>multe</a:t>
            </a:r>
            <a:r>
              <a:rPr lang="en-US" sz="1500" dirty="0">
                <a:latin typeface="Times New Roman" pitchFamily="18" charset="0"/>
                <a:cs typeface="Times New Roman" pitchFamily="18" charset="0"/>
              </a:rPr>
              <a:t> </a:t>
            </a:r>
            <a:r>
              <a:rPr lang="en-US" sz="1500" dirty="0" err="1">
                <a:latin typeface="Times New Roman" pitchFamily="18" charset="0"/>
                <a:cs typeface="Times New Roman" pitchFamily="18" charset="0"/>
              </a:rPr>
              <a:t>alte</a:t>
            </a:r>
            <a:r>
              <a:rPr lang="en-US" sz="1500" dirty="0">
                <a:latin typeface="Times New Roman" pitchFamily="18" charset="0"/>
                <a:cs typeface="Times New Roman" pitchFamily="18" charset="0"/>
              </a:rPr>
              <a:t> </a:t>
            </a:r>
            <a:r>
              <a:rPr lang="en-US" sz="1500" dirty="0" err="1">
                <a:latin typeface="Times New Roman" pitchFamily="18" charset="0"/>
                <a:cs typeface="Times New Roman" pitchFamily="18" charset="0"/>
              </a:rPr>
              <a:t>manifestații</a:t>
            </a:r>
            <a:r>
              <a:rPr lang="en-US" sz="1500" dirty="0">
                <a:latin typeface="Times New Roman" pitchFamily="18" charset="0"/>
                <a:cs typeface="Times New Roman" pitchFamily="18" charset="0"/>
              </a:rPr>
              <a:t> </a:t>
            </a:r>
            <a:r>
              <a:rPr lang="en-US" sz="1500" dirty="0" err="1">
                <a:latin typeface="Times New Roman" pitchFamily="18" charset="0"/>
                <a:cs typeface="Times New Roman" pitchFamily="18" charset="0"/>
              </a:rPr>
              <a:t>prin</a:t>
            </a:r>
            <a:r>
              <a:rPr lang="en-US" sz="1500" dirty="0">
                <a:latin typeface="Times New Roman" pitchFamily="18" charset="0"/>
                <a:cs typeface="Times New Roman" pitchFamily="18" charset="0"/>
              </a:rPr>
              <a:t> care se </a:t>
            </a:r>
            <a:r>
              <a:rPr lang="en-US" sz="1500" dirty="0" err="1">
                <a:latin typeface="Times New Roman" pitchFamily="18" charset="0"/>
                <a:cs typeface="Times New Roman" pitchFamily="18" charset="0"/>
              </a:rPr>
              <a:t>cer</a:t>
            </a:r>
            <a:r>
              <a:rPr lang="en-US" sz="1500" dirty="0">
                <a:latin typeface="Times New Roman" pitchFamily="18" charset="0"/>
                <a:cs typeface="Times New Roman" pitchFamily="18" charset="0"/>
              </a:rPr>
              <a:t> </a:t>
            </a:r>
            <a:r>
              <a:rPr lang="en-US" sz="1500" dirty="0" err="1">
                <a:latin typeface="Times New Roman" pitchFamily="18" charset="0"/>
                <a:cs typeface="Times New Roman" pitchFamily="18" charset="0"/>
              </a:rPr>
              <a:t>respectarea</a:t>
            </a:r>
            <a:r>
              <a:rPr lang="en-US" sz="1500" dirty="0">
                <a:latin typeface="Times New Roman" pitchFamily="18" charset="0"/>
                <a:cs typeface="Times New Roman" pitchFamily="18" charset="0"/>
              </a:rPr>
              <a:t> </a:t>
            </a:r>
            <a:r>
              <a:rPr lang="en-US" sz="1500" dirty="0" err="1">
                <a:latin typeface="Times New Roman" pitchFamily="18" charset="0"/>
                <a:cs typeface="Times New Roman" pitchFamily="18" charset="0"/>
              </a:rPr>
              <a:t>drepturilor</a:t>
            </a:r>
            <a:r>
              <a:rPr lang="en-US" sz="1500" dirty="0">
                <a:latin typeface="Times New Roman" pitchFamily="18" charset="0"/>
                <a:cs typeface="Times New Roman" pitchFamily="18" charset="0"/>
              </a:rPr>
              <a:t> </a:t>
            </a:r>
            <a:r>
              <a:rPr lang="en-US" sz="1500" dirty="0" err="1">
                <a:latin typeface="Times New Roman" pitchFamily="18" charset="0"/>
                <a:cs typeface="Times New Roman" pitchFamily="18" charset="0"/>
              </a:rPr>
              <a:t>și</a:t>
            </a:r>
            <a:r>
              <a:rPr lang="en-US" sz="1500" dirty="0">
                <a:latin typeface="Times New Roman" pitchFamily="18" charset="0"/>
                <a:cs typeface="Times New Roman" pitchFamily="18" charset="0"/>
              </a:rPr>
              <a:t> </a:t>
            </a:r>
            <a:r>
              <a:rPr lang="en-US" sz="1500" dirty="0" err="1">
                <a:latin typeface="Times New Roman" pitchFamily="18" charset="0"/>
                <a:cs typeface="Times New Roman" pitchFamily="18" charset="0"/>
              </a:rPr>
              <a:t>libertăților</a:t>
            </a:r>
            <a:r>
              <a:rPr lang="en-US" sz="1500" dirty="0">
                <a:latin typeface="Times New Roman" pitchFamily="18" charset="0"/>
                <a:cs typeface="Times New Roman" pitchFamily="18" charset="0"/>
              </a:rPr>
              <a:t> </a:t>
            </a:r>
            <a:r>
              <a:rPr lang="en-US" sz="1500" dirty="0" err="1">
                <a:latin typeface="Times New Roman" pitchFamily="18" charset="0"/>
                <a:cs typeface="Times New Roman" pitchFamily="18" charset="0"/>
              </a:rPr>
              <a:t>fundamentale</a:t>
            </a:r>
            <a:r>
              <a:rPr lang="en-US" sz="1500" dirty="0">
                <a:latin typeface="Times New Roman" pitchFamily="18" charset="0"/>
                <a:cs typeface="Times New Roman" pitchFamily="18" charset="0"/>
              </a:rPr>
              <a:t>.</a:t>
            </a:r>
          </a:p>
          <a:p>
            <a:pPr>
              <a:buNone/>
            </a:pPr>
            <a:r>
              <a:rPr lang="ro-RO" sz="1500" dirty="0">
                <a:latin typeface="Times New Roman" pitchFamily="18" charset="0"/>
                <a:cs typeface="Times New Roman" pitchFamily="18" charset="0"/>
              </a:rPr>
              <a:t>	</a:t>
            </a:r>
            <a:r>
              <a:rPr lang="ro-RO" sz="1500" b="1" dirty="0">
                <a:latin typeface="Times New Roman" pitchFamily="18" charset="0"/>
                <a:cs typeface="Times New Roman" pitchFamily="18" charset="0"/>
              </a:rPr>
              <a:t>Problemele de Etică aplicată au la bază:</a:t>
            </a:r>
          </a:p>
          <a:p>
            <a:r>
              <a:rPr lang="ro-RO" sz="1500" dirty="0">
                <a:latin typeface="Times New Roman" pitchFamily="18" charset="0"/>
                <a:cs typeface="Times New Roman" pitchFamily="18" charset="0"/>
              </a:rPr>
              <a:t>drepturile omului, </a:t>
            </a:r>
          </a:p>
          <a:p>
            <a:r>
              <a:rPr lang="ro-RO" sz="1500" dirty="0">
                <a:latin typeface="Times New Roman" pitchFamily="18" charset="0"/>
                <a:cs typeface="Times New Roman" pitchFamily="18" charset="0"/>
              </a:rPr>
              <a:t>libertatea, </a:t>
            </a:r>
          </a:p>
          <a:p>
            <a:r>
              <a:rPr lang="ro-RO" sz="1500" dirty="0">
                <a:latin typeface="Times New Roman" pitchFamily="18" charset="0"/>
                <a:cs typeface="Times New Roman" pitchFamily="18" charset="0"/>
              </a:rPr>
              <a:t>dreptul la autodeterminare,</a:t>
            </a:r>
          </a:p>
          <a:p>
            <a:r>
              <a:rPr lang="ro-RO" sz="1500" i="1" dirty="0">
                <a:latin typeface="Times New Roman" pitchFamily="18" charset="0"/>
                <a:cs typeface="Times New Roman" pitchFamily="18" charset="0"/>
              </a:rPr>
              <a:t>liberul arbitru</a:t>
            </a:r>
            <a:r>
              <a:rPr lang="ro-RO" sz="1500" dirty="0">
                <a:latin typeface="Times New Roman" pitchFamily="18" charset="0"/>
                <a:cs typeface="Times New Roman" pitchFamily="18" charset="0"/>
              </a:rPr>
              <a:t> fiind doar unele dintre acestea.</a:t>
            </a:r>
          </a:p>
          <a:p>
            <a:pPr algn="just">
              <a:buNone/>
            </a:pPr>
            <a:r>
              <a:rPr lang="ro-RO" sz="1500" dirty="0">
                <a:latin typeface="Times New Roman" pitchFamily="18" charset="0"/>
                <a:cs typeface="Times New Roman" pitchFamily="18" charset="0"/>
              </a:rPr>
              <a:t>	</a:t>
            </a:r>
            <a:r>
              <a:rPr lang="ro-RO" sz="1500" b="1" dirty="0">
                <a:latin typeface="Times New Roman" pitchFamily="18" charset="0"/>
                <a:cs typeface="Times New Roman" pitchFamily="18" charset="0"/>
              </a:rPr>
              <a:t>Pentru ca o problemă să fie  considerată de Etică aplicată, trebuie să întrunească următoarele condiții: </a:t>
            </a:r>
          </a:p>
          <a:p>
            <a:pPr algn="just"/>
            <a:r>
              <a:rPr lang="ro-RO" sz="1500" dirty="0">
                <a:latin typeface="Times New Roman" pitchFamily="18" charset="0"/>
                <a:cs typeface="Times New Roman" pitchFamily="18" charset="0"/>
              </a:rPr>
              <a:t>să fie controversată, adică să existe argumente </a:t>
            </a:r>
            <a:r>
              <a:rPr lang="ro-RO" sz="1500" i="1" dirty="0">
                <a:latin typeface="Times New Roman" pitchFamily="18" charset="0"/>
                <a:cs typeface="Times New Roman" pitchFamily="18" charset="0"/>
              </a:rPr>
              <a:t>pro</a:t>
            </a:r>
            <a:r>
              <a:rPr lang="ro-RO" sz="1500" dirty="0">
                <a:latin typeface="Times New Roman" pitchFamily="18" charset="0"/>
                <a:cs typeface="Times New Roman" pitchFamily="18" charset="0"/>
              </a:rPr>
              <a:t> și c</a:t>
            </a:r>
            <a:r>
              <a:rPr lang="ro-RO" sz="1500" i="1" dirty="0">
                <a:latin typeface="Times New Roman" pitchFamily="18" charset="0"/>
                <a:cs typeface="Times New Roman" pitchFamily="18" charset="0"/>
              </a:rPr>
              <a:t>ontra </a:t>
            </a:r>
            <a:r>
              <a:rPr lang="ro-RO" sz="1500" dirty="0">
                <a:latin typeface="Times New Roman" pitchFamily="18" charset="0"/>
                <a:cs typeface="Times New Roman" pitchFamily="18" charset="0"/>
              </a:rPr>
              <a:t>acesteia;</a:t>
            </a:r>
          </a:p>
          <a:p>
            <a:pPr algn="just"/>
            <a:r>
              <a:rPr lang="ro-RO" sz="1500" dirty="0">
                <a:latin typeface="Times New Roman" pitchFamily="18" charset="0"/>
                <a:cs typeface="Times New Roman" pitchFamily="18" charset="0"/>
              </a:rPr>
              <a:t>să aibă conținut moral explicit..</a:t>
            </a:r>
          </a:p>
          <a:p>
            <a:pPr algn="just"/>
            <a:endParaRPr lang="ro-RO" sz="1600" dirty="0">
              <a:latin typeface="Times New Roman" pitchFamily="18" charset="0"/>
              <a:cs typeface="Times New Roman" pitchFamily="18" charset="0"/>
            </a:endParaRPr>
          </a:p>
          <a:p>
            <a:pPr algn="just"/>
            <a:endParaRPr lang="ro-RO" sz="1600" dirty="0">
              <a:latin typeface="Times New Roman" pitchFamily="18" charset="0"/>
              <a:cs typeface="Times New Roman" pitchFamily="18" charset="0"/>
            </a:endParaRPr>
          </a:p>
          <a:p>
            <a:pPr algn="just">
              <a:buNone/>
            </a:pPr>
            <a:endParaRPr lang="en-US" sz="1600" dirty="0">
              <a:latin typeface="Times New Roman" pitchFamily="18" charset="0"/>
              <a:cs typeface="Times New Roman" pitchFamily="18" charset="0"/>
            </a:endParaRPr>
          </a:p>
          <a:p>
            <a:endParaRPr lang="ro-RO" sz="1100" dirty="0">
              <a:latin typeface="Times New Roman" pitchFamily="18" charset="0"/>
              <a:cs typeface="Times New Roman" pitchFamily="18" charset="0"/>
            </a:endParaRPr>
          </a:p>
          <a:p>
            <a:r>
              <a:rPr lang="en-US" sz="1100" dirty="0">
                <a:latin typeface="Times New Roman" pitchFamily="18" charset="0"/>
                <a:cs typeface="Times New Roman" pitchFamily="18" charset="0"/>
              </a:rPr>
              <a:t>https://www.google.ro/imgres?imgurl=https%3A%2F%2Fwww.cissb.ro%2Fimages%2Fetin.png&amp;imgrefurl=https%3A%2F%2Fwww.cissb.ro%2Findex.php%2Fpost-formats%2Fetica-integritate&amp;tbnid=PO_ZsaiJmfPVJM&amp;vet=12ahUKEwjhrZGjvYf4AhVPtqQKHQskAbwQMygaegUIARD5AQ..</a:t>
            </a:r>
            <a:r>
              <a:rPr lang="en-US" sz="1100" dirty="0" err="1">
                <a:latin typeface="Times New Roman" pitchFamily="18" charset="0"/>
                <a:cs typeface="Times New Roman" pitchFamily="18" charset="0"/>
              </a:rPr>
              <a:t>i&amp;docid</a:t>
            </a:r>
            <a:r>
              <a:rPr lang="en-US" sz="1100" dirty="0">
                <a:latin typeface="Times New Roman" pitchFamily="18" charset="0"/>
                <a:cs typeface="Times New Roman" pitchFamily="18" charset="0"/>
              </a:rPr>
              <a:t>=0FAw2dlUWtdiCM&amp;w=1000&amp;h=180&amp;q=</a:t>
            </a:r>
            <a:r>
              <a:rPr lang="en-US" sz="1100" dirty="0" err="1">
                <a:latin typeface="Times New Roman" pitchFamily="18" charset="0"/>
                <a:cs typeface="Times New Roman" pitchFamily="18" charset="0"/>
              </a:rPr>
              <a:t>etica&amp;ved</a:t>
            </a:r>
            <a:r>
              <a:rPr lang="en-US" sz="1100" dirty="0">
                <a:latin typeface="Times New Roman" pitchFamily="18" charset="0"/>
                <a:cs typeface="Times New Roman" pitchFamily="18" charset="0"/>
              </a:rPr>
              <a:t>=2ahUKEwjhrZGjvYf4AhVPtqQKHQskAbwQMygaegUIARD5AQ</a:t>
            </a:r>
          </a:p>
        </p:txBody>
      </p:sp>
      <p:pic>
        <p:nvPicPr>
          <p:cNvPr id="4" name="Picture 3" descr="C:\Users\Moni-69\Desktop\images.jpg"/>
          <p:cNvPicPr/>
          <p:nvPr/>
        </p:nvPicPr>
        <p:blipFill>
          <a:blip r:embed="rId2"/>
          <a:srcRect/>
          <a:stretch>
            <a:fillRect/>
          </a:stretch>
        </p:blipFill>
        <p:spPr bwMode="auto">
          <a:xfrm>
            <a:off x="5029200" y="4495800"/>
            <a:ext cx="3886200" cy="8382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 Prezentarea abordării temei</a:t>
            </a:r>
            <a:endParaRPr lang="en-US" dirty="0"/>
          </a:p>
        </p:txBody>
      </p:sp>
      <p:sp>
        <p:nvSpPr>
          <p:cNvPr id="5" name="Content Placeholder 4"/>
          <p:cNvSpPr>
            <a:spLocks noGrp="1"/>
          </p:cNvSpPr>
          <p:nvPr>
            <p:ph idx="1"/>
          </p:nvPr>
        </p:nvSpPr>
        <p:spPr/>
        <p:txBody>
          <a:bodyPr>
            <a:normAutofit fontScale="70000" lnSpcReduction="20000"/>
          </a:bodyPr>
          <a:lstStyle/>
          <a:p>
            <a:pPr algn="just">
              <a:buFont typeface="Wingdings" pitchFamily="2" charset="2"/>
              <a:buChar char="Ø"/>
            </a:pPr>
            <a:r>
              <a:rPr lang="ro-RO" sz="1800" dirty="0">
                <a:latin typeface="Times New Roman" pitchFamily="18" charset="0"/>
                <a:cs typeface="Times New Roman" pitchFamily="18" charset="0"/>
              </a:rPr>
              <a:t>Este o temă de actualitate,</a:t>
            </a:r>
            <a:r>
              <a:rPr lang="en-US" sz="1800" dirty="0">
                <a:latin typeface="Times New Roman" pitchFamily="18" charset="0"/>
                <a:cs typeface="Times New Roman" pitchFamily="18" charset="0"/>
              </a:rPr>
              <a:t> care </a:t>
            </a:r>
            <a:r>
              <a:rPr lang="en-US" sz="1800" dirty="0" err="1">
                <a:latin typeface="Times New Roman" pitchFamily="18" charset="0"/>
                <a:cs typeface="Times New Roman" pitchFamily="18" charset="0"/>
              </a:rPr>
              <a:t>acoperă</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problemele</a:t>
            </a:r>
            <a:r>
              <a:rPr lang="en-US" sz="1800" dirty="0">
                <a:latin typeface="Times New Roman" pitchFamily="18" charset="0"/>
                <a:cs typeface="Times New Roman" pitchFamily="18" charset="0"/>
              </a:rPr>
              <a:t> practice ale </a:t>
            </a:r>
            <a:r>
              <a:rPr lang="en-US" sz="1800" dirty="0" err="1">
                <a:latin typeface="Times New Roman" pitchFamily="18" charset="0"/>
                <a:cs typeface="Times New Roman" pitchFamily="18" charset="0"/>
              </a:rPr>
              <a:t>vieții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și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implicațiile</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lor</a:t>
            </a:r>
            <a:r>
              <a:rPr lang="ro-RO" sz="1800" dirty="0">
                <a:latin typeface="Times New Roman" pitchFamily="18" charset="0"/>
                <a:cs typeface="Times New Roman" pitchFamily="18" charset="0"/>
              </a:rPr>
              <a:t> .</a:t>
            </a:r>
          </a:p>
          <a:p>
            <a:pPr algn="just">
              <a:buFont typeface="Wingdings" pitchFamily="2" charset="2"/>
              <a:buChar char="Ø"/>
            </a:pPr>
            <a:r>
              <a:rPr lang="ro-RO" sz="1800" dirty="0">
                <a:latin typeface="Times New Roman" pitchFamily="18" charset="0"/>
                <a:cs typeface="Times New Roman" pitchFamily="18" charset="0"/>
              </a:rPr>
              <a:t>V</a:t>
            </a:r>
            <a:r>
              <a:rPr lang="en-US" sz="1800" dirty="0">
                <a:latin typeface="Times New Roman" pitchFamily="18" charset="0"/>
                <a:cs typeface="Times New Roman" pitchFamily="18" charset="0"/>
              </a:rPr>
              <a:t>a </a:t>
            </a:r>
            <a:r>
              <a:rPr lang="en-US" sz="1800" dirty="0" err="1">
                <a:latin typeface="Times New Roman" pitchFamily="18" charset="0"/>
                <a:cs typeface="Times New Roman" pitchFamily="18" charset="0"/>
              </a:rPr>
              <a:t>fi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mereu</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astfel</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pentru</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că</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omenirea</a:t>
            </a:r>
            <a:r>
              <a:rPr lang="en-US" sz="1800" dirty="0">
                <a:latin typeface="Times New Roman" pitchFamily="18" charset="0"/>
                <a:cs typeface="Times New Roman" pitchFamily="18" charset="0"/>
              </a:rPr>
              <a:t> ne-a </a:t>
            </a:r>
            <a:r>
              <a:rPr lang="en-US" sz="1800" dirty="0" err="1">
                <a:latin typeface="Times New Roman" pitchFamily="18" charset="0"/>
                <a:cs typeface="Times New Roman" pitchFamily="18" charset="0"/>
              </a:rPr>
              <a:t>dovedit</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că</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și</a:t>
            </a:r>
            <a:r>
              <a:rPr lang="en-US" sz="1800" dirty="0">
                <a:latin typeface="Times New Roman" pitchFamily="18" charset="0"/>
                <a:cs typeface="Times New Roman" pitchFamily="18" charset="0"/>
              </a:rPr>
              <a:t>-a </a:t>
            </a:r>
            <a:r>
              <a:rPr lang="en-US" sz="1800" dirty="0" err="1">
                <a:latin typeface="Times New Roman" pitchFamily="18" charset="0"/>
                <a:cs typeface="Times New Roman" pitchFamily="18" charset="0"/>
              </a:rPr>
              <a:t>însușit</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foarte</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bine</a:t>
            </a:r>
            <a:r>
              <a:rPr lang="en-US" sz="1800" dirty="0">
                <a:latin typeface="Times New Roman" pitchFamily="18" charset="0"/>
                <a:cs typeface="Times New Roman" pitchFamily="18" charset="0"/>
              </a:rPr>
              <a:t>  din </a:t>
            </a:r>
            <a:r>
              <a:rPr lang="en-US" sz="1800" dirty="0" err="1">
                <a:latin typeface="Times New Roman" pitchFamily="18" charset="0"/>
                <a:cs typeface="Times New Roman" pitchFamily="18" charset="0"/>
              </a:rPr>
              <a:t>punct</a:t>
            </a:r>
            <a:r>
              <a:rPr lang="en-US" sz="1800" dirty="0">
                <a:latin typeface="Times New Roman" pitchFamily="18" charset="0"/>
                <a:cs typeface="Times New Roman" pitchFamily="18" charset="0"/>
              </a:rPr>
              <a:t> de </a:t>
            </a:r>
            <a:r>
              <a:rPr lang="en-US" sz="1800" dirty="0" err="1">
                <a:latin typeface="Times New Roman" pitchFamily="18" charset="0"/>
                <a:cs typeface="Times New Roman" pitchFamily="18" charset="0"/>
              </a:rPr>
              <a:t>vedere</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teoretic</a:t>
            </a:r>
            <a:r>
              <a:rPr lang="en-US" sz="1800" dirty="0">
                <a:latin typeface="Times New Roman" pitchFamily="18" charset="0"/>
                <a:cs typeface="Times New Roman" pitchFamily="18" charset="0"/>
              </a:rPr>
              <a:t> o </a:t>
            </a:r>
            <a:r>
              <a:rPr lang="en-US" sz="1800" dirty="0" err="1">
                <a:latin typeface="Times New Roman" pitchFamily="18" charset="0"/>
                <a:cs typeface="Times New Roman" pitchFamily="18" charset="0"/>
              </a:rPr>
              <a:t>conștiință</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morală</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dar</a:t>
            </a:r>
            <a:r>
              <a:rPr lang="en-US" sz="1800" dirty="0">
                <a:latin typeface="Times New Roman" pitchFamily="18" charset="0"/>
                <a:cs typeface="Times New Roman" pitchFamily="18" charset="0"/>
              </a:rPr>
              <a:t> din </a:t>
            </a:r>
            <a:r>
              <a:rPr lang="en-US" sz="1800" dirty="0" err="1">
                <a:latin typeface="Times New Roman" pitchFamily="18" charset="0"/>
                <a:cs typeface="Times New Roman" pitchFamily="18" charset="0"/>
              </a:rPr>
              <a:t>punct</a:t>
            </a:r>
            <a:r>
              <a:rPr lang="en-US" sz="1800" dirty="0">
                <a:latin typeface="Times New Roman" pitchFamily="18" charset="0"/>
                <a:cs typeface="Times New Roman" pitchFamily="18" charset="0"/>
              </a:rPr>
              <a:t> de </a:t>
            </a:r>
            <a:r>
              <a:rPr lang="en-US" sz="1800" dirty="0" err="1">
                <a:latin typeface="Times New Roman" pitchFamily="18" charset="0"/>
                <a:cs typeface="Times New Roman" pitchFamily="18" charset="0"/>
              </a:rPr>
              <a:t>vedere</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practic</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rezultatele</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sunt</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uneori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catastrofale</a:t>
            </a:r>
            <a:r>
              <a:rPr lang="en-US" sz="1800" dirty="0">
                <a:latin typeface="Times New Roman" pitchFamily="18" charset="0"/>
                <a:cs typeface="Times New Roman" pitchFamily="18" charset="0"/>
              </a:rPr>
              <a:t>. </a:t>
            </a:r>
          </a:p>
          <a:p>
            <a:pPr algn="just">
              <a:buNone/>
            </a:pPr>
            <a:r>
              <a:rPr lang="ro-RO" sz="1800" dirty="0">
                <a:latin typeface="Times New Roman" pitchFamily="18" charset="0"/>
                <a:cs typeface="Times New Roman" pitchFamily="18" charset="0"/>
              </a:rPr>
              <a:t>		Prezentarea</a:t>
            </a:r>
            <a:r>
              <a:rPr lang="en-US" sz="1800" dirty="0">
                <a:latin typeface="Times New Roman" pitchFamily="18" charset="0"/>
                <a:cs typeface="Times New Roman" pitchFamily="18" charset="0"/>
              </a:rPr>
              <a:t> de </a:t>
            </a:r>
            <a:r>
              <a:rPr lang="en-US" sz="1800" dirty="0" err="1">
                <a:latin typeface="Times New Roman" pitchFamily="18" charset="0"/>
                <a:cs typeface="Times New Roman" pitchFamily="18" charset="0"/>
              </a:rPr>
              <a:t>față</a:t>
            </a:r>
            <a:r>
              <a:rPr lang="en-US" sz="1800" dirty="0">
                <a:latin typeface="Times New Roman" pitchFamily="18" charset="0"/>
                <a:cs typeface="Times New Roman" pitchFamily="18" charset="0"/>
              </a:rPr>
              <a:t> </a:t>
            </a:r>
            <a:r>
              <a:rPr lang="ro-RO" sz="1800" dirty="0">
                <a:latin typeface="Times New Roman" pitchFamily="18" charset="0"/>
                <a:cs typeface="Times New Roman" pitchFamily="18" charset="0"/>
              </a:rPr>
              <a:t>este o analiză trecut-prezent 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probleme</a:t>
            </a:r>
            <a:r>
              <a:rPr lang="ro-RO" sz="1800" dirty="0">
                <a:latin typeface="Times New Roman" pitchFamily="18" charset="0"/>
                <a:cs typeface="Times New Roman" pitchFamily="18" charset="0"/>
              </a:rPr>
              <a:t>lor de</a:t>
            </a:r>
            <a:r>
              <a:rPr lang="en-US" sz="1800" dirty="0">
                <a:latin typeface="Times New Roman" pitchFamily="18" charset="0"/>
                <a:cs typeface="Times New Roman" pitchFamily="18" charset="0"/>
              </a:rPr>
              <a:t> </a:t>
            </a:r>
            <a:r>
              <a:rPr lang="en-US" sz="1800" i="1" dirty="0" err="1">
                <a:latin typeface="Times New Roman" pitchFamily="18" charset="0"/>
                <a:cs typeface="Times New Roman" pitchFamily="18" charset="0"/>
              </a:rPr>
              <a:t>etic</a:t>
            </a:r>
            <a:r>
              <a:rPr lang="ro-RO" sz="1800" i="1" dirty="0">
                <a:latin typeface="Times New Roman" pitchFamily="18" charset="0"/>
                <a:cs typeface="Times New Roman" pitchFamily="18" charset="0"/>
              </a:rPr>
              <a:t>ă</a:t>
            </a:r>
            <a:r>
              <a:rPr lang="en-US" sz="1800" i="1" dirty="0">
                <a:latin typeface="Times New Roman" pitchFamily="18" charset="0"/>
                <a:cs typeface="Times New Roman" pitchFamily="18" charset="0"/>
              </a:rPr>
              <a:t> </a:t>
            </a:r>
            <a:r>
              <a:rPr lang="en-US" sz="1800" i="1" dirty="0" err="1">
                <a:latin typeface="Times New Roman" pitchFamily="18" charset="0"/>
                <a:cs typeface="Times New Roman" pitchFamily="18" charset="0"/>
              </a:rPr>
              <a:t>aplicat</a:t>
            </a:r>
            <a:r>
              <a:rPr lang="ro-RO" sz="1800" dirty="0">
                <a:latin typeface="Times New Roman" pitchFamily="18" charset="0"/>
                <a:cs typeface="Times New Roman" pitchFamily="18" charset="0"/>
              </a:rPr>
              <a:t>ă.</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Ele</a:t>
            </a:r>
            <a:r>
              <a:rPr lang="en-US" sz="1800" dirty="0">
                <a:latin typeface="Times New Roman" pitchFamily="18" charset="0"/>
                <a:cs typeface="Times New Roman" pitchFamily="18" charset="0"/>
              </a:rPr>
              <a:t> au </a:t>
            </a:r>
            <a:r>
              <a:rPr lang="en-US" sz="1800" dirty="0" err="1">
                <a:latin typeface="Times New Roman" pitchFamily="18" charset="0"/>
                <a:cs typeface="Times New Roman" pitchFamily="18" charset="0"/>
              </a:rPr>
              <a:t>fost</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percepute</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diferit</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chiar</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dacă</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problemele</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sunt</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aceleași</a:t>
            </a:r>
            <a:r>
              <a:rPr lang="en-US" sz="1800" dirty="0">
                <a:latin typeface="Times New Roman" pitchFamily="18" charset="0"/>
                <a:cs typeface="Times New Roman" pitchFamily="18" charset="0"/>
              </a:rPr>
              <a:t>, de </a:t>
            </a:r>
            <a:r>
              <a:rPr lang="en-US" sz="1800" dirty="0" err="1">
                <a:latin typeface="Times New Roman" pitchFamily="18" charset="0"/>
                <a:cs typeface="Times New Roman" pitchFamily="18" charset="0"/>
              </a:rPr>
              <a:t>sute</a:t>
            </a:r>
            <a:r>
              <a:rPr lang="en-US" sz="1800" dirty="0">
                <a:latin typeface="Times New Roman" pitchFamily="18" charset="0"/>
                <a:cs typeface="Times New Roman" pitchFamily="18" charset="0"/>
              </a:rPr>
              <a:t> de </a:t>
            </a:r>
            <a:r>
              <a:rPr lang="en-US" sz="1800" dirty="0" err="1">
                <a:latin typeface="Times New Roman" pitchFamily="18" charset="0"/>
                <a:cs typeface="Times New Roman" pitchFamily="18" charset="0"/>
              </a:rPr>
              <a:t>ani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precum</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și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impactul</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lor</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asupra</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societății</a:t>
            </a:r>
            <a:r>
              <a:rPr lang="en-US" sz="1800" dirty="0">
                <a:latin typeface="Times New Roman" pitchFamily="18" charset="0"/>
                <a:cs typeface="Times New Roman" pitchFamily="18" charset="0"/>
              </a:rPr>
              <a:t> </a:t>
            </a:r>
            <a:r>
              <a:rPr lang="en-US" sz="1800" dirty="0" err="1">
                <a:latin typeface="Times New Roman" pitchFamily="18" charset="0"/>
                <a:cs typeface="Times New Roman" pitchFamily="18" charset="0"/>
              </a:rPr>
              <a:t>contemporane</a:t>
            </a:r>
            <a:r>
              <a:rPr lang="en-US" sz="1800" dirty="0">
                <a:latin typeface="Times New Roman" pitchFamily="18" charset="0"/>
                <a:cs typeface="Times New Roman" pitchFamily="18" charset="0"/>
              </a:rPr>
              <a:t>. </a:t>
            </a:r>
          </a:p>
          <a:p>
            <a:pPr algn="just">
              <a:buNone/>
            </a:pPr>
            <a:r>
              <a:rPr lang="ro-RO" sz="1800" dirty="0">
                <a:latin typeface="Times New Roman" pitchFamily="18" charset="0"/>
                <a:cs typeface="Times New Roman" pitchFamily="18" charset="0"/>
              </a:rPr>
              <a:t>		Vom analizatcâteva probleme de etică aplicată, pornind de la:</a:t>
            </a:r>
          </a:p>
          <a:p>
            <a:pPr algn="just">
              <a:buFont typeface="Wingdings" pitchFamily="2" charset="2"/>
              <a:buChar char="Ø"/>
            </a:pPr>
            <a:r>
              <a:rPr lang="ro-RO" sz="1800" dirty="0">
                <a:latin typeface="Times New Roman" pitchFamily="18" charset="0"/>
                <a:cs typeface="Times New Roman" pitchFamily="18" charset="0"/>
              </a:rPr>
              <a:t> istoricul lor,</a:t>
            </a:r>
          </a:p>
          <a:p>
            <a:pPr algn="just">
              <a:buFont typeface="Wingdings" pitchFamily="2" charset="2"/>
              <a:buChar char="Ø"/>
            </a:pPr>
            <a:r>
              <a:rPr lang="ro-RO" sz="1800" dirty="0">
                <a:latin typeface="Times New Roman" pitchFamily="18" charset="0"/>
                <a:cs typeface="Times New Roman" pitchFamily="18" charset="0"/>
              </a:rPr>
              <a:t> evoluția lor, </a:t>
            </a:r>
          </a:p>
          <a:p>
            <a:pPr algn="just">
              <a:buFont typeface="Wingdings" pitchFamily="2" charset="2"/>
              <a:buChar char="Ø"/>
            </a:pPr>
            <a:r>
              <a:rPr lang="ro-RO" sz="1800" dirty="0">
                <a:latin typeface="Times New Roman" pitchFamily="18" charset="0"/>
                <a:cs typeface="Times New Roman" pitchFamily="18" charset="0"/>
              </a:rPr>
              <a:t>prezența lor în viața contemporană.</a:t>
            </a:r>
          </a:p>
          <a:p>
            <a:pPr algn="just">
              <a:buNone/>
            </a:pPr>
            <a:r>
              <a:rPr lang="ro-RO" sz="1800" dirty="0">
                <a:latin typeface="Times New Roman" pitchFamily="18" charset="0"/>
                <a:cs typeface="Times New Roman" pitchFamily="18" charset="0"/>
              </a:rPr>
              <a:t>		 Acestea nu pot fi ierarhizate. Nu se poate spune că o problemă este mai condamnabilă moral decât alta sau că este mai de temut sau de acceptat în viața omului.</a:t>
            </a:r>
          </a:p>
          <a:p>
            <a:pPr algn="just">
              <a:buNone/>
            </a:pPr>
            <a:r>
              <a:rPr lang="ro-RO" sz="1800" dirty="0">
                <a:latin typeface="Times New Roman" pitchFamily="18" charset="0"/>
                <a:cs typeface="Times New Roman" pitchFamily="18" charset="0"/>
              </a:rPr>
              <a:t>		Justificarea morală a efectelor rezultate din suicid, avort, eutanasie sau transplant, rezultă din gravitatea consecințelor.</a:t>
            </a:r>
          </a:p>
          <a:p>
            <a:pPr algn="just">
              <a:buNone/>
            </a:pPr>
            <a:r>
              <a:rPr lang="ro-RO" sz="1800" dirty="0">
                <a:latin typeface="Times New Roman" pitchFamily="18" charset="0"/>
                <a:cs typeface="Times New Roman" pitchFamily="18" charset="0"/>
              </a:rPr>
              <a:t>		În asemenea situații, omul se află în fața unei dileme ontologice, alegând una din alternative. Această alegere nu a fost întotdeauna și cea mai bună. </a:t>
            </a:r>
          </a:p>
          <a:p>
            <a:pPr algn="just">
              <a:buNone/>
            </a:pPr>
            <a:r>
              <a:rPr lang="ro-RO" sz="1800" dirty="0">
                <a:latin typeface="Times New Roman" pitchFamily="18" charset="0"/>
                <a:cs typeface="Times New Roman" pitchFamily="18" charset="0"/>
              </a:rPr>
              <a:t>		Dar, omul este înzestrat cu libertate sub toate formele sale iar aceasta trebuie corelată cu responsabilitea asumată conștient.</a:t>
            </a:r>
          </a:p>
          <a:p>
            <a:pPr algn="just">
              <a:buNone/>
            </a:pPr>
            <a:r>
              <a:rPr lang="ro-RO" sz="1800" dirty="0">
                <a:latin typeface="Times New Roman" pitchFamily="18" charset="0"/>
                <a:cs typeface="Times New Roman" pitchFamily="18" charset="0"/>
              </a:rPr>
              <a:t>		</a:t>
            </a:r>
          </a:p>
          <a:p>
            <a:pPr algn="just">
              <a:buNone/>
            </a:pPr>
            <a:endParaRPr lang="ro-RO" sz="1700" dirty="0">
              <a:latin typeface="Times New Roman" pitchFamily="18" charset="0"/>
              <a:cs typeface="Times New Roman" pitchFamily="18" charset="0"/>
            </a:endParaRPr>
          </a:p>
          <a:p>
            <a:pPr algn="just">
              <a:buNone/>
            </a:pPr>
            <a:endParaRPr lang="ro-RO" sz="1700" dirty="0">
              <a:latin typeface="Times New Roman" pitchFamily="18" charset="0"/>
              <a:cs typeface="Times New Roman" pitchFamily="18" charset="0"/>
            </a:endParaRPr>
          </a:p>
          <a:p>
            <a:pPr algn="just">
              <a:buNone/>
            </a:pPr>
            <a:endParaRPr lang="ro-RO" sz="1700" dirty="0">
              <a:latin typeface="Times New Roman" pitchFamily="18" charset="0"/>
              <a:cs typeface="Times New Roman" pitchFamily="18" charset="0"/>
            </a:endParaRPr>
          </a:p>
          <a:p>
            <a:pPr algn="just">
              <a:buNone/>
            </a:pPr>
            <a:r>
              <a:rPr lang="en-US" sz="1000" dirty="0">
                <a:latin typeface="Times New Roman" pitchFamily="18" charset="0"/>
                <a:cs typeface="Times New Roman" pitchFamily="18" charset="0"/>
              </a:rPr>
              <a:t>https://www.google.ro/imgres?imgurl=https%3A%2F%2Fwww.procreditbank.md%2Ffiles%2Fimages%2FGlob_text_ro_1.png&amp;imgrefurl=https%3A%2F%2Fwww.procreditbank.md%2Fro%2FEtica_de_afaceri_%25C5%259Fi_managementul_de_mediu&amp;tbnid=6BTFkJHMBQm4QM&amp;vet=12ahUKEwjz3ZTyxYf4AhVFzaQKHeW5CBYQMygSegUIARDkAQ..</a:t>
            </a:r>
            <a:r>
              <a:rPr lang="en-US" sz="1000" dirty="0" err="1">
                <a:latin typeface="Times New Roman" pitchFamily="18" charset="0"/>
                <a:cs typeface="Times New Roman" pitchFamily="18" charset="0"/>
              </a:rPr>
              <a:t>i&amp;docid</a:t>
            </a:r>
            <a:r>
              <a:rPr lang="en-US" sz="1000" dirty="0">
                <a:latin typeface="Times New Roman" pitchFamily="18" charset="0"/>
                <a:cs typeface="Times New Roman" pitchFamily="18" charset="0"/>
              </a:rPr>
              <a:t>=Z6rmFaI-95rVGM&amp;w=352&amp;h=348&amp;q=</a:t>
            </a:r>
            <a:r>
              <a:rPr lang="en-US" sz="1000" dirty="0" err="1">
                <a:latin typeface="Times New Roman" pitchFamily="18" charset="0"/>
                <a:cs typeface="Times New Roman" pitchFamily="18" charset="0"/>
              </a:rPr>
              <a:t>etica&amp;ved</a:t>
            </a:r>
            <a:r>
              <a:rPr lang="en-US" sz="1000" dirty="0">
                <a:latin typeface="Times New Roman" pitchFamily="18" charset="0"/>
                <a:cs typeface="Times New Roman" pitchFamily="18" charset="0"/>
              </a:rPr>
              <a:t>=2ahUKEwjz3ZTyxYf4AhVFzaQKHeW5CBYQMygSegUIARDkAQ</a:t>
            </a:r>
          </a:p>
        </p:txBody>
      </p:sp>
      <p:pic>
        <p:nvPicPr>
          <p:cNvPr id="6" name="Picture 5" descr="C:\Users\Moni-69\Desktop\download.png"/>
          <p:cNvPicPr/>
          <p:nvPr/>
        </p:nvPicPr>
        <p:blipFill>
          <a:blip r:embed="rId2"/>
          <a:srcRect/>
          <a:stretch>
            <a:fillRect/>
          </a:stretch>
        </p:blipFill>
        <p:spPr bwMode="auto">
          <a:xfrm>
            <a:off x="6553200" y="4953000"/>
            <a:ext cx="1905000" cy="15240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normAutofit fontScale="90000"/>
          </a:bodyPr>
          <a:lstStyle/>
          <a:p>
            <a:pPr algn="r"/>
            <a:r>
              <a:rPr lang="ro-RO" sz="3600" b="1" dirty="0"/>
              <a:t>1. Libertatea și responsabilitatea</a:t>
            </a:r>
            <a:br>
              <a:rPr lang="ro-RO" sz="3600" dirty="0"/>
            </a:br>
            <a:r>
              <a:rPr lang="ro-RO" sz="3600" dirty="0"/>
              <a:t> </a:t>
            </a:r>
            <a:r>
              <a:rPr lang="ro-RO" sz="1800" b="1" i="1" dirty="0">
                <a:latin typeface="Times New Roman" pitchFamily="18" charset="0"/>
                <a:cs typeface="Times New Roman" pitchFamily="18" charset="0"/>
              </a:rPr>
              <a:t>Motto:</a:t>
            </a:r>
            <a:br>
              <a:rPr lang="en-US" sz="1800" dirty="0">
                <a:latin typeface="Times New Roman" pitchFamily="18" charset="0"/>
                <a:cs typeface="Times New Roman" pitchFamily="18" charset="0"/>
              </a:rPr>
            </a:br>
            <a:r>
              <a:rPr lang="ro-RO" sz="1800" b="1" i="1" dirty="0">
                <a:latin typeface="Times New Roman" pitchFamily="18" charset="0"/>
                <a:cs typeface="Times New Roman" pitchFamily="18" charset="0"/>
              </a:rPr>
              <a:t>„Libertatea omului este partea divină din el.”</a:t>
            </a:r>
            <a:br>
              <a:rPr lang="en-US" sz="1800" dirty="0">
                <a:latin typeface="Times New Roman" pitchFamily="18" charset="0"/>
                <a:cs typeface="Times New Roman" pitchFamily="18" charset="0"/>
              </a:rPr>
            </a:br>
            <a:r>
              <a:rPr lang="ro-RO" sz="1800" b="1" i="1" dirty="0">
                <a:latin typeface="Times New Roman" pitchFamily="18" charset="0"/>
                <a:cs typeface="Times New Roman" pitchFamily="18" charset="0"/>
              </a:rPr>
              <a:t>Petre Țuțea</a:t>
            </a:r>
            <a:br>
              <a:rPr lang="en-US" sz="1800" dirty="0">
                <a:latin typeface="Times New Roman" pitchFamily="18" charset="0"/>
                <a:cs typeface="Times New Roman" pitchFamily="18" charset="0"/>
              </a:rPr>
            </a:br>
            <a:endParaRPr lang="en-US" sz="1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447800"/>
            <a:ext cx="8229600" cy="5410200"/>
          </a:xfrm>
        </p:spPr>
        <p:txBody>
          <a:bodyPr>
            <a:normAutofit fontScale="47500" lnSpcReduction="20000"/>
          </a:bodyPr>
          <a:lstStyle/>
          <a:p>
            <a:pPr algn="ctr">
              <a:buNone/>
            </a:pPr>
            <a:r>
              <a:rPr lang="ro-RO" sz="1600" dirty="0">
                <a:latin typeface="Times New Roman" pitchFamily="18" charset="0"/>
                <a:cs typeface="Times New Roman" pitchFamily="18" charset="0"/>
              </a:rPr>
              <a:t>		</a:t>
            </a:r>
          </a:p>
          <a:p>
            <a:pPr algn="just">
              <a:buNone/>
            </a:pPr>
            <a:r>
              <a:rPr lang="ro-RO" sz="2500" dirty="0">
                <a:latin typeface="Times New Roman" pitchFamily="18" charset="0"/>
                <a:cs typeface="Times New Roman" pitchFamily="18" charset="0"/>
              </a:rPr>
              <a:t>		Libertatea și responsabilitatea sunt valori larg dezbătute, atât de-a lungul timpului cât și în societatea actuală. Ele depind de o multitudine de factori: legi, norme morale, nivelul de cultură, gradul de asumare al deciziilor, experiența individuală. </a:t>
            </a:r>
            <a:endParaRPr lang="en-US" sz="2500" dirty="0">
              <a:latin typeface="Times New Roman" pitchFamily="18" charset="0"/>
              <a:cs typeface="Times New Roman" pitchFamily="18" charset="0"/>
            </a:endParaRPr>
          </a:p>
          <a:p>
            <a:pPr>
              <a:buNone/>
            </a:pPr>
            <a:r>
              <a:rPr lang="ro-RO" sz="2900" dirty="0">
                <a:latin typeface="Times New Roman" pitchFamily="18" charset="0"/>
                <a:cs typeface="Times New Roman" pitchFamily="18" charset="0"/>
              </a:rPr>
              <a:t>	</a:t>
            </a:r>
            <a:r>
              <a:rPr lang="ro-RO" sz="2500" dirty="0">
                <a:latin typeface="Times New Roman" pitchFamily="18" charset="0"/>
                <a:cs typeface="Times New Roman" pitchFamily="18" charset="0"/>
              </a:rPr>
              <a:t>	În  trecut erau respinse acțiuni precum:</a:t>
            </a:r>
            <a:endParaRPr lang="en-US" sz="2500" dirty="0">
              <a:latin typeface="Times New Roman" pitchFamily="18" charset="0"/>
              <a:cs typeface="Times New Roman" pitchFamily="18" charset="0"/>
            </a:endParaRPr>
          </a:p>
          <a:p>
            <a:pPr lvl="0"/>
            <a:r>
              <a:rPr lang="ro-RO" sz="2500" dirty="0">
                <a:latin typeface="Times New Roman" pitchFamily="18" charset="0"/>
                <a:cs typeface="Times New Roman" pitchFamily="18" charset="0"/>
              </a:rPr>
              <a:t>Divorțul;</a:t>
            </a:r>
            <a:endParaRPr lang="en-US" sz="2500" dirty="0">
              <a:latin typeface="Times New Roman" pitchFamily="18" charset="0"/>
              <a:cs typeface="Times New Roman" pitchFamily="18" charset="0"/>
            </a:endParaRPr>
          </a:p>
          <a:p>
            <a:pPr lvl="0"/>
            <a:r>
              <a:rPr lang="ro-RO" sz="2500" dirty="0">
                <a:latin typeface="Times New Roman" pitchFamily="18" charset="0"/>
                <a:cs typeface="Times New Roman" pitchFamily="18" charset="0"/>
              </a:rPr>
              <a:t>Concubinajul;</a:t>
            </a:r>
            <a:endParaRPr lang="en-US" sz="2500" dirty="0">
              <a:latin typeface="Times New Roman" pitchFamily="18" charset="0"/>
              <a:cs typeface="Times New Roman" pitchFamily="18" charset="0"/>
            </a:endParaRPr>
          </a:p>
          <a:p>
            <a:pPr lvl="0"/>
            <a:r>
              <a:rPr lang="ro-RO" sz="2500" dirty="0">
                <a:latin typeface="Times New Roman" pitchFamily="18" charset="0"/>
                <a:cs typeface="Times New Roman" pitchFamily="18" charset="0"/>
              </a:rPr>
              <a:t>Fecundarea </a:t>
            </a:r>
            <a:r>
              <a:rPr lang="ro-RO" sz="2500" i="1" dirty="0">
                <a:latin typeface="Times New Roman" pitchFamily="18" charset="0"/>
                <a:cs typeface="Times New Roman" pitchFamily="18" charset="0"/>
              </a:rPr>
              <a:t>in vitro</a:t>
            </a:r>
            <a:r>
              <a:rPr lang="ro-RO" sz="2500" dirty="0">
                <a:latin typeface="Times New Roman" pitchFamily="18" charset="0"/>
                <a:cs typeface="Times New Roman" pitchFamily="18" charset="0"/>
              </a:rPr>
              <a:t>;</a:t>
            </a:r>
            <a:endParaRPr lang="en-US" sz="2500" dirty="0">
              <a:latin typeface="Times New Roman" pitchFamily="18" charset="0"/>
              <a:cs typeface="Times New Roman" pitchFamily="18" charset="0"/>
            </a:endParaRPr>
          </a:p>
          <a:p>
            <a:pPr lvl="0"/>
            <a:r>
              <a:rPr lang="ro-RO" sz="2500" dirty="0">
                <a:latin typeface="Times New Roman" pitchFamily="18" charset="0"/>
                <a:cs typeface="Times New Roman" pitchFamily="18" charset="0"/>
              </a:rPr>
              <a:t>Chiar și transplantul, ridica semne de întrebare;</a:t>
            </a:r>
            <a:endParaRPr lang="en-US" sz="2500" dirty="0">
              <a:latin typeface="Times New Roman" pitchFamily="18" charset="0"/>
              <a:cs typeface="Times New Roman" pitchFamily="18" charset="0"/>
            </a:endParaRPr>
          </a:p>
          <a:p>
            <a:pPr lvl="0"/>
            <a:r>
              <a:rPr lang="ro-RO" sz="2500" dirty="0">
                <a:latin typeface="Times New Roman" pitchFamily="18" charset="0"/>
                <a:cs typeface="Times New Roman" pitchFamily="18" charset="0"/>
              </a:rPr>
              <a:t>Căsătoria între persoane de același gen;</a:t>
            </a:r>
            <a:endParaRPr lang="en-US" sz="2500" dirty="0">
              <a:latin typeface="Times New Roman" pitchFamily="18" charset="0"/>
              <a:cs typeface="Times New Roman" pitchFamily="18" charset="0"/>
            </a:endParaRPr>
          </a:p>
          <a:p>
            <a:pPr lvl="0"/>
            <a:r>
              <a:rPr lang="ro-RO" sz="2500" dirty="0">
                <a:latin typeface="Times New Roman" pitchFamily="18" charset="0"/>
                <a:cs typeface="Times New Roman" pitchFamily="18" charset="0"/>
              </a:rPr>
              <a:t>Schimbarea de gen;</a:t>
            </a:r>
            <a:endParaRPr lang="en-US" sz="2500" dirty="0">
              <a:latin typeface="Times New Roman" pitchFamily="18" charset="0"/>
              <a:cs typeface="Times New Roman" pitchFamily="18" charset="0"/>
            </a:endParaRPr>
          </a:p>
          <a:p>
            <a:pPr lvl="0"/>
            <a:r>
              <a:rPr lang="ro-RO" sz="2500" dirty="0">
                <a:latin typeface="Times New Roman" pitchFamily="18" charset="0"/>
                <a:cs typeface="Times New Roman" pitchFamily="18" charset="0"/>
              </a:rPr>
              <a:t>Clonarea.</a:t>
            </a:r>
            <a:endParaRPr lang="en-US" sz="2500" dirty="0">
              <a:latin typeface="Times New Roman" pitchFamily="18" charset="0"/>
              <a:cs typeface="Times New Roman" pitchFamily="18" charset="0"/>
            </a:endParaRPr>
          </a:p>
          <a:p>
            <a:r>
              <a:rPr lang="ro-RO" sz="2500" dirty="0">
                <a:latin typeface="Times New Roman" pitchFamily="18" charset="0"/>
                <a:cs typeface="Times New Roman" pitchFamily="18" charset="0"/>
              </a:rPr>
              <a:t>În prezent, societatea trecând prin multiple procese de progres tehnologic, prin numeroasele mișcări de recunoaștere a drepturilor omului, s-a adaptat, acceptând ceea ce acum 30-50 de ani, era condamnabil:</a:t>
            </a:r>
            <a:endParaRPr lang="en-US" sz="2500" dirty="0">
              <a:latin typeface="Times New Roman" pitchFamily="18" charset="0"/>
              <a:cs typeface="Times New Roman" pitchFamily="18" charset="0"/>
            </a:endParaRPr>
          </a:p>
          <a:p>
            <a:pPr lvl="0"/>
            <a:r>
              <a:rPr lang="ro-RO" sz="2500" dirty="0">
                <a:latin typeface="Times New Roman" pitchFamily="18" charset="0"/>
                <a:cs typeface="Times New Roman" pitchFamily="18" charset="0"/>
              </a:rPr>
              <a:t>Divorțul</a:t>
            </a:r>
            <a:endParaRPr lang="en-US" sz="2500" dirty="0">
              <a:latin typeface="Times New Roman" pitchFamily="18" charset="0"/>
              <a:cs typeface="Times New Roman" pitchFamily="18" charset="0"/>
            </a:endParaRPr>
          </a:p>
          <a:p>
            <a:pPr lvl="0"/>
            <a:r>
              <a:rPr lang="ro-RO" sz="2500" dirty="0">
                <a:latin typeface="Times New Roman" pitchFamily="18" charset="0"/>
                <a:cs typeface="Times New Roman" pitchFamily="18" charset="0"/>
              </a:rPr>
              <a:t>Eutanasia</a:t>
            </a:r>
            <a:endParaRPr lang="en-US" sz="2500" dirty="0">
              <a:latin typeface="Times New Roman" pitchFamily="18" charset="0"/>
              <a:cs typeface="Times New Roman" pitchFamily="18" charset="0"/>
            </a:endParaRPr>
          </a:p>
          <a:p>
            <a:pPr lvl="0"/>
            <a:r>
              <a:rPr lang="ro-RO" sz="2500" dirty="0">
                <a:latin typeface="Times New Roman" pitchFamily="18" charset="0"/>
                <a:cs typeface="Times New Roman" pitchFamily="18" charset="0"/>
              </a:rPr>
              <a:t>Concubinajul</a:t>
            </a:r>
            <a:endParaRPr lang="en-US" sz="2500" dirty="0">
              <a:latin typeface="Times New Roman" pitchFamily="18" charset="0"/>
              <a:cs typeface="Times New Roman" pitchFamily="18" charset="0"/>
            </a:endParaRPr>
          </a:p>
          <a:p>
            <a:pPr lvl="0"/>
            <a:r>
              <a:rPr lang="ro-RO" sz="2500" dirty="0">
                <a:latin typeface="Times New Roman" pitchFamily="18" charset="0"/>
                <a:cs typeface="Times New Roman" pitchFamily="18" charset="0"/>
              </a:rPr>
              <a:t>Fecundarea </a:t>
            </a:r>
            <a:r>
              <a:rPr lang="ro-RO" sz="2500" i="1" dirty="0">
                <a:latin typeface="Times New Roman" pitchFamily="18" charset="0"/>
                <a:cs typeface="Times New Roman" pitchFamily="18" charset="0"/>
              </a:rPr>
              <a:t>in vitro</a:t>
            </a:r>
            <a:endParaRPr lang="en-US" sz="2500" dirty="0">
              <a:latin typeface="Times New Roman" pitchFamily="18" charset="0"/>
              <a:cs typeface="Times New Roman" pitchFamily="18" charset="0"/>
            </a:endParaRPr>
          </a:p>
          <a:p>
            <a:pPr lvl="0"/>
            <a:r>
              <a:rPr lang="ro-RO" sz="2500" dirty="0">
                <a:latin typeface="Times New Roman" pitchFamily="18" charset="0"/>
                <a:cs typeface="Times New Roman" pitchFamily="18" charset="0"/>
              </a:rPr>
              <a:t>Transplantul</a:t>
            </a:r>
            <a:endParaRPr lang="en-US" sz="2500" dirty="0">
              <a:latin typeface="Times New Roman" pitchFamily="18" charset="0"/>
              <a:cs typeface="Times New Roman" pitchFamily="18" charset="0"/>
            </a:endParaRPr>
          </a:p>
          <a:p>
            <a:pPr lvl="0"/>
            <a:r>
              <a:rPr lang="ro-RO" sz="2500" dirty="0">
                <a:latin typeface="Times New Roman" pitchFamily="18" charset="0"/>
                <a:cs typeface="Times New Roman" pitchFamily="18" charset="0"/>
              </a:rPr>
              <a:t>Căsătoria între persoanele de același gen</a:t>
            </a:r>
            <a:endParaRPr lang="en-US" sz="2500" dirty="0">
              <a:latin typeface="Times New Roman" pitchFamily="18" charset="0"/>
              <a:cs typeface="Times New Roman" pitchFamily="18" charset="0"/>
            </a:endParaRPr>
          </a:p>
          <a:p>
            <a:pPr lvl="0"/>
            <a:r>
              <a:rPr lang="ro-RO" sz="2500" dirty="0">
                <a:latin typeface="Times New Roman" pitchFamily="18" charset="0"/>
                <a:cs typeface="Times New Roman" pitchFamily="18" charset="0"/>
              </a:rPr>
              <a:t>Schimbarea de gen.</a:t>
            </a:r>
            <a:endParaRPr lang="en-US" sz="2500" dirty="0">
              <a:latin typeface="Times New Roman" pitchFamily="18" charset="0"/>
              <a:cs typeface="Times New Roman" pitchFamily="18" charset="0"/>
            </a:endParaRPr>
          </a:p>
          <a:p>
            <a:r>
              <a:rPr lang="ro-RO" sz="2500" dirty="0">
                <a:latin typeface="Times New Roman" pitchFamily="18" charset="0"/>
                <a:cs typeface="Times New Roman" pitchFamily="18" charset="0"/>
              </a:rPr>
              <a:t>Nu a primit încă aprobarea socială, clonarea</a:t>
            </a:r>
            <a:r>
              <a:rPr lang="ro-RO" sz="2900" dirty="0">
                <a:latin typeface="Times New Roman" pitchFamily="18" charset="0"/>
                <a:cs typeface="Times New Roman" pitchFamily="18" charset="0"/>
              </a:rPr>
              <a:t>.</a:t>
            </a:r>
          </a:p>
          <a:p>
            <a:endParaRPr lang="ro-RO" sz="2900" dirty="0">
              <a:latin typeface="Times New Roman" pitchFamily="18" charset="0"/>
              <a:cs typeface="Times New Roman" pitchFamily="18" charset="0"/>
            </a:endParaRPr>
          </a:p>
          <a:p>
            <a:endParaRPr lang="ro-RO" sz="2900" dirty="0">
              <a:latin typeface="Times New Roman" pitchFamily="18" charset="0"/>
              <a:cs typeface="Times New Roman" pitchFamily="18" charset="0"/>
            </a:endParaRPr>
          </a:p>
          <a:p>
            <a:pPr>
              <a:buNone/>
            </a:pPr>
            <a:r>
              <a:rPr lang="ro-RO" sz="1500" dirty="0">
                <a:latin typeface="Times New Roman" pitchFamily="18" charset="0"/>
                <a:cs typeface="Times New Roman" pitchFamily="18" charset="0"/>
              </a:rPr>
              <a:t>	 Imaginea de sus: https://www.google.ro/imgres?imgurl=x-raw-image%3A%2F%2F%2F46b2dabcc8a5c5b1132fdaa82d863264711b192986f9e4ce18d4789177ef6053&amp;imgrefurl=https%3A%2F%2Fzdocs.ro%2Fdoc%2Fetica-in-afaceri-j1jno5rvlgpe&amp;tbnid=scWlyLzaskYbkM&amp;vet=12ahUKEwj-g4DGxof4AhXyIMUKHaLoD1sQMyggegUIARDVAw..i&amp;docid=dqA80F1HeShvHM&amp;w=1600&amp;h=1200&amp;q=etica%20%C8%99i%20responsabilitatea&amp;ved=2ahUKEwj-g4DGxof4AhXyIMUKHaLoD1sQMyggegUIARDVAw</a:t>
            </a:r>
          </a:p>
          <a:p>
            <a:pPr>
              <a:buNone/>
            </a:pPr>
            <a:r>
              <a:rPr lang="en-US" sz="1500" dirty="0">
                <a:latin typeface="Times New Roman" pitchFamily="18" charset="0"/>
                <a:cs typeface="Times New Roman" pitchFamily="18" charset="0"/>
              </a:rPr>
              <a:t>https://www.google.ro/imgres?imgurl=https%3A%2F%2Fwww.descopera.ro%2Fwp-content%2Fuploads%2F2013%2F03%2F10699151%2F1-crearea-adam.jpg&amp;imgrefurl=https%3A%2F%2Fwww.descopera.ro%2Fdnews%2F10699151-care-este-mesajul-secret-pictat-de-michelangelo-in-capela-sixtina-din-roma-galerie-foto&amp;tbnid=dH-wfRH1cEeksM&amp;vet=12ahUKEwjwxK_Ix4f4AhXZwgIHHZ8PAI0QMygBegUIARCtAg..</a:t>
            </a:r>
            <a:r>
              <a:rPr lang="en-US" sz="1500" dirty="0" err="1">
                <a:latin typeface="Times New Roman" pitchFamily="18" charset="0"/>
                <a:cs typeface="Times New Roman" pitchFamily="18" charset="0"/>
              </a:rPr>
              <a:t>i&amp;docid</a:t>
            </a:r>
            <a:r>
              <a:rPr lang="en-US" sz="1500" dirty="0">
                <a:latin typeface="Times New Roman" pitchFamily="18" charset="0"/>
                <a:cs typeface="Times New Roman" pitchFamily="18" charset="0"/>
              </a:rPr>
              <a:t>=deR4GknWyDiNEM&amp;w=950&amp;h=554&amp;q=picturi%20michelangelo&amp;ved=2ahUKEwjwxK_Ix4f4AhXZwgIHHZ8PAI0QMygBegUIARCtAg</a:t>
            </a:r>
          </a:p>
        </p:txBody>
      </p:sp>
      <p:pic>
        <p:nvPicPr>
          <p:cNvPr id="4" name="Picture 3" descr="C:\Users\Moni-69\Desktop\download.jpg"/>
          <p:cNvPicPr/>
          <p:nvPr/>
        </p:nvPicPr>
        <p:blipFill>
          <a:blip r:embed="rId2"/>
          <a:srcRect/>
          <a:stretch>
            <a:fillRect/>
          </a:stretch>
        </p:blipFill>
        <p:spPr bwMode="auto">
          <a:xfrm>
            <a:off x="5334000" y="3962400"/>
            <a:ext cx="3429000" cy="1820545"/>
          </a:xfrm>
          <a:prstGeom prst="rect">
            <a:avLst/>
          </a:prstGeom>
          <a:noFill/>
          <a:ln w="9525">
            <a:noFill/>
            <a:miter lim="800000"/>
            <a:headEnd/>
            <a:tailEnd/>
          </a:ln>
        </p:spPr>
      </p:pic>
      <p:pic>
        <p:nvPicPr>
          <p:cNvPr id="1026" name="Picture 2" descr="C:\Users\Moni-69\Desktop\images.jpg"/>
          <p:cNvPicPr>
            <a:picLocks noChangeAspect="1" noChangeArrowheads="1"/>
          </p:cNvPicPr>
          <p:nvPr/>
        </p:nvPicPr>
        <p:blipFill>
          <a:blip r:embed="rId3"/>
          <a:srcRect/>
          <a:stretch>
            <a:fillRect/>
          </a:stretch>
        </p:blipFill>
        <p:spPr bwMode="auto">
          <a:xfrm>
            <a:off x="0" y="0"/>
            <a:ext cx="1905000" cy="142875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2000" b="1" dirty="0">
                <a:latin typeface="Times New Roman" pitchFamily="18" charset="0"/>
                <a:cs typeface="Times New Roman" pitchFamily="18" charset="0"/>
              </a:rPr>
              <a:t>	</a:t>
            </a:r>
            <a:br>
              <a:rPr lang="ro-RO" sz="2000" b="1" dirty="0">
                <a:latin typeface="Times New Roman" pitchFamily="18" charset="0"/>
                <a:cs typeface="Times New Roman" pitchFamily="18" charset="0"/>
              </a:rPr>
            </a:br>
            <a:r>
              <a:rPr lang="ro-RO" sz="2700" b="1" dirty="0">
                <a:latin typeface="Times New Roman" pitchFamily="18" charset="0"/>
                <a:cs typeface="Times New Roman" pitchFamily="18" charset="0"/>
              </a:rPr>
              <a:t>2</a:t>
            </a:r>
            <a:r>
              <a:rPr lang="en-US" sz="2700" b="1" dirty="0">
                <a:latin typeface="Times New Roman" pitchFamily="18" charset="0"/>
                <a:cs typeface="Times New Roman" pitchFamily="18" charset="0"/>
              </a:rPr>
              <a:t>.</a:t>
            </a:r>
            <a:r>
              <a:rPr lang="ro-RO" sz="2700" b="1" dirty="0">
                <a:latin typeface="Times New Roman" pitchFamily="18" charset="0"/>
                <a:cs typeface="Times New Roman" pitchFamily="18" charset="0"/>
              </a:rPr>
              <a:t> </a:t>
            </a:r>
            <a:r>
              <a:rPr lang="en-US" sz="2700" b="1" dirty="0" err="1">
                <a:latin typeface="Times New Roman" pitchFamily="18" charset="0"/>
                <a:cs typeface="Times New Roman" pitchFamily="18" charset="0"/>
              </a:rPr>
              <a:t>Probleme</a:t>
            </a:r>
            <a:r>
              <a:rPr lang="en-US" sz="2700" b="1" dirty="0">
                <a:latin typeface="Times New Roman" pitchFamily="18" charset="0"/>
                <a:cs typeface="Times New Roman" pitchFamily="18" charset="0"/>
              </a:rPr>
              <a:t> practice ale </a:t>
            </a:r>
            <a:r>
              <a:rPr lang="en-US" sz="2700" b="1" dirty="0" err="1">
                <a:latin typeface="Times New Roman" pitchFamily="18" charset="0"/>
                <a:cs typeface="Times New Roman" pitchFamily="18" charset="0"/>
              </a:rPr>
              <a:t>vieții</a:t>
            </a:r>
            <a:br>
              <a:rPr lang="en-US" sz="2700" dirty="0">
                <a:latin typeface="Times New Roman" pitchFamily="18" charset="0"/>
                <a:cs typeface="Times New Roman" pitchFamily="18" charset="0"/>
              </a:rPr>
            </a:br>
            <a:r>
              <a:rPr lang="ro-RO" sz="2700" dirty="0">
                <a:latin typeface="Times New Roman" pitchFamily="18" charset="0"/>
                <a:cs typeface="Times New Roman" pitchFamily="18" charset="0"/>
              </a:rPr>
              <a:t>		</a:t>
            </a:r>
            <a:r>
              <a:rPr lang="ro-RO" sz="2700" b="1" dirty="0">
                <a:latin typeface="Times New Roman" pitchFamily="18" charset="0"/>
                <a:cs typeface="Times New Roman" pitchFamily="18" charset="0"/>
              </a:rPr>
              <a:t>2.1. Bioetica                                   </a:t>
            </a:r>
            <a:r>
              <a:rPr lang="ro-RO" sz="2000" b="1" i="1" dirty="0">
                <a:latin typeface="Times New Roman" pitchFamily="18" charset="0"/>
                <a:cs typeface="Times New Roman" pitchFamily="18" charset="0"/>
              </a:rPr>
              <a:t>Motto:</a:t>
            </a:r>
            <a:br>
              <a:rPr lang="en-US" sz="1800" dirty="0">
                <a:latin typeface="Times New Roman" pitchFamily="18" charset="0"/>
                <a:cs typeface="Times New Roman" pitchFamily="18" charset="0"/>
              </a:rPr>
            </a:br>
            <a:r>
              <a:rPr lang="ro-RO" sz="1800" b="1" i="1" dirty="0">
                <a:latin typeface="Times New Roman" pitchFamily="18" charset="0"/>
                <a:cs typeface="Times New Roman" pitchFamily="18" charset="0"/>
              </a:rPr>
              <a:t>			„Știință fără conștiință nu este decât ruinarea sufletului”</a:t>
            </a:r>
            <a:br>
              <a:rPr lang="en-US" sz="1800" dirty="0">
                <a:latin typeface="Times New Roman" pitchFamily="18" charset="0"/>
                <a:cs typeface="Times New Roman" pitchFamily="18" charset="0"/>
              </a:rPr>
            </a:br>
            <a:r>
              <a:rPr lang="ro-RO" sz="1800" dirty="0">
                <a:latin typeface="Times New Roman" pitchFamily="18" charset="0"/>
                <a:cs typeface="Times New Roman" pitchFamily="18" charset="0"/>
              </a:rPr>
              <a:t>							</a:t>
            </a:r>
            <a:r>
              <a:rPr lang="ro-RO" sz="1800" b="1" i="1" dirty="0">
                <a:latin typeface="Times New Roman" pitchFamily="18" charset="0"/>
                <a:cs typeface="Times New Roman" pitchFamily="18" charset="0"/>
              </a:rPr>
              <a:t>Francois Rabelais</a:t>
            </a:r>
            <a:endParaRPr lang="en-US" sz="1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752600"/>
            <a:ext cx="8229600" cy="5105400"/>
          </a:xfrm>
        </p:spPr>
        <p:txBody>
          <a:bodyPr>
            <a:normAutofit/>
          </a:bodyPr>
          <a:lstStyle/>
          <a:p>
            <a:pPr algn="just">
              <a:buNone/>
            </a:pPr>
            <a:r>
              <a:rPr lang="ro-RO" sz="1600" dirty="0">
                <a:latin typeface="Times New Roman" pitchFamily="18" charset="0"/>
                <a:cs typeface="Times New Roman" pitchFamily="18" charset="0"/>
              </a:rPr>
              <a:t>		Din punctul de vedere al filosofiei practice, problema </a:t>
            </a:r>
            <a:r>
              <a:rPr lang="ro-RO" sz="1600" i="1" dirty="0">
                <a:latin typeface="Times New Roman" pitchFamily="18" charset="0"/>
                <a:cs typeface="Times New Roman" pitchFamily="18" charset="0"/>
              </a:rPr>
              <a:t>bioeticii </a:t>
            </a:r>
            <a:r>
              <a:rPr lang="ro-RO" sz="1600" dirty="0">
                <a:latin typeface="Times New Roman" pitchFamily="18" charset="0"/>
                <a:cs typeface="Times New Roman" pitchFamily="18" charset="0"/>
              </a:rPr>
              <a:t>este abordată sub aspectul binelui și al răului. </a:t>
            </a:r>
            <a:endParaRPr lang="en-US" sz="1600" dirty="0">
              <a:latin typeface="Times New Roman" pitchFamily="18" charset="0"/>
              <a:cs typeface="Times New Roman" pitchFamily="18" charset="0"/>
            </a:endParaRPr>
          </a:p>
          <a:p>
            <a:pPr algn="just">
              <a:buNone/>
            </a:pPr>
            <a:r>
              <a:rPr lang="ro-RO" sz="1600" dirty="0">
                <a:latin typeface="Times New Roman" pitchFamily="18" charset="0"/>
                <a:cs typeface="Times New Roman" pitchFamily="18" charset="0"/>
              </a:rPr>
              <a:t>	</a:t>
            </a:r>
            <a:r>
              <a:rPr lang="ro-RO" sz="1600" i="1" dirty="0">
                <a:latin typeface="Times New Roman" pitchFamily="18" charset="0"/>
                <a:cs typeface="Times New Roman" pitchFamily="18" charset="0"/>
              </a:rPr>
              <a:t>Bioetica</a:t>
            </a:r>
            <a:r>
              <a:rPr lang="ro-RO" sz="1600" dirty="0">
                <a:latin typeface="Times New Roman" pitchFamily="18" charset="0"/>
                <a:cs typeface="Times New Roman" pitchFamily="18" charset="0"/>
              </a:rPr>
              <a:t> acoperă un câmp larg de probleme referitoare la problematica începutului și sfârșitului vieții: </a:t>
            </a:r>
          </a:p>
          <a:p>
            <a:r>
              <a:rPr lang="ro-RO" sz="1600" dirty="0">
                <a:latin typeface="Times New Roman" pitchFamily="18" charset="0"/>
                <a:cs typeface="Times New Roman" pitchFamily="18" charset="0"/>
              </a:rPr>
              <a:t>eutanasia, </a:t>
            </a:r>
          </a:p>
          <a:p>
            <a:r>
              <a:rPr lang="ro-RO" sz="1600" dirty="0">
                <a:latin typeface="Times New Roman" pitchFamily="18" charset="0"/>
                <a:cs typeface="Times New Roman" pitchFamily="18" charset="0"/>
              </a:rPr>
              <a:t>avortul, </a:t>
            </a:r>
          </a:p>
          <a:p>
            <a:r>
              <a:rPr lang="ro-RO" sz="1600" dirty="0">
                <a:latin typeface="Times New Roman" pitchFamily="18" charset="0"/>
                <a:cs typeface="Times New Roman" pitchFamily="18" charset="0"/>
              </a:rPr>
              <a:t>clonarea,</a:t>
            </a:r>
          </a:p>
          <a:p>
            <a:r>
              <a:rPr lang="ro-RO" sz="1600" dirty="0">
                <a:latin typeface="Times New Roman" pitchFamily="18" charset="0"/>
                <a:cs typeface="Times New Roman" pitchFamily="18" charset="0"/>
              </a:rPr>
              <a:t> manipularea genetică, </a:t>
            </a:r>
          </a:p>
          <a:p>
            <a:r>
              <a:rPr lang="ro-RO" sz="1600" dirty="0">
                <a:latin typeface="Times New Roman" pitchFamily="18" charset="0"/>
                <a:cs typeface="Times New Roman" pitchFamily="18" charset="0"/>
              </a:rPr>
              <a:t>experiențele pe oameni, </a:t>
            </a:r>
          </a:p>
          <a:p>
            <a:r>
              <a:rPr lang="ro-RO" sz="1600" dirty="0">
                <a:latin typeface="Times New Roman" pitchFamily="18" charset="0"/>
                <a:cs typeface="Times New Roman" pitchFamily="18" charset="0"/>
              </a:rPr>
              <a:t>transsexualitatea, </a:t>
            </a:r>
          </a:p>
          <a:p>
            <a:r>
              <a:rPr lang="ro-RO" sz="1600" dirty="0">
                <a:latin typeface="Times New Roman" pitchFamily="18" charset="0"/>
                <a:cs typeface="Times New Roman" pitchFamily="18" charset="0"/>
              </a:rPr>
              <a:t>tratamentul cu celule stem, </a:t>
            </a:r>
          </a:p>
          <a:p>
            <a:r>
              <a:rPr lang="ro-RO" sz="1600" dirty="0">
                <a:latin typeface="Times New Roman" pitchFamily="18" charset="0"/>
                <a:cs typeface="Times New Roman" pitchFamily="18" charset="0"/>
              </a:rPr>
              <a:t>sinuciderea, etc. </a:t>
            </a:r>
          </a:p>
          <a:p>
            <a:pPr algn="just">
              <a:buNone/>
            </a:pPr>
            <a:r>
              <a:rPr lang="ro-RO" sz="1600" dirty="0">
                <a:latin typeface="Times New Roman" pitchFamily="18" charset="0"/>
                <a:cs typeface="Times New Roman" pitchFamily="18" charset="0"/>
              </a:rPr>
              <a:t>	Privită asemeni maieuticii, </a:t>
            </a:r>
            <a:r>
              <a:rPr lang="ro-RO" sz="1600" i="1" dirty="0">
                <a:latin typeface="Times New Roman" pitchFamily="18" charset="0"/>
                <a:cs typeface="Times New Roman" pitchFamily="18" charset="0"/>
              </a:rPr>
              <a:t>bioetica</a:t>
            </a:r>
            <a:r>
              <a:rPr lang="ro-RO" sz="1600" dirty="0">
                <a:latin typeface="Times New Roman" pitchFamily="18" charset="0"/>
                <a:cs typeface="Times New Roman" pitchFamily="18" charset="0"/>
              </a:rPr>
              <a:t> reunește valori fie prin dialogul dintre etică, medicină, filosofie și juridică, fie prin confruntarea dintre morala clasică și noile tehnologii medicale; este o îmbinare între domeniul științific și cel umanist. Astfel, filosofia actuală devine o </a:t>
            </a:r>
            <a:r>
              <a:rPr lang="ro-RO" sz="1600" i="1" dirty="0">
                <a:latin typeface="Times New Roman" pitchFamily="18" charset="0"/>
                <a:cs typeface="Times New Roman" pitchFamily="18" charset="0"/>
              </a:rPr>
              <a:t>filosofie a supraviețuirii.</a:t>
            </a:r>
          </a:p>
          <a:p>
            <a:pPr algn="r">
              <a:buNone/>
            </a:pPr>
            <a:r>
              <a:rPr lang="en-US" sz="900" i="1" dirty="0">
                <a:latin typeface="Times New Roman" pitchFamily="18" charset="0"/>
                <a:cs typeface="Times New Roman" pitchFamily="18" charset="0"/>
              </a:rPr>
              <a:t>https://www.google.ro/imgres?imgurl=https%3A%2F%2Fi1.sndcdn.com%2Favatars-000058278120-yzmy86-t240x240.jpg&amp;imgrefurl=https%3A%2F%2Fsoundcloud.com%2Fbioetica-radiotv%2Fbio-tica&amp;tbnid=NRhJNe7q65d4UM&amp;vet=12ahUKEwjAzay7n4_4AhXKGuwKHe5UC8oQMyg8egQIARBQ..</a:t>
            </a:r>
            <a:r>
              <a:rPr lang="en-US" sz="900" i="1" dirty="0" err="1">
                <a:latin typeface="Times New Roman" pitchFamily="18" charset="0"/>
                <a:cs typeface="Times New Roman" pitchFamily="18" charset="0"/>
              </a:rPr>
              <a:t>i&amp;docid</a:t>
            </a:r>
            <a:r>
              <a:rPr lang="en-US" sz="900" i="1" dirty="0">
                <a:latin typeface="Times New Roman" pitchFamily="18" charset="0"/>
                <a:cs typeface="Times New Roman" pitchFamily="18" charset="0"/>
              </a:rPr>
              <a:t>=qNIfle9ZMQFoHM&amp;w=240&amp;h=240&amp;itg=1&amp;q=</a:t>
            </a:r>
            <a:r>
              <a:rPr lang="en-US" sz="900" i="1" dirty="0" err="1">
                <a:latin typeface="Times New Roman" pitchFamily="18" charset="0"/>
                <a:cs typeface="Times New Roman" pitchFamily="18" charset="0"/>
              </a:rPr>
              <a:t>BIOETICA&amp;ved</a:t>
            </a:r>
            <a:r>
              <a:rPr lang="en-US" sz="900" i="1" dirty="0">
                <a:latin typeface="Times New Roman" pitchFamily="18" charset="0"/>
                <a:cs typeface="Times New Roman" pitchFamily="18" charset="0"/>
              </a:rPr>
              <a:t>=2ahUKEwjAzay7n4_4AhXKGuwKHe5UC8oQMyg8egQIARBQ</a:t>
            </a:r>
          </a:p>
        </p:txBody>
      </p:sp>
      <p:pic>
        <p:nvPicPr>
          <p:cNvPr id="1026" name="Picture 2" descr="C:\Users\Moni-69\Desktop\images.jpg"/>
          <p:cNvPicPr>
            <a:picLocks noChangeAspect="1" noChangeArrowheads="1"/>
          </p:cNvPicPr>
          <p:nvPr/>
        </p:nvPicPr>
        <p:blipFill>
          <a:blip r:embed="rId2"/>
          <a:srcRect/>
          <a:stretch>
            <a:fillRect/>
          </a:stretch>
        </p:blipFill>
        <p:spPr bwMode="auto">
          <a:xfrm>
            <a:off x="6172200" y="2819400"/>
            <a:ext cx="2143125" cy="2143125"/>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ro-RO" sz="3200" b="1" dirty="0">
                <a:latin typeface="Times New Roman" pitchFamily="18" charset="0"/>
                <a:cs typeface="Times New Roman" pitchFamily="18" charset="0"/>
              </a:rPr>
              <a:t>2.2. Eutanasia </a:t>
            </a:r>
            <a:r>
              <a:rPr lang="ro-RO" sz="3200" dirty="0">
                <a:latin typeface="Times New Roman" pitchFamily="18" charset="0"/>
                <a:cs typeface="Times New Roman" pitchFamily="18" charset="0"/>
              </a:rPr>
              <a:t>- </a:t>
            </a:r>
            <a:r>
              <a:rPr lang="ro-RO" sz="3200" b="1" dirty="0">
                <a:latin typeface="Times New Roman" pitchFamily="18" charset="0"/>
                <a:cs typeface="Times New Roman" pitchFamily="18" charset="0"/>
              </a:rPr>
              <a:t>o problemă de </a:t>
            </a:r>
            <a:r>
              <a:rPr lang="ro-RO" sz="3200" b="1" i="1" dirty="0">
                <a:latin typeface="Times New Roman" pitchFamily="18" charset="0"/>
                <a:cs typeface="Times New Roman" pitchFamily="18" charset="0"/>
              </a:rPr>
              <a:t>Etică aplicată</a:t>
            </a:r>
            <a:br>
              <a:rPr lang="ro-RO" sz="3200" dirty="0">
                <a:latin typeface="Times New Roman" pitchFamily="18" charset="0"/>
                <a:cs typeface="Times New Roman" pitchFamily="18" charset="0"/>
              </a:rPr>
            </a:br>
            <a:r>
              <a:rPr lang="ro-RO" sz="1800" b="1" i="1" dirty="0">
                <a:latin typeface="Times New Roman" pitchFamily="18" charset="0"/>
                <a:cs typeface="Times New Roman" pitchFamily="18" charset="0"/>
              </a:rPr>
              <a:t>Motto:„Omul este drumul cel mai scurt între viață și moarte”</a:t>
            </a:r>
            <a:br>
              <a:rPr lang="en-US" sz="1800" dirty="0">
                <a:latin typeface="Times New Roman" pitchFamily="18" charset="0"/>
                <a:cs typeface="Times New Roman" pitchFamily="18" charset="0"/>
              </a:rPr>
            </a:br>
            <a:r>
              <a:rPr lang="ro-RO" sz="1800" b="1" i="1" dirty="0">
                <a:latin typeface="Times New Roman" pitchFamily="18" charset="0"/>
                <a:cs typeface="Times New Roman" pitchFamily="18" charset="0"/>
              </a:rPr>
              <a:t>Emil Cioran</a:t>
            </a:r>
            <a:br>
              <a:rPr lang="en-US" sz="3200" dirty="0"/>
            </a:b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609600" y="1143000"/>
            <a:ext cx="8229600" cy="4830763"/>
          </a:xfrm>
        </p:spPr>
        <p:txBody>
          <a:bodyPr>
            <a:normAutofit fontScale="85000" lnSpcReduction="20000"/>
          </a:bodyPr>
          <a:lstStyle/>
          <a:p>
            <a:pPr algn="just"/>
            <a:r>
              <a:rPr lang="ro-RO" sz="1600" dirty="0">
                <a:latin typeface="Times New Roman" pitchFamily="18" charset="0"/>
                <a:cs typeface="Times New Roman" pitchFamily="18" charset="0"/>
              </a:rPr>
              <a:t>Termenul provine din limba greacă, unde </a:t>
            </a:r>
            <a:r>
              <a:rPr lang="ro-RO" sz="1600" i="1" dirty="0">
                <a:latin typeface="Times New Roman" pitchFamily="18" charset="0"/>
                <a:cs typeface="Times New Roman" pitchFamily="18" charset="0"/>
              </a:rPr>
              <a:t>eu</a:t>
            </a:r>
            <a:r>
              <a:rPr lang="ro-RO" sz="1600" dirty="0">
                <a:latin typeface="Times New Roman" pitchFamily="18" charset="0"/>
                <a:cs typeface="Times New Roman" pitchFamily="18" charset="0"/>
              </a:rPr>
              <a:t> înseamnă </a:t>
            </a:r>
            <a:r>
              <a:rPr lang="ro-RO" sz="1600" i="1" dirty="0">
                <a:latin typeface="Times New Roman" pitchFamily="18" charset="0"/>
                <a:cs typeface="Times New Roman" pitchFamily="18" charset="0"/>
              </a:rPr>
              <a:t>bine</a:t>
            </a:r>
            <a:r>
              <a:rPr lang="ro-RO" sz="1600" dirty="0">
                <a:latin typeface="Times New Roman" pitchFamily="18" charset="0"/>
                <a:cs typeface="Times New Roman" pitchFamily="18" charset="0"/>
              </a:rPr>
              <a:t> și </a:t>
            </a:r>
            <a:r>
              <a:rPr lang="ro-RO" sz="1600" i="1" dirty="0">
                <a:latin typeface="Times New Roman" pitchFamily="18" charset="0"/>
                <a:cs typeface="Times New Roman" pitchFamily="18" charset="0"/>
              </a:rPr>
              <a:t>Thanatos</a:t>
            </a:r>
            <a:r>
              <a:rPr lang="ro-RO" sz="1600" dirty="0">
                <a:latin typeface="Times New Roman" pitchFamily="18" charset="0"/>
                <a:cs typeface="Times New Roman" pitchFamily="18" charset="0"/>
              </a:rPr>
              <a:t> înseamnă </a:t>
            </a:r>
            <a:r>
              <a:rPr lang="ro-RO" sz="1600" i="1" dirty="0">
                <a:latin typeface="Times New Roman" pitchFamily="18" charset="0"/>
                <a:cs typeface="Times New Roman" pitchFamily="18" charset="0"/>
              </a:rPr>
              <a:t>moarte,</a:t>
            </a:r>
            <a:r>
              <a:rPr lang="ro-RO" sz="1600" dirty="0">
                <a:latin typeface="Times New Roman" pitchFamily="18" charset="0"/>
                <a:cs typeface="Times New Roman" pitchFamily="18" charset="0"/>
              </a:rPr>
              <a:t> o </a:t>
            </a:r>
            <a:r>
              <a:rPr lang="ro-RO" sz="1600" i="1" dirty="0">
                <a:latin typeface="Times New Roman" pitchFamily="18" charset="0"/>
                <a:cs typeface="Times New Roman" pitchFamily="18" charset="0"/>
              </a:rPr>
              <a:t>moarte bună</a:t>
            </a:r>
            <a:r>
              <a:rPr lang="ro-RO" sz="1600" dirty="0">
                <a:latin typeface="Times New Roman" pitchFamily="18" charset="0"/>
                <a:cs typeface="Times New Roman" pitchFamily="18" charset="0"/>
              </a:rPr>
              <a:t>, </a:t>
            </a:r>
            <a:r>
              <a:rPr lang="ro-RO" sz="1600" i="1" dirty="0">
                <a:latin typeface="Times New Roman" pitchFamily="18" charset="0"/>
                <a:cs typeface="Times New Roman" pitchFamily="18" charset="0"/>
              </a:rPr>
              <a:t>o moarte blândă</a:t>
            </a:r>
            <a:r>
              <a:rPr lang="ro-RO" sz="1600" dirty="0">
                <a:latin typeface="Times New Roman" pitchFamily="18" charset="0"/>
                <a:cs typeface="Times New Roman" pitchFamily="18" charset="0"/>
              </a:rPr>
              <a:t>.</a:t>
            </a:r>
          </a:p>
          <a:p>
            <a:pPr algn="just"/>
            <a:r>
              <a:rPr lang="ro-RO" sz="1600" i="1" dirty="0">
                <a:latin typeface="Times New Roman" pitchFamily="18" charset="0"/>
                <a:cs typeface="Times New Roman" pitchFamily="18" charset="0"/>
              </a:rPr>
              <a:t> Eutanasia </a:t>
            </a:r>
            <a:r>
              <a:rPr lang="ro-RO" sz="1600" dirty="0">
                <a:latin typeface="Times New Roman" pitchFamily="18" charset="0"/>
                <a:cs typeface="Times New Roman" pitchFamily="18" charset="0"/>
              </a:rPr>
              <a:t>este o metodă de provocare a morții, doar de către medic, o procedură nedureroasă, menită a curma o suferință grea și îndelungată. Este o temă cumplit de dureroasă, ce se situează deseori la limita dintre acceptare-permisiune.</a:t>
            </a:r>
          </a:p>
          <a:p>
            <a:pPr>
              <a:buNone/>
            </a:pPr>
            <a:r>
              <a:rPr lang="ro-RO" sz="1600" dirty="0">
                <a:latin typeface="Times New Roman" pitchFamily="18" charset="0"/>
                <a:cs typeface="Times New Roman" pitchFamily="18" charset="0"/>
              </a:rPr>
              <a:t>		Forme: </a:t>
            </a:r>
          </a:p>
          <a:p>
            <a:pPr>
              <a:buFont typeface="Wingdings" pitchFamily="2" charset="2"/>
              <a:buChar char="Ø"/>
            </a:pPr>
            <a:r>
              <a:rPr lang="ro-RO" sz="1600" dirty="0">
                <a:latin typeface="Times New Roman" pitchFamily="18" charset="0"/>
                <a:cs typeface="Times New Roman" pitchFamily="18" charset="0"/>
              </a:rPr>
              <a:t>Voluntară				Pasivă</a:t>
            </a:r>
          </a:p>
          <a:p>
            <a:pPr>
              <a:buFont typeface="Wingdings" pitchFamily="2" charset="2"/>
              <a:buChar char="Ø"/>
            </a:pPr>
            <a:r>
              <a:rPr lang="ro-RO" sz="1600" dirty="0">
                <a:latin typeface="Times New Roman" pitchFamily="18" charset="0"/>
                <a:cs typeface="Times New Roman" pitchFamily="18" charset="0"/>
              </a:rPr>
              <a:t>Nevoluntară				Activă</a:t>
            </a:r>
          </a:p>
          <a:p>
            <a:pPr>
              <a:buFont typeface="Wingdings" pitchFamily="2" charset="2"/>
              <a:buChar char="Ø"/>
            </a:pPr>
            <a:r>
              <a:rPr lang="ro-RO" sz="1600" dirty="0">
                <a:latin typeface="Times New Roman" pitchFamily="18" charset="0"/>
                <a:cs typeface="Times New Roman" pitchFamily="18" charset="0"/>
              </a:rPr>
              <a:t>Involuntară</a:t>
            </a:r>
          </a:p>
          <a:p>
            <a:pPr algn="just"/>
            <a:r>
              <a:rPr lang="ro-RO" sz="1600" b="1" dirty="0">
                <a:latin typeface="Times New Roman" pitchFamily="18" charset="0"/>
                <a:cs typeface="Times New Roman" pitchFamily="18" charset="0"/>
              </a:rPr>
              <a:t>Istoric</a:t>
            </a:r>
            <a:r>
              <a:rPr lang="ro-RO" sz="2100" b="1" dirty="0">
                <a:latin typeface="Times New Roman" pitchFamily="18" charset="0"/>
                <a:cs typeface="Times New Roman" pitchFamily="18" charset="0"/>
              </a:rPr>
              <a:t>:</a:t>
            </a:r>
            <a:r>
              <a:rPr lang="ro-RO" sz="2100" dirty="0">
                <a:latin typeface="Times New Roman" pitchFamily="18" charset="0"/>
                <a:cs typeface="Times New Roman" pitchFamily="18" charset="0"/>
              </a:rPr>
              <a:t> </a:t>
            </a:r>
            <a:r>
              <a:rPr lang="ro-RO" sz="1600" dirty="0">
                <a:latin typeface="Times New Roman" pitchFamily="18" charset="0"/>
                <a:cs typeface="Times New Roman" pitchFamily="18" charset="0"/>
              </a:rPr>
              <a:t>Încă din cele mai vechi timpuri au existat controverse cu privire la această temă:</a:t>
            </a:r>
            <a:endParaRPr lang="en-US" sz="1600" dirty="0">
              <a:latin typeface="Times New Roman" pitchFamily="18" charset="0"/>
              <a:cs typeface="Times New Roman" pitchFamily="18" charset="0"/>
            </a:endParaRPr>
          </a:p>
          <a:p>
            <a:pPr lvl="0" algn="just"/>
            <a:r>
              <a:rPr lang="ro-RO" sz="1600" dirty="0">
                <a:latin typeface="Times New Roman" pitchFamily="18" charset="0"/>
                <a:cs typeface="Times New Roman" pitchFamily="18" charset="0"/>
              </a:rPr>
              <a:t>Filosofii greci considerau că persoanele care nu mai sunt utile pentru societate, trebuie ucise, viața lor fiind fără folos și fără a mai avea un sens. „Nu trebuie prelungită în niciun mod viața invalizilor pentru că aceștia nu folosesc nimănui, nici măcar lor.” Platon consemna faptul că în Sparta antică, copiii cu handicap erau infometați, pentru a muri.</a:t>
            </a:r>
          </a:p>
          <a:p>
            <a:pPr lvl="0" algn="just"/>
            <a:r>
              <a:rPr lang="ro-RO" sz="1600" b="1" dirty="0">
                <a:latin typeface="Times New Roman" pitchFamily="18" charset="0"/>
                <a:cs typeface="Times New Roman" pitchFamily="18" charset="0"/>
              </a:rPr>
              <a:t>U.E. </a:t>
            </a:r>
            <a:r>
              <a:rPr lang="ro-RO" sz="1600" dirty="0"/>
              <a:t> </a:t>
            </a:r>
            <a:r>
              <a:rPr lang="ro-RO" sz="1600" dirty="0">
                <a:latin typeface="Times New Roman" pitchFamily="18" charset="0"/>
                <a:cs typeface="Times New Roman" pitchFamily="18" charset="0"/>
              </a:rPr>
              <a:t>În Europa, țări precum Suedia, Finlanda, Luxemburg, Olanda au introdus prin lege, eutanasia. </a:t>
            </a:r>
          </a:p>
          <a:p>
            <a:pPr algn="just"/>
            <a:r>
              <a:rPr lang="ro-RO" sz="1600" b="1" dirty="0">
                <a:latin typeface="Times New Roman" pitchFamily="18" charset="0"/>
                <a:cs typeface="Times New Roman" pitchFamily="18" charset="0"/>
              </a:rPr>
              <a:t>Concluzie:</a:t>
            </a:r>
            <a:r>
              <a:rPr lang="ro-RO" sz="1600" dirty="0">
                <a:latin typeface="Times New Roman" pitchFamily="18" charset="0"/>
                <a:cs typeface="Times New Roman" pitchFamily="18" charset="0"/>
              </a:rPr>
              <a:t> </a:t>
            </a:r>
            <a:r>
              <a:rPr lang="ro-RO" sz="1700" dirty="0">
                <a:latin typeface="Times New Roman" pitchFamily="18" charset="0"/>
                <a:cs typeface="Times New Roman" pitchFamily="18" charset="0"/>
              </a:rPr>
              <a:t>Viața umană, înseamnă înainte de toate conștiință. Fie că ne referim la pacient, fie că ne referim la medicul care este pus uneori în situații critice. Conștiința omului face apel la demnitate, la umanitate. Unde, în aceste valori ale vieții, s-ar situa, moartea asistată? </a:t>
            </a:r>
          </a:p>
          <a:p>
            <a:pPr algn="just"/>
            <a:endParaRPr lang="ro-RO" sz="1700" dirty="0">
              <a:latin typeface="Times New Roman" pitchFamily="18" charset="0"/>
              <a:cs typeface="Times New Roman" pitchFamily="18" charset="0"/>
            </a:endParaRPr>
          </a:p>
          <a:p>
            <a:pPr algn="just"/>
            <a:endParaRPr lang="ro-RO" sz="1700" dirty="0">
              <a:latin typeface="Times New Roman" pitchFamily="18" charset="0"/>
              <a:cs typeface="Times New Roman" pitchFamily="18" charset="0"/>
            </a:endParaRPr>
          </a:p>
          <a:p>
            <a:pPr algn="just"/>
            <a:endParaRPr lang="ro-RO" sz="1700" dirty="0">
              <a:latin typeface="Times New Roman" pitchFamily="18" charset="0"/>
              <a:cs typeface="Times New Roman" pitchFamily="18" charset="0"/>
            </a:endParaRPr>
          </a:p>
          <a:p>
            <a:pPr algn="just"/>
            <a:endParaRPr lang="ro-RO" sz="1700" dirty="0">
              <a:latin typeface="Times New Roman" pitchFamily="18" charset="0"/>
              <a:cs typeface="Times New Roman" pitchFamily="18" charset="0"/>
            </a:endParaRPr>
          </a:p>
          <a:p>
            <a:pPr algn="just"/>
            <a:r>
              <a:rPr lang="en-US" sz="900" dirty="0">
                <a:latin typeface="Times New Roman" pitchFamily="18" charset="0"/>
                <a:cs typeface="Times New Roman" pitchFamily="18" charset="0"/>
              </a:rPr>
              <a:t>https://www.google.ro/imgres?imgurl=https%3A%2F%2Fwfrtds.org%2Fwp-content%2Fuploads%2F2011%2F08%2FDignitas-logo_en_220px.jpg&amp;imgrefurl=https%3A%2F%2Fwfrtds.org%2Fdignitas-publishes-march-2021-newsletter%2F&amp;tbnid=dt609eZujR2oWM&amp;vet=12ahUKEwjl7Yrjy4f4AhVC_KQKHe-RA1IQMyhnegUIARCRAQ..</a:t>
            </a:r>
            <a:r>
              <a:rPr lang="en-US" sz="900" dirty="0" err="1">
                <a:latin typeface="Times New Roman" pitchFamily="18" charset="0"/>
                <a:cs typeface="Times New Roman" pitchFamily="18" charset="0"/>
              </a:rPr>
              <a:t>i&amp;docid</a:t>
            </a:r>
            <a:r>
              <a:rPr lang="en-US" sz="900" dirty="0">
                <a:latin typeface="Times New Roman" pitchFamily="18" charset="0"/>
                <a:cs typeface="Times New Roman" pitchFamily="18" charset="0"/>
              </a:rPr>
              <a:t>=fP7PjR3teo_VEM&amp;w=249&amp;h=146&amp;q=</a:t>
            </a:r>
            <a:r>
              <a:rPr lang="en-US" sz="900" dirty="0" err="1">
                <a:latin typeface="Times New Roman" pitchFamily="18" charset="0"/>
                <a:cs typeface="Times New Roman" pitchFamily="18" charset="0"/>
              </a:rPr>
              <a:t>dignitas&amp;ved</a:t>
            </a:r>
            <a:r>
              <a:rPr lang="en-US" sz="900" dirty="0">
                <a:latin typeface="Times New Roman" pitchFamily="18" charset="0"/>
                <a:cs typeface="Times New Roman" pitchFamily="18" charset="0"/>
              </a:rPr>
              <a:t>=2ahUKEwjl7Yrjy4f4AhVC_KQKHe-RA1IQMyhnegUIARCRAQ</a:t>
            </a:r>
          </a:p>
          <a:p>
            <a:pPr lvl="0" algn="just"/>
            <a:endParaRPr lang="en-US" sz="1600" dirty="0">
              <a:latin typeface="Times New Roman" pitchFamily="18" charset="0"/>
              <a:cs typeface="Times New Roman" pitchFamily="18" charset="0"/>
            </a:endParaRPr>
          </a:p>
          <a:p>
            <a:pPr>
              <a:buNone/>
            </a:pPr>
            <a:endParaRPr lang="en-US" dirty="0"/>
          </a:p>
          <a:p>
            <a:pPr>
              <a:buNone/>
            </a:pPr>
            <a:endParaRPr lang="en-US" dirty="0"/>
          </a:p>
          <a:p>
            <a:endParaRPr lang="en-US" dirty="0"/>
          </a:p>
        </p:txBody>
      </p:sp>
      <p:pic>
        <p:nvPicPr>
          <p:cNvPr id="4" name="Picture 3" descr="C:\Users\Moni-69\Desktop\images (4).jpg"/>
          <p:cNvPicPr/>
          <p:nvPr/>
        </p:nvPicPr>
        <p:blipFill>
          <a:blip r:embed="rId2"/>
          <a:srcRect/>
          <a:stretch>
            <a:fillRect/>
          </a:stretch>
        </p:blipFill>
        <p:spPr bwMode="auto">
          <a:xfrm>
            <a:off x="5486400" y="4572000"/>
            <a:ext cx="3429000" cy="10668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ro-RO" sz="3200" b="1" dirty="0">
                <a:latin typeface="Times New Roman" pitchFamily="18" charset="0"/>
                <a:cs typeface="Times New Roman" pitchFamily="18" charset="0"/>
              </a:rPr>
              <a:t>2.3. Avortul -  problemă de etică aplicată </a:t>
            </a:r>
            <a:r>
              <a:rPr lang="ro-RO" sz="3200" dirty="0">
                <a:latin typeface="Times New Roman" pitchFamily="18" charset="0"/>
                <a:cs typeface="Times New Roman" pitchFamily="18" charset="0"/>
              </a:rPr>
              <a:t>	</a:t>
            </a:r>
            <a:br>
              <a:rPr lang="ro-RO" sz="3200" dirty="0">
                <a:latin typeface="Times New Roman" pitchFamily="18" charset="0"/>
                <a:cs typeface="Times New Roman" pitchFamily="18" charset="0"/>
              </a:rPr>
            </a:br>
            <a:r>
              <a:rPr lang="ro-RO" sz="1800" b="1" i="1" dirty="0">
                <a:latin typeface="Times New Roman" pitchFamily="18" charset="0"/>
                <a:cs typeface="Times New Roman" pitchFamily="18" charset="0"/>
              </a:rPr>
              <a:t>Motto:„Nu vom obosi, nu ne vom odihni, </a:t>
            </a:r>
            <a:br>
              <a:rPr lang="en-US" sz="1800" dirty="0">
                <a:latin typeface="Times New Roman" pitchFamily="18" charset="0"/>
                <a:cs typeface="Times New Roman" pitchFamily="18" charset="0"/>
              </a:rPr>
            </a:br>
            <a:r>
              <a:rPr lang="ro-RO" sz="1800" b="1" i="1" dirty="0">
                <a:latin typeface="Times New Roman" pitchFamily="18" charset="0"/>
                <a:cs typeface="Times New Roman" pitchFamily="18" charset="0"/>
              </a:rPr>
              <a:t>până când fiecare copil nenăscut nu va fi protejat prin lege și primit cu bucurie.”</a:t>
            </a:r>
            <a:br>
              <a:rPr lang="en-US" sz="1800" dirty="0">
                <a:latin typeface="Times New Roman" pitchFamily="18" charset="0"/>
                <a:cs typeface="Times New Roman" pitchFamily="18" charset="0"/>
              </a:rPr>
            </a:br>
            <a:r>
              <a:rPr lang="ro-RO" sz="1800" b="1" i="1" dirty="0">
                <a:latin typeface="Times New Roman" pitchFamily="18" charset="0"/>
                <a:cs typeface="Times New Roman" pitchFamily="18" charset="0"/>
              </a:rPr>
              <a:t>Richard John Neuhaus</a:t>
            </a:r>
            <a:br>
              <a:rPr lang="en-US" sz="1800" dirty="0">
                <a:latin typeface="Times New Roman" pitchFamily="18" charset="0"/>
                <a:cs typeface="Times New Roman" pitchFamily="18" charset="0"/>
              </a:rPr>
            </a:br>
            <a:endParaRPr lang="en-US" sz="18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876800"/>
          </a:xfrm>
        </p:spPr>
        <p:txBody>
          <a:bodyPr>
            <a:normAutofit fontScale="25000" lnSpcReduction="20000"/>
          </a:bodyPr>
          <a:lstStyle/>
          <a:p>
            <a:pPr algn="just"/>
            <a:r>
              <a:rPr lang="ro-RO" sz="4800" dirty="0">
                <a:latin typeface="Times New Roman" pitchFamily="18" charset="0"/>
                <a:cs typeface="Times New Roman" pitchFamily="18" charset="0"/>
              </a:rPr>
              <a:t>Avortul nu este o „invenție malefică” a societății contemporane. De-a lungul timpului a fost considerat o crimă împotriva vieții, dar acest subiect sensibil este o realitate pe care nu o putem ignora. Deoarece este o problemă controversată și are un conținut moral explicit, avortul este un subiect al eticii aplicate.</a:t>
            </a:r>
            <a:endParaRPr lang="en-US" sz="4800" dirty="0">
              <a:latin typeface="Times New Roman" pitchFamily="18" charset="0"/>
              <a:cs typeface="Times New Roman" pitchFamily="18" charset="0"/>
            </a:endParaRPr>
          </a:p>
          <a:p>
            <a:pPr algn="just"/>
            <a:r>
              <a:rPr lang="ro-RO" sz="4800" b="1" dirty="0">
                <a:latin typeface="Times New Roman" pitchFamily="18" charset="0"/>
                <a:cs typeface="Times New Roman" pitchFamily="18" charset="0"/>
              </a:rPr>
              <a:t>Istoric:</a:t>
            </a:r>
            <a:r>
              <a:rPr lang="ro-RO" sz="4800" dirty="0">
                <a:latin typeface="Times New Roman" pitchFamily="18" charset="0"/>
                <a:cs typeface="Times New Roman" pitchFamily="18" charset="0"/>
              </a:rPr>
              <a:t> În Roma și în Egiptul Antic se utilizau ierburile pentru întreruperea sarcinii, uneori se apela la vraci care acționau chiar prin intermediul instrumentelor; se practica și abandonul copiilor. Unii împărați condamnau la moarte femeile prinse că au recurs la uciderea pruncului, alții le izgoneau din cetate. La evreii vechi, avortul era acceptat dacă era înfăptuit pentru binele comunității, adică familiile erau atât de numeroase și sărace, încât neavând resurse pentru a-și întreține membrii, uneori se trecea ca nebăgată în seamă, această practică.</a:t>
            </a:r>
          </a:p>
          <a:p>
            <a:pPr algn="just"/>
            <a:r>
              <a:rPr lang="ro-RO" sz="4800" dirty="0">
                <a:latin typeface="Times New Roman" pitchFamily="18" charset="0"/>
                <a:cs typeface="Times New Roman" pitchFamily="18" charset="0"/>
              </a:rPr>
              <a:t>Michael Tooley, profesor de filosofie la Universitatea din Colorado, susținea că, pentru ca avortul să fie temă de etică aplicată, foetusul trebuie să îndeplinească  următoarele condiții:</a:t>
            </a:r>
          </a:p>
          <a:p>
            <a:pPr lvl="1" algn="just">
              <a:buFont typeface="Wingdings" pitchFamily="2" charset="2"/>
              <a:buChar char="q"/>
            </a:pPr>
            <a:r>
              <a:rPr lang="ro-RO" sz="4800" dirty="0">
                <a:latin typeface="Times New Roman" pitchFamily="18" charset="0"/>
                <a:cs typeface="Times New Roman" pitchFamily="18" charset="0"/>
              </a:rPr>
              <a:t>Să aibă stări mentale</a:t>
            </a:r>
          </a:p>
          <a:p>
            <a:pPr lvl="1" algn="just">
              <a:buFont typeface="Wingdings" pitchFamily="2" charset="2"/>
              <a:buChar char="q"/>
            </a:pPr>
            <a:r>
              <a:rPr lang="ro-RO" sz="4800" dirty="0">
                <a:latin typeface="Times New Roman" pitchFamily="18" charset="0"/>
                <a:cs typeface="Times New Roman" pitchFamily="18" charset="0"/>
              </a:rPr>
              <a:t>Să aibă conștiință de sine</a:t>
            </a:r>
          </a:p>
          <a:p>
            <a:pPr lvl="1" algn="just">
              <a:buFont typeface="Wingdings" pitchFamily="2" charset="2"/>
              <a:buChar char="q"/>
            </a:pPr>
            <a:r>
              <a:rPr lang="ro-RO" sz="4800" dirty="0">
                <a:latin typeface="Times New Roman" pitchFamily="18" charset="0"/>
                <a:cs typeface="Times New Roman" pitchFamily="18" charset="0"/>
              </a:rPr>
              <a:t>Să dorească să existe ca subiect al experiențelor.</a:t>
            </a:r>
          </a:p>
          <a:p>
            <a:pPr lvl="1" algn="just">
              <a:buNone/>
            </a:pPr>
            <a:r>
              <a:rPr lang="ro-RO" sz="4800" dirty="0">
                <a:latin typeface="Times New Roman" pitchFamily="18" charset="0"/>
                <a:cs typeface="Times New Roman" pitchFamily="18" charset="0"/>
              </a:rPr>
              <a:t> Prin urmare, după acest gânditor, avortul nu este o problemă de etică aplicată.</a:t>
            </a:r>
          </a:p>
          <a:p>
            <a:pPr algn="just"/>
            <a:endParaRPr lang="ro-RO" sz="4800" dirty="0">
              <a:latin typeface="Times New Roman" pitchFamily="18" charset="0"/>
              <a:cs typeface="Times New Roman" pitchFamily="18" charset="0"/>
            </a:endParaRPr>
          </a:p>
          <a:p>
            <a:pPr lvl="0" algn="just"/>
            <a:r>
              <a:rPr lang="ro-RO" sz="4800" b="1" dirty="0">
                <a:latin typeface="Times New Roman" pitchFamily="18" charset="0"/>
                <a:cs typeface="Times New Roman" pitchFamily="18" charset="0"/>
              </a:rPr>
              <a:t>U.E</a:t>
            </a:r>
            <a:r>
              <a:rPr lang="ro-RO" sz="4800" dirty="0">
                <a:latin typeface="Times New Roman" pitchFamily="18" charset="0"/>
                <a:cs typeface="Times New Roman" pitchFamily="18" charset="0"/>
              </a:rPr>
              <a:t>.: Malta, Polonia  și  Irlanda, interzic avortul, excepție făcând excepție situația în care viața mamei este pusă în pericol; </a:t>
            </a:r>
          </a:p>
          <a:p>
            <a:pPr algn="just"/>
            <a:r>
              <a:rPr lang="ro-RO" sz="4800" b="1" dirty="0">
                <a:latin typeface="Times New Roman" pitchFamily="18" charset="0"/>
                <a:cs typeface="Times New Roman" pitchFamily="18" charset="0"/>
              </a:rPr>
              <a:t>Concluzie:</a:t>
            </a:r>
            <a:r>
              <a:rPr lang="ro-RO" sz="4800" dirty="0">
                <a:latin typeface="Times New Roman" pitchFamily="18" charset="0"/>
                <a:cs typeface="Times New Roman" pitchFamily="18" charset="0"/>
              </a:rPr>
              <a:t> Avortul este o crimă. A accepta această practică, înseamnă o victorie hotărâtoare a culturii morții, împotriva culturii vieții. Asistăm la niște forme liberticide, când vorbim despre drepturi nesfârșite, fără responsabilități. </a:t>
            </a:r>
          </a:p>
          <a:p>
            <a:pPr algn="just"/>
            <a:endParaRPr lang="ro-RO" sz="3400" dirty="0">
              <a:latin typeface="Times New Roman" pitchFamily="18" charset="0"/>
              <a:cs typeface="Times New Roman" pitchFamily="18" charset="0"/>
            </a:endParaRPr>
          </a:p>
          <a:p>
            <a:pPr algn="just"/>
            <a:endParaRPr lang="ro-RO" sz="3400" dirty="0">
              <a:latin typeface="Times New Roman" pitchFamily="18" charset="0"/>
              <a:cs typeface="Times New Roman" pitchFamily="18" charset="0"/>
            </a:endParaRPr>
          </a:p>
          <a:p>
            <a:pPr algn="just"/>
            <a:endParaRPr lang="ro-RO" sz="3400" dirty="0">
              <a:latin typeface="Times New Roman" pitchFamily="18" charset="0"/>
              <a:cs typeface="Times New Roman" pitchFamily="18" charset="0"/>
            </a:endParaRPr>
          </a:p>
          <a:p>
            <a:pPr algn="just">
              <a:buNone/>
            </a:pPr>
            <a:endParaRPr lang="ro-RO" sz="2000" dirty="0">
              <a:latin typeface="Times New Roman" pitchFamily="18" charset="0"/>
              <a:cs typeface="Times New Roman" pitchFamily="18" charset="0"/>
            </a:endParaRPr>
          </a:p>
          <a:p>
            <a:pPr algn="just"/>
            <a:endParaRPr lang="ro-RO" sz="2000" dirty="0">
              <a:latin typeface="Times New Roman" pitchFamily="18" charset="0"/>
              <a:cs typeface="Times New Roman" pitchFamily="18" charset="0"/>
            </a:endParaRPr>
          </a:p>
          <a:p>
            <a:pPr algn="just"/>
            <a:endParaRPr lang="ro-RO" sz="2000" dirty="0">
              <a:latin typeface="Times New Roman" pitchFamily="18" charset="0"/>
              <a:cs typeface="Times New Roman" pitchFamily="18" charset="0"/>
            </a:endParaRPr>
          </a:p>
          <a:p>
            <a:pPr algn="just"/>
            <a:endParaRPr lang="ro-RO" sz="2000" dirty="0">
              <a:latin typeface="Times New Roman" pitchFamily="18" charset="0"/>
              <a:cs typeface="Times New Roman" pitchFamily="18" charset="0"/>
            </a:endParaRPr>
          </a:p>
          <a:p>
            <a:pPr algn="just"/>
            <a:endParaRPr lang="ro-RO" sz="2000" dirty="0">
              <a:latin typeface="Times New Roman" pitchFamily="18" charset="0"/>
              <a:cs typeface="Times New Roman" pitchFamily="18" charset="0"/>
            </a:endParaRPr>
          </a:p>
          <a:p>
            <a:pPr algn="just"/>
            <a:endParaRPr lang="ro-RO" sz="2000" dirty="0">
              <a:latin typeface="Times New Roman" pitchFamily="18" charset="0"/>
              <a:cs typeface="Times New Roman" pitchFamily="18" charset="0"/>
            </a:endParaRPr>
          </a:p>
          <a:p>
            <a:pPr algn="just"/>
            <a:endParaRPr lang="ro-RO" sz="2000" dirty="0">
              <a:latin typeface="Times New Roman" pitchFamily="18" charset="0"/>
              <a:cs typeface="Times New Roman" pitchFamily="18" charset="0"/>
            </a:endParaRPr>
          </a:p>
          <a:p>
            <a:pPr algn="just">
              <a:buNone/>
            </a:pPr>
            <a:endParaRPr lang="ro-RO" sz="2000" dirty="0">
              <a:latin typeface="Times New Roman" pitchFamily="18" charset="0"/>
              <a:cs typeface="Times New Roman" pitchFamily="18" charset="0"/>
            </a:endParaRPr>
          </a:p>
          <a:p>
            <a:pPr algn="just"/>
            <a:endParaRPr lang="ro-RO" sz="2000" dirty="0">
              <a:latin typeface="Times New Roman" pitchFamily="18" charset="0"/>
              <a:cs typeface="Times New Roman" pitchFamily="18" charset="0"/>
            </a:endParaRPr>
          </a:p>
          <a:p>
            <a:pPr algn="just"/>
            <a:endParaRPr lang="ro-RO" sz="2000" dirty="0">
              <a:latin typeface="Times New Roman" pitchFamily="18" charset="0"/>
              <a:cs typeface="Times New Roman" pitchFamily="18" charset="0"/>
            </a:endParaRPr>
          </a:p>
          <a:p>
            <a:pPr algn="just">
              <a:buNone/>
            </a:pPr>
            <a:endParaRPr lang="ro-RO" sz="2000" dirty="0">
              <a:latin typeface="Times New Roman" pitchFamily="18" charset="0"/>
              <a:cs typeface="Times New Roman" pitchFamily="18" charset="0"/>
            </a:endParaRPr>
          </a:p>
          <a:p>
            <a:pPr algn="just"/>
            <a:endParaRPr lang="ro-RO" sz="2000" dirty="0">
              <a:latin typeface="Times New Roman" pitchFamily="18" charset="0"/>
              <a:cs typeface="Times New Roman" pitchFamily="18" charset="0"/>
            </a:endParaRPr>
          </a:p>
          <a:p>
            <a:pPr algn="just"/>
            <a:endParaRPr lang="ro-RO" sz="2000" dirty="0">
              <a:latin typeface="Times New Roman" pitchFamily="18" charset="0"/>
              <a:cs typeface="Times New Roman" pitchFamily="18" charset="0"/>
            </a:endParaRPr>
          </a:p>
          <a:p>
            <a:pPr algn="just"/>
            <a:endParaRPr lang="ro-RO" sz="2000" dirty="0">
              <a:latin typeface="Times New Roman" pitchFamily="18" charset="0"/>
              <a:cs typeface="Times New Roman" pitchFamily="18" charset="0"/>
            </a:endParaRPr>
          </a:p>
          <a:p>
            <a:pPr algn="r"/>
            <a:r>
              <a:rPr lang="en-US" sz="2000" dirty="0">
                <a:latin typeface="Times New Roman" pitchFamily="18" charset="0"/>
                <a:cs typeface="Times New Roman" pitchFamily="18" charset="0"/>
              </a:rPr>
              <a:t>https://www.google.ro/imgres?imgurl=https%3A%2F%2Fea.md%2Fwp-content%2Fuploads%2F2019%2F04%2FOncofertility-Graphic-1200x720.jpg&amp;imgrefurl=https%3A%2F%2Fea.md%2Fstatul-in-care-avortul-ar-putea-fi-pedepsit-cu-99-de-ani-de-inchisoare%2F&amp;tbnid=lwBLvaGVTAkwIM&amp;vet=12ahUKEwjJyeOzzYf4AhXJu6QKHXJZAYkQMyhVegQIARBo..</a:t>
            </a:r>
            <a:r>
              <a:rPr lang="en-US" sz="2000" dirty="0" err="1">
                <a:latin typeface="Times New Roman" pitchFamily="18" charset="0"/>
                <a:cs typeface="Times New Roman" pitchFamily="18" charset="0"/>
              </a:rPr>
              <a:t>i&amp;docid</a:t>
            </a:r>
            <a:r>
              <a:rPr lang="en-US" sz="2000" dirty="0">
                <a:latin typeface="Times New Roman" pitchFamily="18" charset="0"/>
                <a:cs typeface="Times New Roman" pitchFamily="18" charset="0"/>
              </a:rPr>
              <a:t>=qHOTBtj1Z_qFeM&amp;w=1200&amp;h=720&amp;itg=1&amp;q=</a:t>
            </a:r>
            <a:r>
              <a:rPr lang="en-US" sz="2000" dirty="0" err="1">
                <a:latin typeface="Times New Roman" pitchFamily="18" charset="0"/>
                <a:cs typeface="Times New Roman" pitchFamily="18" charset="0"/>
              </a:rPr>
              <a:t>avortul&amp;ved</a:t>
            </a:r>
            <a:r>
              <a:rPr lang="en-US" sz="2000" dirty="0">
                <a:latin typeface="Times New Roman" pitchFamily="18" charset="0"/>
                <a:cs typeface="Times New Roman" pitchFamily="18" charset="0"/>
              </a:rPr>
              <a:t>=2ahUKEwjJyeOzzYf4AhXJu6QKHXJZAYkQMyhVegQIARBo</a:t>
            </a:r>
          </a:p>
          <a:p>
            <a:pPr lvl="0" algn="just"/>
            <a:endParaRPr lang="en-US" dirty="0"/>
          </a:p>
          <a:p>
            <a:endParaRPr lang="en-US" dirty="0"/>
          </a:p>
        </p:txBody>
      </p:sp>
      <p:pic>
        <p:nvPicPr>
          <p:cNvPr id="4" name="Picture 3" descr="C:\Users\Moni-69\Desktop\download (2).jpg"/>
          <p:cNvPicPr/>
          <p:nvPr/>
        </p:nvPicPr>
        <p:blipFill>
          <a:blip r:embed="rId2"/>
          <a:srcRect/>
          <a:stretch>
            <a:fillRect/>
          </a:stretch>
        </p:blipFill>
        <p:spPr bwMode="auto">
          <a:xfrm>
            <a:off x="6172200" y="4724400"/>
            <a:ext cx="2514600" cy="1219200"/>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686</TotalTime>
  <Words>7175</Words>
  <Application>Microsoft Office PowerPoint</Application>
  <PresentationFormat>On-screen Show (4:3)</PresentationFormat>
  <Paragraphs>412</Paragraphs>
  <Slides>19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Times New Roman</vt:lpstr>
      <vt:lpstr>Wingdings</vt:lpstr>
      <vt:lpstr>Office Theme</vt:lpstr>
      <vt:lpstr>    https://www.google.ro/imgres?imgurl=https%3A%2F%2Flivadarucostel.files.wordpress.com%2F2013%2F11%2Fetica_in_afaceri.jpg&amp;imgrefurl=https%3A%2F%2Flivadarucostel.wordpress.com%2F2013%2F11%2F28%2Fetica-parte-a-culturii-profesionale%2F&amp;tbnid=6uEHCEZl1Tt_tM&amp;vet=12ahUKEwjhrZGjvYf4AhVPtqQKHQskAbwQMyhDegQIARBk..i&amp;docid=Mx1VDunqgXwPhM&amp;w=288&amp;h=190&amp;q=etica&amp;ved=2ahUKEwjhrZGjvYf4AhVPtqQKHQskAbwQMyhDegQIARBk   ETICA APLICATĂ  Prof. BLAGA MONICA Liceul Greco-Catolic Iuliu Maniu, Oradea   </vt:lpstr>
      <vt:lpstr>Actualizarea cunoștințelor</vt:lpstr>
      <vt:lpstr> Ce este Etica?</vt:lpstr>
      <vt:lpstr>Ce este Etica aplicată?</vt:lpstr>
      <vt:lpstr> Prezentarea abordării temei</vt:lpstr>
      <vt:lpstr>1. Libertatea și responsabilitatea  Motto: „Libertatea omului este partea divină din el.” Petre Țuțea </vt:lpstr>
      <vt:lpstr>  2. Probleme practice ale vieții   2.1. Bioetica                                   Motto:    „Știință fără conștiință nu este decât ruinarea sufletului”        Francois Rabelais</vt:lpstr>
      <vt:lpstr>2.2. Eutanasia - o problemă de Etică aplicată Motto:„Omul este drumul cel mai scurt între viață și moarte” Emil Cioran </vt:lpstr>
      <vt:lpstr>2.3. Avortul -  problemă de etică aplicată   Motto:„Nu vom obosi, nu ne vom odihni,  până când fiecare copil nenăscut nu va fi protejat prin lege și primit cu bucurie.” Richard John Neuhaus </vt:lpstr>
      <vt:lpstr>2.4. Manipulările genetice Motto:„Nu trebuie să-ți fie frică de nimic în viață. Trebuie doar să înțelegi.”         Marie Curie </vt:lpstr>
      <vt:lpstr>    3. PROBLEME PRACTICE ALE LIBERTĂȚII 3.1. HOMOSEXUALITATEA    Motto:”Homosexualitatea nu este o boală și prin    urmare nu este nevoie să fie tratată.”  Jens Spahn,      Ministrul Sănătății-Germania  </vt:lpstr>
      <vt:lpstr>   3.2. SINUCIDEREA    Motto: „Sinuciderea...nu mai este o acțiune, ci numai o predare”        Cesare Pavese </vt:lpstr>
      <vt:lpstr>3.3. Pedeapsa capitală Motto: ”Pedeapsa cu moartea este crima comisă  cu cel mai mare grad de premeditare.” Albert Camus </vt:lpstr>
      <vt:lpstr>3.4. Crima organizată Motto: „Nu îți ascunde greșelile transformându-le în crime.”       Confucius </vt:lpstr>
      <vt:lpstr>4. Probleme practice ale proprietății 4.1. Drepturile animalelor Motto:„Să vă purtați frumos cu animalele, fiindcă ele nu au un alt Rai”        Sf. Paisie Aghioritul</vt:lpstr>
      <vt:lpstr>4.2. Etica relațiilor de afaceri     Motto: „Morala comandă, etica recomandă.”      August Comte  </vt:lpstr>
      <vt:lpstr> Concluzie   Motto:„Viața e foarte simplă, dar noi insistent o facem mai complicată”       Confucius </vt:lpstr>
      <vt:lpstr>Bibliografie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ETICA APLICATĂ ȘI UNIUNEA EUROPEANĂ</dc:title>
  <dc:creator>Moni-69</dc:creator>
  <cp:lastModifiedBy>ISJBH</cp:lastModifiedBy>
  <cp:revision>180</cp:revision>
  <dcterms:created xsi:type="dcterms:W3CDTF">2021-06-26T16:29:37Z</dcterms:created>
  <dcterms:modified xsi:type="dcterms:W3CDTF">2022-06-14T19:21:59Z</dcterms:modified>
</cp:coreProperties>
</file>