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42113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370" y="-96"/>
      </p:cViewPr>
      <p:guideLst>
        <p:guide orient="horz" pos="3109"/>
        <p:guide pos="212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B3F49-9421-48C6-87AD-A206941D2D90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688" y="4689475"/>
            <a:ext cx="5392737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0F4E4-2E51-45C4-8F91-85FCB7CBB5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0F4E4-2E51-45C4-8F91-85FCB7CBB55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ro.wikipedia.org/wiki/Timp" TargetMode="External"/><Relationship Id="rId13" Type="http://schemas.openxmlformats.org/officeDocument/2006/relationships/hyperlink" Target="http://ro.wikipedia.org/wiki/Albert_Einstein" TargetMode="External"/><Relationship Id="rId18" Type="http://schemas.openxmlformats.org/officeDocument/2006/relationships/hyperlink" Target="http://ro.wikipedia.org/wiki/Gravita%C8%9Bie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ro.wikipedia.org/wiki/Mi%C8%99care" TargetMode="External"/><Relationship Id="rId12" Type="http://schemas.openxmlformats.org/officeDocument/2006/relationships/hyperlink" Target="http://ro.wikipedia.org/wiki/Teoria_relativit%C4%83%C8%9Bii" TargetMode="External"/><Relationship Id="rId17" Type="http://schemas.openxmlformats.org/officeDocument/2006/relationships/hyperlink" Target="http://ro.wikipedia.org/wiki/C%C3%A2mp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ro.wikipedia.org/wiki/Substan%C8%9B%C4%83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ro.wikipedia.org/wiki/Materie" TargetMode="External"/><Relationship Id="rId11" Type="http://schemas.openxmlformats.org/officeDocument/2006/relationships/hyperlink" Target="http://ro.wikipedia.org/wiki/Isaac_Newton" TargetMode="External"/><Relationship Id="rId5" Type="http://schemas.openxmlformats.org/officeDocument/2006/relationships/hyperlink" Target="http://ro.wikipedia.org/wiki/Filozofie" TargetMode="External"/><Relationship Id="rId15" Type="http://schemas.openxmlformats.org/officeDocument/2006/relationships/hyperlink" Target="http://ro.wikipedia.org/wiki/Mas%C4%83" TargetMode="External"/><Relationship Id="rId10" Type="http://schemas.openxmlformats.org/officeDocument/2006/relationships/hyperlink" Target="http://ro.wikipedia.org/wiki/Euclid" TargetMode="External"/><Relationship Id="rId4" Type="http://schemas.openxmlformats.org/officeDocument/2006/relationships/image" Target="../media/image2.jpeg"/><Relationship Id="rId9" Type="http://schemas.openxmlformats.org/officeDocument/2006/relationships/hyperlink" Target="http://ro.wikipedia.org/wiki/Geometrie" TargetMode="External"/><Relationship Id="rId14" Type="http://schemas.openxmlformats.org/officeDocument/2006/relationships/hyperlink" Target="http://ro.wikipedia.org/wiki/Teori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209800"/>
            <a:ext cx="7924800" cy="609600"/>
          </a:xfrm>
        </p:spPr>
        <p:txBody>
          <a:bodyPr>
            <a:normAutofit fontScale="90000"/>
          </a:bodyPr>
          <a:lstStyle/>
          <a:p>
            <a:r>
              <a:rPr lang="vi-VN" dirty="0" smtClean="0"/>
              <a:t>Proprietățile spațiului</a:t>
            </a:r>
            <a:br>
              <a:rPr lang="vi-VN" dirty="0" smtClean="0"/>
            </a:br>
            <a:endParaRPr lang="en-US" dirty="0"/>
          </a:p>
        </p:txBody>
      </p:sp>
      <p:pic>
        <p:nvPicPr>
          <p:cNvPr id="8" name="Picture Placeholder 7" descr="Chrysanthemum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29680" b="29680"/>
          <a:stretch>
            <a:fillRect/>
          </a:stretch>
        </p:blipFill>
        <p:spPr>
          <a:xfrm>
            <a:off x="1792288" y="612775"/>
            <a:ext cx="4989512" cy="1520825"/>
          </a:xfrm>
          <a:ln>
            <a:solidFill>
              <a:schemeClr val="tx1"/>
            </a:solidFill>
          </a:ln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8077200" cy="30480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Clr>
                <a:schemeClr val="accent3">
                  <a:lumMod val="60000"/>
                  <a:lumOff val="40000"/>
                </a:schemeClr>
              </a:buClr>
              <a:buSzPct val="200000"/>
              <a:buBlip>
                <a:blip r:embed="rId4"/>
              </a:buBlip>
            </a:pPr>
            <a:r>
              <a:rPr lang="vi-VN" sz="1200" dirty="0" smtClean="0">
                <a:latin typeface="+mj-lt"/>
              </a:rPr>
              <a:t>Proprietățile (presupuse) ale spațiului au fost un subiect controversat al învățaților tuturor timpurilor. Ele variază în funcție de gradul de dezvoltare a cunoștințelor acumulate de omenire de-a lungul diverselor perioade istorice.</a:t>
            </a:r>
          </a:p>
          <a:p>
            <a:pPr>
              <a:lnSpc>
                <a:spcPct val="120000"/>
              </a:lnSpc>
              <a:buClr>
                <a:schemeClr val="accent3">
                  <a:lumMod val="60000"/>
                  <a:lumOff val="40000"/>
                </a:schemeClr>
              </a:buClr>
              <a:buSzPct val="200000"/>
              <a:buBlip>
                <a:blip r:embed="rId4"/>
              </a:buBlip>
            </a:pPr>
            <a:r>
              <a:rPr lang="vi-VN" sz="1200" dirty="0" smtClean="0">
                <a:latin typeface="+mj-lt"/>
              </a:rPr>
              <a:t>Spațiul este considerat azi o categorie </a:t>
            </a:r>
            <a:r>
              <a:rPr lang="vi-VN" sz="1200" dirty="0" smtClean="0">
                <a:latin typeface="+mj-lt"/>
                <a:hlinkClick r:id="rId5" tooltip="Filozofie"/>
              </a:rPr>
              <a:t>filozofică</a:t>
            </a:r>
            <a:r>
              <a:rPr lang="vi-VN" sz="1200" dirty="0" smtClean="0">
                <a:latin typeface="+mj-lt"/>
              </a:rPr>
              <a:t> ce desemnează forme obiective și universale de existență a </a:t>
            </a:r>
            <a:r>
              <a:rPr lang="vi-VN" sz="1200" dirty="0" smtClean="0">
                <a:latin typeface="+mj-lt"/>
                <a:hlinkClick r:id="rId6" tooltip="Materie"/>
              </a:rPr>
              <a:t>materiei</a:t>
            </a:r>
            <a:r>
              <a:rPr lang="vi-VN" sz="1200" dirty="0" smtClean="0">
                <a:latin typeface="+mj-lt"/>
              </a:rPr>
              <a:t> în </a:t>
            </a:r>
            <a:r>
              <a:rPr lang="vi-VN" sz="1200" dirty="0" smtClean="0">
                <a:latin typeface="+mj-lt"/>
                <a:hlinkClick r:id="rId7" tooltip="Mișcare"/>
              </a:rPr>
              <a:t>mișcare</a:t>
            </a:r>
            <a:r>
              <a:rPr lang="vi-VN" sz="1200" dirty="0" smtClean="0">
                <a:latin typeface="+mj-lt"/>
              </a:rPr>
              <a:t>. Unitatea cu materia determină caracterul infinit al spațiului și eternitatea timpului.</a:t>
            </a:r>
          </a:p>
          <a:p>
            <a:pPr>
              <a:lnSpc>
                <a:spcPct val="120000"/>
              </a:lnSpc>
              <a:buSzPct val="200000"/>
              <a:buBlip>
                <a:blip r:embed="rId4"/>
              </a:buBlip>
            </a:pPr>
            <a:r>
              <a:rPr lang="vi-VN" sz="1200" dirty="0" smtClean="0">
                <a:latin typeface="+mj-lt"/>
              </a:rPr>
              <a:t>Are trei dimensiuni bidirecționale, spre deosebire de categoria înrudită a </a:t>
            </a:r>
            <a:r>
              <a:rPr lang="vi-VN" sz="1200" dirty="0" smtClean="0">
                <a:latin typeface="+mj-lt"/>
                <a:hlinkClick r:id="rId8" tooltip="Timp"/>
              </a:rPr>
              <a:t>timpului</a:t>
            </a:r>
            <a:r>
              <a:rPr lang="vi-VN" sz="1200" dirty="0" smtClean="0">
                <a:latin typeface="+mj-lt"/>
              </a:rPr>
              <a:t>, care are o singură dimensiune și se scurge într-o singură direcție - numai înainte.</a:t>
            </a:r>
          </a:p>
          <a:p>
            <a:pPr>
              <a:lnSpc>
                <a:spcPct val="120000"/>
              </a:lnSpc>
              <a:buSzPct val="200000"/>
              <a:buBlip>
                <a:blip r:embed="rId4"/>
              </a:buBlip>
            </a:pPr>
            <a:r>
              <a:rPr lang="vi-VN" sz="1200" dirty="0" smtClean="0">
                <a:latin typeface="+mj-lt"/>
              </a:rPr>
              <a:t>Concepția atomistă despre spațiu și timp (care stă și la baza </a:t>
            </a:r>
            <a:r>
              <a:rPr lang="vi-VN" sz="1200" dirty="0" smtClean="0">
                <a:latin typeface="+mj-lt"/>
                <a:hlinkClick r:id="rId9" tooltip="Geometrie"/>
              </a:rPr>
              <a:t>geometriei</a:t>
            </a:r>
            <a:r>
              <a:rPr lang="vi-VN" sz="1200" dirty="0" smtClean="0">
                <a:latin typeface="+mj-lt"/>
              </a:rPr>
              <a:t> lui </a:t>
            </a:r>
            <a:r>
              <a:rPr lang="vi-VN" sz="1200" dirty="0" smtClean="0">
                <a:latin typeface="+mj-lt"/>
                <a:hlinkClick r:id="rId10" tooltip="Euclid"/>
              </a:rPr>
              <a:t>Euclid</a:t>
            </a:r>
            <a:r>
              <a:rPr lang="vi-VN" sz="1200" dirty="0" smtClean="0">
                <a:latin typeface="+mj-lt"/>
              </a:rPr>
              <a:t>) a fost dezvoltată în filozofia modernă de către </a:t>
            </a:r>
            <a:r>
              <a:rPr lang="vi-VN" sz="1200" dirty="0" smtClean="0">
                <a:latin typeface="+mj-lt"/>
                <a:hlinkClick r:id="rId11" tooltip="Isaac Newton"/>
              </a:rPr>
              <a:t>Newton</a:t>
            </a:r>
            <a:r>
              <a:rPr lang="vi-VN" sz="1200" dirty="0" smtClean="0">
                <a:latin typeface="+mj-lt"/>
              </a:rPr>
              <a:t>. Pentru Newton spațiul și timpul sunt absolute, obiective și universale, deci independente de materia în mișcare.</a:t>
            </a:r>
          </a:p>
          <a:p>
            <a:pPr>
              <a:lnSpc>
                <a:spcPct val="120000"/>
              </a:lnSpc>
              <a:buSzPct val="200000"/>
              <a:buBlip>
                <a:blip r:embed="rId4"/>
              </a:buBlip>
            </a:pPr>
            <a:r>
              <a:rPr lang="vi-VN" sz="1200" dirty="0" smtClean="0">
                <a:latin typeface="+mj-lt"/>
                <a:hlinkClick r:id="rId12" tooltip="Teoria relativității"/>
              </a:rPr>
              <a:t>Teoria relativității</a:t>
            </a:r>
            <a:r>
              <a:rPr lang="vi-VN" sz="1200" dirty="0" smtClean="0">
                <a:latin typeface="+mj-lt"/>
              </a:rPr>
              <a:t> lui </a:t>
            </a:r>
            <a:r>
              <a:rPr lang="vi-VN" sz="1200" dirty="0" smtClean="0">
                <a:latin typeface="+mj-lt"/>
                <a:hlinkClick r:id="rId13" tooltip="Albert Einstein"/>
              </a:rPr>
              <a:t>Einstein</a:t>
            </a:r>
            <a:r>
              <a:rPr lang="vi-VN" sz="1200" dirty="0" smtClean="0">
                <a:latin typeface="+mj-lt"/>
              </a:rPr>
              <a:t> (numită și </a:t>
            </a:r>
            <a:r>
              <a:rPr lang="vi-VN" sz="1200" dirty="0" smtClean="0">
                <a:latin typeface="+mj-lt"/>
                <a:hlinkClick r:id="rId14" tooltip="Teorie"/>
              </a:rPr>
              <a:t>teoria</a:t>
            </a:r>
            <a:r>
              <a:rPr lang="vi-VN" sz="1200" dirty="0" smtClean="0">
                <a:latin typeface="+mj-lt"/>
              </a:rPr>
              <a:t> fizică a spațiului și timpului) a demonstrat că proprietățile spațio-temporale (lungimea corpurilor și durata evenimentelor) depind de viteza de deplasare a sistemelor materiale și că structura sau proprietățile continuului spațio-temporal variază în funcție de concentrarea </a:t>
            </a:r>
            <a:r>
              <a:rPr lang="vi-VN" sz="1200" dirty="0" smtClean="0">
                <a:latin typeface="+mj-lt"/>
                <a:hlinkClick r:id="rId15" tooltip="Masă"/>
              </a:rPr>
              <a:t>maselor</a:t>
            </a:r>
            <a:r>
              <a:rPr lang="vi-VN" sz="1200" dirty="0" smtClean="0">
                <a:latin typeface="+mj-lt"/>
              </a:rPr>
              <a:t> </a:t>
            </a:r>
            <a:r>
              <a:rPr lang="vi-VN" sz="1200" dirty="0" smtClean="0">
                <a:latin typeface="+mj-lt"/>
                <a:hlinkClick r:id="rId16" tooltip="Substanță"/>
              </a:rPr>
              <a:t>substanței</a:t>
            </a:r>
            <a:r>
              <a:rPr lang="vi-VN" sz="1200" dirty="0" smtClean="0">
                <a:latin typeface="+mj-lt"/>
              </a:rPr>
              <a:t> și de intensitatea </a:t>
            </a:r>
            <a:r>
              <a:rPr lang="vi-VN" sz="1200" dirty="0" smtClean="0">
                <a:latin typeface="+mj-lt"/>
                <a:hlinkClick r:id="rId17" tooltip="Câmp"/>
              </a:rPr>
              <a:t>câmpului</a:t>
            </a:r>
            <a:r>
              <a:rPr lang="vi-VN" sz="1200" dirty="0" smtClean="0">
                <a:latin typeface="+mj-lt"/>
              </a:rPr>
              <a:t> </a:t>
            </a:r>
            <a:r>
              <a:rPr lang="vi-VN" sz="1200" dirty="0" smtClean="0">
                <a:latin typeface="+mj-lt"/>
                <a:hlinkClick r:id="rId18" tooltip="Gravitație"/>
              </a:rPr>
              <a:t>gravitațional</a:t>
            </a:r>
            <a:r>
              <a:rPr lang="vi-VN" sz="1200" dirty="0" smtClean="0">
                <a:latin typeface="+mj-lt"/>
              </a:rPr>
              <a:t> generat de către acestea.</a:t>
            </a:r>
          </a:p>
          <a:p>
            <a:endParaRPr lang="en-US" sz="12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44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Proprietățile spațiului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Proprietățile spațiului </dc:title>
  <dc:creator>Dux</dc:creator>
  <cp:lastModifiedBy>formator</cp:lastModifiedBy>
  <cp:revision>13</cp:revision>
  <dcterms:created xsi:type="dcterms:W3CDTF">2006-08-16T00:00:00Z</dcterms:created>
  <dcterms:modified xsi:type="dcterms:W3CDTF">2015-02-25T20:43:43Z</dcterms:modified>
</cp:coreProperties>
</file>