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1" r:id="rId16"/>
    <p:sldId id="273" r:id="rId17"/>
    <p:sldId id="312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</p:embeddedFont>
    <p:embeddedFont>
      <p:font typeface="Aref Ruqaa" panose="020F0502020204030204" pitchFamily="2" charset="-78"/>
      <p:regular r:id="rId21"/>
      <p:bold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Gabriola" panose="04040605051002020D02" pitchFamily="82" charset="0"/>
      <p:regular r:id="rId27"/>
    </p:embeddedFont>
    <p:embeddedFont>
      <p:font typeface="Nunito" panose="020F0502020204030204" pitchFamily="2" charset="0"/>
      <p:regular r:id="rId28"/>
      <p:bold r:id="rId29"/>
      <p:italic r:id="rId30"/>
      <p:boldItalic r:id="rId31"/>
    </p:embeddedFont>
    <p:embeddedFont>
      <p:font typeface="Poppins" panose="020B0502040204020203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D4D247-A656-4BB8-A40D-DC92B5A14A27}">
  <a:tblStyle styleId="{B4D4D247-A656-4BB8-A40D-DC92B5A14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367cc8b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1367cc8b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1ec488bb4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1ec488bb4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11ec488bb4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11ec488bb4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1ec488bb4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1ec488bb4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11ec488bb4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11ec488bb4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11ec488bb4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11ec488bb4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11ec488bb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11ec488bb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1ec488bb4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11ec488bb4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1ec488bb4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11ec488bb4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1ec488bb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11ec488bb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1ec488bb4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11ec488bb4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1367cc8b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1367cc8b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1ec488bb4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11ec488bb4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11ec488bb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11ec488bb4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11ec488bb4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11ec488bb4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99375"/>
            <a:ext cx="5253300" cy="22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672025"/>
            <a:ext cx="3930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-107572" y="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 rot="10800000" flipH="1">
            <a:off x="-2567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t="670" b="680"/>
          <a:stretch/>
        </p:blipFill>
        <p:spPr>
          <a:xfrm rot="5905218">
            <a:off x="8379814" y="4287419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7625" y="1133850"/>
            <a:ext cx="4447150" cy="44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5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44" name="Google Shape;144;p15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5"/>
          <p:cNvSpPr txBox="1">
            <a:spLocks noGrp="1"/>
          </p:cNvSpPr>
          <p:nvPr>
            <p:ph type="ctrTitle"/>
          </p:nvPr>
        </p:nvSpPr>
        <p:spPr>
          <a:xfrm>
            <a:off x="1310550" y="2331475"/>
            <a:ext cx="4236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 idx="2" hasCustomPrompt="1"/>
          </p:nvPr>
        </p:nvSpPr>
        <p:spPr>
          <a:xfrm>
            <a:off x="2638500" y="1183683"/>
            <a:ext cx="15810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1310525" y="3226875"/>
            <a:ext cx="4236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727200">
            <a:off x="4789212" y="-494187"/>
            <a:ext cx="5642825" cy="56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39125" y="-7605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 rot="10800000" flipH="1">
            <a:off x="20292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t="670" b="680"/>
          <a:stretch/>
        </p:blipFill>
        <p:spPr>
          <a:xfrm rot="4894782" flipH="1">
            <a:off x="8409839" y="-24606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t="670" b="680"/>
          <a:stretch/>
        </p:blipFill>
        <p:spPr>
          <a:xfrm rot="5905218">
            <a:off x="8554814" y="4363644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723675" y="-457500"/>
            <a:ext cx="5642825" cy="564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8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84" name="Google Shape;184;p18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 rot="10800000" flipH="1">
            <a:off x="-85627" y="-12"/>
            <a:ext cx="1345075" cy="9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 flipH="1">
            <a:off x="7874927" y="4126425"/>
            <a:ext cx="1344700" cy="9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2310088" y="2927800"/>
            <a:ext cx="44700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"/>
          </p:nvPr>
        </p:nvSpPr>
        <p:spPr>
          <a:xfrm>
            <a:off x="1747138" y="1476400"/>
            <a:ext cx="5595900" cy="130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9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92" name="Google Shape;192;p19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idx="2"/>
          </p:nvPr>
        </p:nvSpPr>
        <p:spPr>
          <a:xfrm>
            <a:off x="713419" y="162392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713150" y="2121199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3"/>
          </p:nvPr>
        </p:nvSpPr>
        <p:spPr>
          <a:xfrm>
            <a:off x="3308850" y="16239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4"/>
          </p:nvPr>
        </p:nvSpPr>
        <p:spPr>
          <a:xfrm>
            <a:off x="3308914" y="21211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5"/>
          </p:nvPr>
        </p:nvSpPr>
        <p:spPr>
          <a:xfrm>
            <a:off x="5904776" y="16239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6"/>
          </p:nvPr>
        </p:nvSpPr>
        <p:spPr>
          <a:xfrm>
            <a:off x="5904700" y="2121200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7"/>
          </p:nvPr>
        </p:nvSpPr>
        <p:spPr>
          <a:xfrm>
            <a:off x="713300" y="316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8"/>
          </p:nvPr>
        </p:nvSpPr>
        <p:spPr>
          <a:xfrm>
            <a:off x="713230" y="36606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9"/>
          </p:nvPr>
        </p:nvSpPr>
        <p:spPr>
          <a:xfrm>
            <a:off x="3308913" y="316625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13"/>
          </p:nvPr>
        </p:nvSpPr>
        <p:spPr>
          <a:xfrm>
            <a:off x="3308839" y="36606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14"/>
          </p:nvPr>
        </p:nvSpPr>
        <p:spPr>
          <a:xfrm>
            <a:off x="5905001" y="316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15"/>
          </p:nvPr>
        </p:nvSpPr>
        <p:spPr>
          <a:xfrm>
            <a:off x="5904925" y="36606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2">
            <a:alphaModFix/>
          </a:blip>
          <a:srcRect l="347" r="357"/>
          <a:stretch/>
        </p:blipFill>
        <p:spPr>
          <a:xfrm rot="10800000">
            <a:off x="3906352" y="4475754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>
            <a:off x="7799302" y="34625"/>
            <a:ext cx="1344700" cy="96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1_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0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11" name="Google Shape;211;p20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0"/>
          <p:cNvSpPr txBox="1">
            <a:spLocks noGrp="1"/>
          </p:cNvSpPr>
          <p:nvPr>
            <p:ph type="title"/>
          </p:nvPr>
        </p:nvSpPr>
        <p:spPr>
          <a:xfrm>
            <a:off x="720000" y="2616575"/>
            <a:ext cx="2151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1"/>
          </p:nvPr>
        </p:nvSpPr>
        <p:spPr>
          <a:xfrm>
            <a:off x="711105" y="3446950"/>
            <a:ext cx="215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title" idx="2"/>
          </p:nvPr>
        </p:nvSpPr>
        <p:spPr>
          <a:xfrm>
            <a:off x="3500762" y="2616575"/>
            <a:ext cx="2147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3"/>
          </p:nvPr>
        </p:nvSpPr>
        <p:spPr>
          <a:xfrm>
            <a:off x="3491878" y="3446900"/>
            <a:ext cx="2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title" idx="4"/>
          </p:nvPr>
        </p:nvSpPr>
        <p:spPr>
          <a:xfrm>
            <a:off x="6277625" y="2616575"/>
            <a:ext cx="2143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5"/>
          </p:nvPr>
        </p:nvSpPr>
        <p:spPr>
          <a:xfrm>
            <a:off x="6268751" y="3446950"/>
            <a:ext cx="2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20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>
            <a:off x="2" y="4172150"/>
            <a:ext cx="1344700" cy="9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5905218">
            <a:off x="8196139" y="84169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flipH="1">
            <a:off x="7799302" y="4172150"/>
            <a:ext cx="1344700" cy="9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9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1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25" name="Google Shape;225;p21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713100" y="1396600"/>
            <a:ext cx="3657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716790" y="2184227"/>
            <a:ext cx="3657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title" idx="2"/>
          </p:nvPr>
        </p:nvSpPr>
        <p:spPr>
          <a:xfrm>
            <a:off x="4767197" y="3195806"/>
            <a:ext cx="3656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3"/>
          </p:nvPr>
        </p:nvSpPr>
        <p:spPr>
          <a:xfrm>
            <a:off x="4770550" y="3983425"/>
            <a:ext cx="365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title" idx="4"/>
          </p:nvPr>
        </p:nvSpPr>
        <p:spPr>
          <a:xfrm>
            <a:off x="4767088" y="1396600"/>
            <a:ext cx="3656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4770650" y="2176729"/>
            <a:ext cx="365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/>
          </p:nvPr>
        </p:nvSpPr>
        <p:spPr>
          <a:xfrm>
            <a:off x="713100" y="3195830"/>
            <a:ext cx="3657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716650" y="3981775"/>
            <a:ext cx="3657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2">
            <a:alphaModFix/>
          </a:blip>
          <a:srcRect t="670" b="680"/>
          <a:stretch/>
        </p:blipFill>
        <p:spPr>
          <a:xfrm rot="5905218">
            <a:off x="209589" y="423329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 rot="10800000">
            <a:off x="7799302" y="34625"/>
            <a:ext cx="1344700" cy="9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 rotWithShape="1">
          <a:blip r:embed="rId2">
            <a:alphaModFix/>
          </a:blip>
          <a:srcRect t="670" b="680"/>
          <a:stretch/>
        </p:blipFill>
        <p:spPr>
          <a:xfrm rot="-5905218" flipH="1">
            <a:off x="8260639" y="4233294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6938" y="77300"/>
            <a:ext cx="5642825" cy="56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2141375" y="1444200"/>
            <a:ext cx="48990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0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body" idx="1"/>
          </p:nvPr>
        </p:nvSpPr>
        <p:spPr>
          <a:xfrm>
            <a:off x="2430500" y="2974188"/>
            <a:ext cx="43206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40" name="Google Shape;340;p33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41" name="Google Shape;341;p33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44" name="Google Shape;344;p33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6" name="Google Shape;346;p33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 rot="10800000">
            <a:off x="7799302" y="34625"/>
            <a:ext cx="1344700" cy="9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3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-2" y="4052850"/>
            <a:ext cx="1345075" cy="9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4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50" name="Google Shape;350;p34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 txBox="1">
            <a:spLocks noGrp="1"/>
          </p:cNvSpPr>
          <p:nvPr>
            <p:ph type="subTitle" idx="1"/>
          </p:nvPr>
        </p:nvSpPr>
        <p:spPr>
          <a:xfrm>
            <a:off x="713225" y="2978289"/>
            <a:ext cx="37128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title"/>
          </p:nvPr>
        </p:nvSpPr>
        <p:spPr>
          <a:xfrm>
            <a:off x="713294" y="1825613"/>
            <a:ext cx="37128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pic>
        <p:nvPicPr>
          <p:cNvPr id="354" name="Google Shape;354;p34"/>
          <p:cNvPicPr preferRelativeResize="0"/>
          <p:nvPr/>
        </p:nvPicPr>
        <p:blipFill rotWithShape="1">
          <a:blip r:embed="rId2">
            <a:alphaModFix/>
          </a:blip>
          <a:srcRect t="670" b="680"/>
          <a:stretch/>
        </p:blipFill>
        <p:spPr>
          <a:xfrm rot="-5905218" flipH="1">
            <a:off x="-173536" y="217349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 rot="10800000">
            <a:off x="3899652" y="4293324"/>
            <a:ext cx="1344700" cy="9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3899639" y="-81526"/>
            <a:ext cx="1344700" cy="9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4280050" y="0"/>
            <a:ext cx="5037525" cy="50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2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7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77" name="Google Shape;377;p37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9" name="Google Shape;379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831376" y="295700"/>
            <a:ext cx="5642825" cy="56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7"/>
          <p:cNvSpPr txBox="1">
            <a:spLocks noGrp="1"/>
          </p:cNvSpPr>
          <p:nvPr>
            <p:ph type="body" idx="1"/>
          </p:nvPr>
        </p:nvSpPr>
        <p:spPr>
          <a:xfrm>
            <a:off x="4161375" y="1201775"/>
            <a:ext cx="4269300" cy="3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Poppins"/>
              <a:buChar char="●"/>
              <a:defRPr sz="14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2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2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2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2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2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2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2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200"/>
            </a:lvl9pPr>
          </a:lstStyle>
          <a:p>
            <a:endParaRPr/>
          </a:p>
        </p:txBody>
      </p:sp>
      <p:pic>
        <p:nvPicPr>
          <p:cNvPr id="382" name="Google Shape;382;p37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-5905218" flipH="1">
            <a:off x="-295786" y="244984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/>
          <p:cNvPicPr preferRelativeResize="0"/>
          <p:nvPr/>
        </p:nvPicPr>
        <p:blipFill rotWithShape="1">
          <a:blip r:embed="rId4">
            <a:alphaModFix/>
          </a:blip>
          <a:srcRect l="357" r="347"/>
          <a:stretch/>
        </p:blipFill>
        <p:spPr>
          <a:xfrm flipH="1">
            <a:off x="8014627" y="-7605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/>
          <p:cNvPicPr preferRelativeResize="0"/>
          <p:nvPr/>
        </p:nvPicPr>
        <p:blipFill rotWithShape="1">
          <a:blip r:embed="rId4">
            <a:alphaModFix/>
          </a:blip>
          <a:srcRect l="347" r="357"/>
          <a:stretch/>
        </p:blipFill>
        <p:spPr>
          <a:xfrm rot="10800000">
            <a:off x="8014627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 rotWithShape="1">
          <a:blip r:embed="rId4">
            <a:alphaModFix/>
          </a:blip>
          <a:srcRect l="357" r="347"/>
          <a:stretch/>
        </p:blipFill>
        <p:spPr>
          <a:xfrm>
            <a:off x="3899639" y="-81526"/>
            <a:ext cx="1344700" cy="96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0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 flipH="1">
            <a:off x="2" y="4172149"/>
            <a:ext cx="1344700" cy="9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0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>
            <a:off x="7799302" y="4172149"/>
            <a:ext cx="1344700" cy="96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40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410" name="Google Shape;410;p40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880649" y="-115125"/>
            <a:ext cx="5642825" cy="56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1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-5905218" flipH="1">
            <a:off x="-295786" y="244984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1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5905218">
            <a:off x="8597314" y="2250956"/>
            <a:ext cx="665172" cy="910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41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417" name="Google Shape;417;p41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4439301" y="2334371"/>
            <a:ext cx="3991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1">
                <a:solidFill>
                  <a:schemeClr val="dk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420056" y="1183675"/>
            <a:ext cx="12045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439301" y="3229773"/>
            <a:ext cx="3991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3" name="Google Shape;23;p3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225" y="1112200"/>
            <a:ext cx="7717500" cy="34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9" name="Google Shape;29;p4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t="670" b="670"/>
          <a:stretch/>
        </p:blipFill>
        <p:spPr>
          <a:xfrm rot="-4894761">
            <a:off x="32042" y="4284009"/>
            <a:ext cx="671791" cy="91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t="670" b="670"/>
          <a:stretch/>
        </p:blipFill>
        <p:spPr>
          <a:xfrm rot="5905227">
            <a:off x="8309343" y="23960"/>
            <a:ext cx="753114" cy="103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5" name="Google Shape;35;p5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41200" y="2598200"/>
            <a:ext cx="24906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5869200" y="2598200"/>
            <a:ext cx="24906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3"/>
          </p:nvPr>
        </p:nvSpPr>
        <p:spPr>
          <a:xfrm>
            <a:off x="837747" y="2113875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4"/>
          </p:nvPr>
        </p:nvSpPr>
        <p:spPr>
          <a:xfrm>
            <a:off x="5865750" y="2113875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 flipH="1">
            <a:off x="2" y="4172149"/>
            <a:ext cx="1344700" cy="9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>
            <a:off x="7799302" y="4172149"/>
            <a:ext cx="1344700" cy="9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786875" y="1524425"/>
            <a:ext cx="330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916325" y="2140675"/>
            <a:ext cx="3050700" cy="1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56" name="Google Shape;56;p7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5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8587" y="-40825"/>
            <a:ext cx="5642825" cy="564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7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60" name="Google Shape;60;p7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-189475" y="-7605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 rot="10800000" flipH="1">
            <a:off x="-2567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4">
            <a:alphaModFix/>
          </a:blip>
          <a:srcRect t="670" b="680"/>
          <a:stretch/>
        </p:blipFill>
        <p:spPr>
          <a:xfrm rot="5905218">
            <a:off x="8776664" y="2236219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96" name="Google Shape;96;p11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Google Shape;9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632675" y="-666175"/>
            <a:ext cx="5779900" cy="57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713225" y="3069625"/>
            <a:ext cx="77175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-5905218" flipH="1">
            <a:off x="117464" y="1994169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5905218">
            <a:off x="8483214" y="1994169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713419" y="177632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713150" y="2273599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2"/>
          </p:nvPr>
        </p:nvSpPr>
        <p:spPr>
          <a:xfrm>
            <a:off x="3308988" y="17763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3"/>
          </p:nvPr>
        </p:nvSpPr>
        <p:spPr>
          <a:xfrm>
            <a:off x="3308914" y="22735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4"/>
          </p:nvPr>
        </p:nvSpPr>
        <p:spPr>
          <a:xfrm>
            <a:off x="5904776" y="17763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5"/>
          </p:nvPr>
        </p:nvSpPr>
        <p:spPr>
          <a:xfrm>
            <a:off x="5905000" y="2273600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6"/>
          </p:nvPr>
        </p:nvSpPr>
        <p:spPr>
          <a:xfrm>
            <a:off x="713300" y="34926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7"/>
          </p:nvPr>
        </p:nvSpPr>
        <p:spPr>
          <a:xfrm>
            <a:off x="713230" y="39870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8"/>
          </p:nvPr>
        </p:nvSpPr>
        <p:spPr>
          <a:xfrm>
            <a:off x="3308988" y="3492675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3308839" y="39870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3"/>
          </p:nvPr>
        </p:nvSpPr>
        <p:spPr>
          <a:xfrm>
            <a:off x="5905001" y="34926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5904925" y="39870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5"/>
          </p:nvPr>
        </p:nvSpPr>
        <p:spPr>
          <a:xfrm>
            <a:off x="713150" y="13241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6"/>
          </p:nvPr>
        </p:nvSpPr>
        <p:spPr>
          <a:xfrm>
            <a:off x="3309000" y="13241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7"/>
          </p:nvPr>
        </p:nvSpPr>
        <p:spPr>
          <a:xfrm>
            <a:off x="5905000" y="13241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8"/>
          </p:nvPr>
        </p:nvSpPr>
        <p:spPr>
          <a:xfrm>
            <a:off x="713150" y="30411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9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20"/>
          </p:nvPr>
        </p:nvSpPr>
        <p:spPr>
          <a:xfrm>
            <a:off x="3309000" y="30411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1"/>
          </p:nvPr>
        </p:nvSpPr>
        <p:spPr>
          <a:xfrm>
            <a:off x="5905000" y="30411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grpSp>
        <p:nvGrpSpPr>
          <p:cNvPr id="124" name="Google Shape;124;p13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25" name="Google Shape;125;p13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" name="Google Shape;127;p13"/>
          <p:cNvPicPr preferRelativeResize="0"/>
          <p:nvPr/>
        </p:nvPicPr>
        <p:blipFill rotWithShape="1">
          <a:blip r:embed="rId2">
            <a:alphaModFix/>
          </a:blip>
          <a:srcRect t="475" b="475"/>
          <a:stretch/>
        </p:blipFill>
        <p:spPr>
          <a:xfrm rot="3188814">
            <a:off x="8274076" y="-112874"/>
            <a:ext cx="481498" cy="15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t="670" b="670"/>
          <a:stretch/>
        </p:blipFill>
        <p:spPr>
          <a:xfrm rot="-3500494">
            <a:off x="-117533" y="79608"/>
            <a:ext cx="671792" cy="91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t="670" b="670"/>
          <a:stretch/>
        </p:blipFill>
        <p:spPr>
          <a:xfrm rot="7299506">
            <a:off x="8605417" y="4198908"/>
            <a:ext cx="671792" cy="91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32" name="Google Shape;132;p14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713225" y="2349300"/>
            <a:ext cx="4646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3862775" y="1183683"/>
            <a:ext cx="14964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713225" y="3244700"/>
            <a:ext cx="4646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4466999" y="-321500"/>
            <a:ext cx="5642825" cy="56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-25675" y="6825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672" y="4263825"/>
            <a:ext cx="837854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8243773" y="-195202"/>
            <a:ext cx="660451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 rot="10800000">
            <a:off x="8122778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ef Ruqaa"/>
              <a:buNone/>
              <a:defRPr sz="3000">
                <a:solidFill>
                  <a:schemeClr val="dk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79" r:id="rId15"/>
    <p:sldLayoutId id="2147483680" r:id="rId16"/>
    <p:sldLayoutId id="2147483683" r:id="rId17"/>
    <p:sldLayoutId id="2147483686" r:id="rId18"/>
    <p:sldLayoutId id="214748368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5"/>
          <p:cNvPicPr preferRelativeResize="0"/>
          <p:nvPr/>
        </p:nvPicPr>
        <p:blipFill rotWithShape="1">
          <a:blip r:embed="rId4">
            <a:alphaModFix amt="56000"/>
          </a:blip>
          <a:srcRect l="14508" t="32951" r="10161" b="23799"/>
          <a:stretch/>
        </p:blipFill>
        <p:spPr>
          <a:xfrm>
            <a:off x="1895962" y="4164216"/>
            <a:ext cx="4736350" cy="6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1567" y="202985"/>
            <a:ext cx="1464468" cy="12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5"/>
          <p:cNvPicPr preferRelativeResize="0"/>
          <p:nvPr/>
        </p:nvPicPr>
        <p:blipFill rotWithShape="1">
          <a:blip r:embed="rId6">
            <a:alphaModFix/>
          </a:blip>
          <a:srcRect t="79" b="79"/>
          <a:stretch/>
        </p:blipFill>
        <p:spPr>
          <a:xfrm>
            <a:off x="6522566" y="3401355"/>
            <a:ext cx="2169750" cy="12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5"/>
          <p:cNvSpPr txBox="1">
            <a:spLocks noGrp="1"/>
          </p:cNvSpPr>
          <p:nvPr>
            <p:ph type="ctrTitle"/>
          </p:nvPr>
        </p:nvSpPr>
        <p:spPr>
          <a:xfrm>
            <a:off x="1563331" y="701413"/>
            <a:ext cx="5910134" cy="3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Contextualizare (încadrarea operei în curent literar)</a:t>
            </a:r>
            <a:b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Încadrarea textului în specia basmul cult</a:t>
            </a:r>
            <a:b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Tema și viziunea despre lume</a:t>
            </a:r>
            <a:b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Structura narativă –convenții discursive</a:t>
            </a:r>
            <a:b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-instanțe narative/ perspectiva narativă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-repere spațio – temporale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-formulele tipice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-acțiunea/ tehnici narative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Personajul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-prezentare generală a personajelor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-integrarea personajului într-o tipologie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-statut social, psihologic, moral al personajului principal</a:t>
            </a:r>
            <a:endParaRPr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3" name="Google Shape;433;p45"/>
          <p:cNvSpPr txBox="1"/>
          <p:nvPr/>
        </p:nvSpPr>
        <p:spPr>
          <a:xfrm>
            <a:off x="7607441" y="462770"/>
            <a:ext cx="1152720" cy="54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24445"/>
                </a:solidFill>
                <a:latin typeface="Aref Ruqaa"/>
                <a:ea typeface="Aref Ruqaa"/>
                <a:cs typeface="Aref Ruqaa"/>
                <a:sym typeface="Aref Ruqaa"/>
              </a:rPr>
              <a:t>Clasa a X-a</a:t>
            </a:r>
            <a:endParaRPr b="1" dirty="0">
              <a:solidFill>
                <a:srgbClr val="C24445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pic>
        <p:nvPicPr>
          <p:cNvPr id="435" name="Google Shape;435;p45"/>
          <p:cNvPicPr preferRelativeResize="0"/>
          <p:nvPr/>
        </p:nvPicPr>
        <p:blipFill rotWithShape="1">
          <a:blip r:embed="rId7">
            <a:alphaModFix/>
          </a:blip>
          <a:srcRect t="475" b="475"/>
          <a:stretch/>
        </p:blipFill>
        <p:spPr>
          <a:xfrm rot="16719687">
            <a:off x="990550" y="635284"/>
            <a:ext cx="220294" cy="74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8CF25541-6A55-4B9B-710A-344AEC69D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13" y="1687555"/>
            <a:ext cx="774259" cy="335309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581987ED-3285-B428-F16B-87F37B428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14" y="1279760"/>
            <a:ext cx="774259" cy="335309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F1427CDB-4ABB-9B09-BBFB-36C1FCEEC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03" y="3388830"/>
            <a:ext cx="774259" cy="335309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0D86D014-C602-3055-CA9B-58F13E13B9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04" y="2130017"/>
            <a:ext cx="774259" cy="335309"/>
          </a:xfrm>
          <a:prstGeom prst="rect">
            <a:avLst/>
          </a:prstGeom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F25D01C3-E0F8-C7F3-FEE2-80815A1A7EB7}"/>
              </a:ext>
            </a:extLst>
          </p:cNvPr>
          <p:cNvSpPr txBox="1"/>
          <p:nvPr/>
        </p:nvSpPr>
        <p:spPr>
          <a:xfrm>
            <a:off x="1768180" y="301303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  <a:latin typeface="Gabriola" panose="04040605051002020D02" pitchFamily="82" charset="0"/>
              </a:rPr>
              <a:t>ION CREANGĂ - POVESTEA LUI HARAP-ALB – BASM CULT</a:t>
            </a:r>
            <a:endParaRPr lang="ro-RO" sz="2000" b="1" dirty="0">
              <a:solidFill>
                <a:schemeClr val="bg2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54"/>
          <p:cNvPicPr preferRelativeResize="0"/>
          <p:nvPr/>
        </p:nvPicPr>
        <p:blipFill rotWithShape="1">
          <a:blip r:embed="rId3">
            <a:alphaModFix amt="56000"/>
          </a:blip>
          <a:srcRect l="14508" t="32951" r="10161" b="23799"/>
          <a:stretch/>
        </p:blipFill>
        <p:spPr>
          <a:xfrm>
            <a:off x="2001640" y="219791"/>
            <a:ext cx="5355450" cy="6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717" y="3618657"/>
            <a:ext cx="2177020" cy="15466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0A16C33B-0150-9D61-7304-10B8DCC218B0}"/>
              </a:ext>
            </a:extLst>
          </p:cNvPr>
          <p:cNvSpPr txBox="1"/>
          <p:nvPr/>
        </p:nvSpPr>
        <p:spPr>
          <a:xfrm>
            <a:off x="3760334" y="268523"/>
            <a:ext cx="1538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Acțiunea</a:t>
            </a:r>
            <a:r>
              <a:rPr lang="ro-RO" sz="2000" b="1" spc="-35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endParaRPr lang="ro-RO" sz="2000" b="1" dirty="0">
              <a:solidFill>
                <a:schemeClr val="bg2"/>
              </a:solidFill>
              <a:latin typeface="Gabriola" panose="04040605051002020D02" pitchFamily="82" charset="0"/>
              <a:cs typeface="Aref Ruqaa" panose="02000503000000000000" pitchFamily="2" charset="-78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50D07840-012F-3103-86DA-28C712E2B81D}"/>
              </a:ext>
            </a:extLst>
          </p:cNvPr>
          <p:cNvSpPr txBox="1"/>
          <p:nvPr/>
        </p:nvSpPr>
        <p:spPr>
          <a:xfrm>
            <a:off x="717653" y="694313"/>
            <a:ext cx="78570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3. </a:t>
            </a:r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Muncile/ Probele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-convenția basmului -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trei probe: aducerea „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sălății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” din grădina ursului, furtul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nestematelor din  fruntea cerbului și aducerea fetei împăratului Roș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</a:t>
            </a: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-probe ale îndemânării, prieteniei, cumsecădeniei, milosteniei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</a:t>
            </a: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-soluționarea lor se face cu ajutorul personajelor adjuvante/ ajutătoare: cele cinci personaje himerice, albina, furnica, Sf.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Duminică și calul.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-ultima probă presupune trecerea altor probe: casa de aramă, ospățul pantagruelic, alegerea  macului de nisip, ghicirea fetei de împărat și confruntarea dintre cal și turturică, la care contribuie  cei cinci uriași.</a:t>
            </a:r>
          </a:p>
          <a:p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en-GB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4. </a:t>
            </a:r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Confruntarea finală dintre protagonist și antagonist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-lipsește și este înlocuită cu moartea simbolică, prin decapitare, și reînvierea tânărului sub  efectul apei vii și a apei moarte,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-echilibrul îl restabilește calul, care îl ucide pe Spân, după ce fata a dezvăluit identitatea  acestuia.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en-GB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5. </a:t>
            </a:r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Finalul - tânărul primește împărăția și fata de soție.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79559E62-F837-E18C-74AB-30FF632CB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173" y="517018"/>
            <a:ext cx="2749534" cy="310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DDCEC1D-0953-F808-CF6E-7532549DE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388" y="968901"/>
            <a:ext cx="9083040" cy="3708418"/>
          </a:xfrm>
        </p:spPr>
        <p:txBody>
          <a:bodyPr/>
          <a:lstStyle/>
          <a:p>
            <a:pPr marL="12065" marR="29845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en-GB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	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 bas</a:t>
            </a:r>
            <a:r>
              <a:rPr lang="ro-RO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 găsim c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ea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mai</a:t>
            </a:r>
            <a:r>
              <a:rPr lang="ro-RO" sz="1400" spc="7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bogată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galerie</a:t>
            </a:r>
            <a:r>
              <a:rPr lang="ro-RO" sz="1400" spc="4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personaje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dintre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speciile</a:t>
            </a:r>
            <a:r>
              <a:rPr lang="ro-RO" sz="1400" spc="4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epice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scurte: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personaje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simbolice,</a:t>
            </a:r>
            <a:r>
              <a:rPr lang="ro-RO" sz="1400" spc="7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purtătoare </a:t>
            </a:r>
            <a:r>
              <a:rPr lang="ro-RO" sz="1400" spc="-38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ale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unor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valori,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care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îndeplinesc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anumite</a:t>
            </a:r>
            <a:r>
              <a:rPr lang="ro-RO" sz="1400" spc="4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funcții: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protagonistul,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antagonistul,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răufăcătorul,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adjuvantul,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donatorul</a:t>
            </a:r>
            <a:r>
              <a:rPr lang="ro-RO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065" marR="304800" indent="0">
              <a:lnSpc>
                <a:spcPct val="100000"/>
              </a:lnSpc>
              <a:spcBef>
                <a:spcPts val="384"/>
              </a:spcBef>
              <a:buNone/>
            </a:pPr>
            <a:r>
              <a:rPr lang="en-GB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	O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particularitate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viziunii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lui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Creangă: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individualizarea</a:t>
            </a:r>
            <a:r>
              <a:rPr lang="ro-RO" sz="1400" spc="4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personajelor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prin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comportament,</a:t>
            </a:r>
            <a:r>
              <a:rPr lang="en-GB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atitudine,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limbaj,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psihologie,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gestică,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mimică</a:t>
            </a:r>
            <a:r>
              <a:rPr lang="ro-RO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065" marR="304800" indent="0">
              <a:lnSpc>
                <a:spcPct val="100000"/>
              </a:lnSpc>
              <a:spcBef>
                <a:spcPts val="384"/>
              </a:spcBef>
              <a:buNone/>
            </a:pPr>
            <a:r>
              <a:rPr lang="en-GB" sz="1400" b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</a:t>
            </a:r>
            <a:r>
              <a:rPr lang="ro-RO" sz="1400" b="1" spc="-5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rotagonistul</a:t>
            </a:r>
            <a:r>
              <a:rPr lang="ro-RO" sz="1400" b="1" spc="2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personaj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dinamic,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care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parcurge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aventura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inițierii</a:t>
            </a:r>
            <a:r>
              <a:rPr lang="ro-RO" sz="1400" spc="5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schimbării</a:t>
            </a:r>
            <a:r>
              <a:rPr lang="ro-RO" sz="1400" spc="7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regimului</a:t>
            </a:r>
            <a:r>
              <a:rPr lang="ro-RO" sz="1400" spc="6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moral.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en-GB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roi</a:t>
            </a:r>
            <a:r>
              <a:rPr lang="en-GB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construcția</a:t>
            </a:r>
            <a:r>
              <a:rPr lang="ro-RO" sz="1400" spc="4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cărora</a:t>
            </a:r>
            <a:r>
              <a:rPr lang="ro-RO" sz="1400" spc="4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eticul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nu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mai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suprapune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esteticului-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cei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cinci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tovarăși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himerici.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Ex.1</a:t>
            </a:r>
            <a:r>
              <a:rPr lang="ro-RO" sz="1400" b="1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– personajele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himerice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3335" marR="44958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-portretele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insolite,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realizate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prin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îmbinarea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două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categorii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estetice</a:t>
            </a:r>
            <a:r>
              <a:rPr lang="ro-RO" sz="1400" spc="4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diferite: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comicul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grotescul/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tehnica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paradoxului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hiperbolei/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vizează</a:t>
            </a:r>
            <a:r>
              <a:rPr lang="ro-RO" sz="1400" spc="4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anumite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tipologii,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comportamente </a:t>
            </a:r>
            <a:r>
              <a:rPr lang="ro-RO" sz="1400" spc="-38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umane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700" marR="446405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Ex.2</a:t>
            </a:r>
            <a:r>
              <a:rPr lang="ro-RO" sz="1400" b="1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b="1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portretelor</a:t>
            </a:r>
            <a:r>
              <a:rPr lang="ro-RO" sz="1400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Sf.Duminici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</a:t>
            </a:r>
            <a:r>
              <a:rPr lang="ro-RO" sz="1400" spc="5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tatălui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Spânului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tehnica</a:t>
            </a:r>
            <a:r>
              <a:rPr lang="ro-RO" sz="1400" b="1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disimulării</a:t>
            </a:r>
            <a:r>
              <a:rPr lang="ro-RO" sz="1400" b="1" spc="6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(contrastul</a:t>
            </a:r>
            <a:r>
              <a:rPr lang="ro-RO" sz="1400" b="1" spc="5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dintre </a:t>
            </a:r>
            <a:r>
              <a:rPr lang="ro-RO" sz="1400" b="1" spc="-38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aparență și</a:t>
            </a:r>
            <a:r>
              <a:rPr lang="ro-RO" sz="1400" b="1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esență)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ro-RO" sz="1400" b="1" spc="-1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Sf.Duminică</a:t>
            </a:r>
            <a:r>
              <a:rPr lang="ro-RO" sz="1400" b="1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metamorfoza</a:t>
            </a:r>
            <a:r>
              <a:rPr lang="ro-RO" sz="1400" spc="6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destinului,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apare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sub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chipul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unei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bătrâne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cerșetoare,</a:t>
            </a:r>
            <a:r>
              <a:rPr lang="ro-RO" sz="1400" spc="4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care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testează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calitățile</a:t>
            </a:r>
            <a:r>
              <a:rPr lang="ro-RO" sz="1400" spc="6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sufletești</a:t>
            </a:r>
            <a:r>
              <a:rPr lang="ro-RO" sz="1400" spc="4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=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personajul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mistagog.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tatăl</a:t>
            </a:r>
            <a:r>
              <a:rPr lang="ro-RO" sz="1400" b="1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se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transformă</a:t>
            </a:r>
            <a:r>
              <a:rPr lang="ro-RO" sz="1400" spc="7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într-un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urs</a:t>
            </a:r>
            <a:r>
              <a:rPr lang="ro-RO" sz="1400" spc="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pentru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testa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puterea,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vitejia.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700" marR="414655" indent="0">
              <a:lnSpc>
                <a:spcPts val="1880"/>
              </a:lnSpc>
              <a:spcBef>
                <a:spcPts val="480"/>
              </a:spcBef>
              <a:buNone/>
            </a:pP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Spânul</a:t>
            </a:r>
            <a:r>
              <a:rPr lang="ro-RO" sz="1400" b="1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îi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apare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chip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prieten</a:t>
            </a:r>
            <a:r>
              <a:rPr lang="ro-RO" sz="14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intenția</a:t>
            </a:r>
            <a:r>
              <a:rPr lang="ro-RO" sz="1400" spc="3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a-l</a:t>
            </a:r>
            <a:r>
              <a:rPr lang="ro-RO" sz="1400" spc="2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păcăli</a:t>
            </a:r>
            <a:r>
              <a:rPr lang="ro-RO" sz="1400" spc="2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=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răul</a:t>
            </a:r>
            <a:r>
              <a:rPr lang="ro-RO" sz="1400" b="1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necesar</a:t>
            </a:r>
            <a:r>
              <a:rPr lang="ro-RO" sz="1400" b="1" spc="-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ro-RO" sz="1400" spc="1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un</a:t>
            </a:r>
            <a:r>
              <a:rPr lang="ro-RO" sz="1400" spc="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factor</a:t>
            </a:r>
            <a:r>
              <a:rPr lang="ro-RO" sz="1400" b="1" spc="-1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al </a:t>
            </a:r>
            <a:r>
              <a:rPr lang="ro-RO" sz="1400" b="1" spc="-38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inițierii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endParaRPr lang="ro-RO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B3444EC-631F-759F-575C-6D10208B9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8813" y="208136"/>
            <a:ext cx="19559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bg2"/>
                </a:solidFill>
                <a:latin typeface="Gabriola" panose="04040605051002020D02" pitchFamily="82" charset="0"/>
              </a:rPr>
              <a:t>PERSONAJUL</a:t>
            </a:r>
            <a:endParaRPr sz="2400" dirty="0">
              <a:solidFill>
                <a:schemeClr val="bg2"/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2B5552E6-FD6A-D0F4-1C8E-735AB5868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5" y="720630"/>
            <a:ext cx="774259" cy="33530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C8F1A351-86F4-6EE6-A244-77A849BFE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4" y="1421724"/>
            <a:ext cx="774259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56"/>
          <p:cNvPicPr preferRelativeResize="0"/>
          <p:nvPr/>
        </p:nvPicPr>
        <p:blipFill rotWithShape="1">
          <a:blip r:embed="rId3">
            <a:alphaModFix amt="56000"/>
          </a:blip>
          <a:srcRect l="14508" t="32951" r="10161" b="23799"/>
          <a:stretch/>
        </p:blipFill>
        <p:spPr>
          <a:xfrm>
            <a:off x="751250" y="3259675"/>
            <a:ext cx="5355450" cy="8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900" y="-371113"/>
            <a:ext cx="2712299" cy="29741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4D2EFCCE-7F13-DDCE-C047-9B0830BC2B91}"/>
              </a:ext>
            </a:extLst>
          </p:cNvPr>
          <p:cNvSpPr txBox="1"/>
          <p:nvPr/>
        </p:nvSpPr>
        <p:spPr>
          <a:xfrm>
            <a:off x="343080" y="267922"/>
            <a:ext cx="845784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Integrarea personajului într-o tipologie</a:t>
            </a:r>
          </a:p>
          <a:p>
            <a:endParaRPr lang="ro-RO" dirty="0">
              <a:solidFill>
                <a:schemeClr val="tx1"/>
              </a:solidFill>
              <a:latin typeface="Aref Ruqaa" panose="02000503000000000000" pitchFamily="2" charset="-78"/>
              <a:cs typeface="Aref Ruqaa" panose="02000503000000000000" pitchFamily="2" charset="-78"/>
            </a:endParaRPr>
          </a:p>
          <a:p>
            <a:endParaRPr lang="en-GB" dirty="0">
              <a:solidFill>
                <a:schemeClr val="tx1"/>
              </a:solidFill>
              <a:latin typeface="Aref Ruqaa" panose="02000503000000000000" pitchFamily="2" charset="-78"/>
              <a:cs typeface="Aref Ruqaa" panose="02000503000000000000" pitchFamily="2" charset="-78"/>
            </a:endParaRPr>
          </a:p>
          <a:p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Harap – Alb</a:t>
            </a:r>
            <a:r>
              <a:rPr lang="en-GB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erou în formare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prototipul neexperimentatului, slab de înger, </a:t>
            </a:r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„fricos ca o muiere”,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personajul eponim al textului, întruchipare a binelui, este totuși un personaj atipic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el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nu are puteri supranaturale,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-construit realist, ca o ființă complexă, care învață din greșeli și progresează,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-personaj rotund,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-are o mai mare consistență psihologică și o mai mare veridicitate umană.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Trăsături: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calități: inteligența, bunătatea, sociabilitatea, fidelitatea, simțul onoarei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empatia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curajul</a:t>
            </a: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defecte (nu se regăsesc în basmul popular): lipsa de compasiune, credulitatea, lamentația,  autovictimizarea, ultimele două ironizate constant de tovarășul său de călătorie, calul.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Singurele aspecte care îl aproprie de un personaj fabulos sunt faptul că are capacitatea de a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vorbi cu calul și parcurge împreună cu calul un zbor cosmic.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E4B6A822-D032-884E-D40E-5F0A23EFA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94918" y="478152"/>
            <a:ext cx="4154164" cy="4023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57"/>
          <p:cNvGrpSpPr/>
          <p:nvPr/>
        </p:nvGrpSpPr>
        <p:grpSpPr>
          <a:xfrm rot="10800000">
            <a:off x="2809275" y="552939"/>
            <a:ext cx="3015751" cy="312500"/>
            <a:chOff x="4764775" y="2842325"/>
            <a:chExt cx="3015751" cy="312500"/>
          </a:xfrm>
        </p:grpSpPr>
        <p:pic>
          <p:nvPicPr>
            <p:cNvPr id="611" name="Google Shape;611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4764775" y="2842325"/>
              <a:ext cx="1315101" cy="31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10575" y="2960246"/>
              <a:ext cx="124150" cy="122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6465425" y="2842325"/>
              <a:ext cx="1315101" cy="31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Subtitlu 26">
            <a:extLst>
              <a:ext uri="{FF2B5EF4-FFF2-40B4-BE49-F238E27FC236}">
                <a16:creationId xmlns:a16="http://schemas.microsoft.com/office/drawing/2014/main" id="{52524613-763E-1602-AD18-F63D8481A732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606965" y="179477"/>
            <a:ext cx="2218061" cy="419330"/>
          </a:xfrm>
        </p:spPr>
        <p:txBody>
          <a:bodyPr/>
          <a:lstStyle/>
          <a:p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Statut</a:t>
            </a:r>
            <a:r>
              <a:rPr lang="ro-RO" sz="2000" b="1" spc="-114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social</a:t>
            </a:r>
          </a:p>
        </p:txBody>
      </p:sp>
      <p:sp>
        <p:nvSpPr>
          <p:cNvPr id="29" name="CasetăText 28">
            <a:extLst>
              <a:ext uri="{FF2B5EF4-FFF2-40B4-BE49-F238E27FC236}">
                <a16:creationId xmlns:a16="http://schemas.microsoft.com/office/drawing/2014/main" id="{46EF579E-CCC2-8D0E-6AC3-5C86F07E2F07}"/>
              </a:ext>
            </a:extLst>
          </p:cNvPr>
          <p:cNvSpPr txBox="1"/>
          <p:nvPr/>
        </p:nvSpPr>
        <p:spPr>
          <a:xfrm>
            <a:off x="243839" y="815179"/>
            <a:ext cx="866309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Etapa1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- neinițiat: </a:t>
            </a:r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</a:t>
            </a:r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boboc în trebi de aieste”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-orizont al inocenței: tinerețea, lipsa de experiență,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-incapacitatea de a cunoaște cu adevărat oamenii, incapacitatea de a vedea dincolo de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aparenț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-nu are puterea de a cântări cu drept și echilibru ceea ce este sinceritate și ceea ce e prefăcătorie în  faptele, în înfățișarea, în vorbele celorlalți,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Ex. întâlnirea cu Sfânta Duminică, sub chipul unei bătrâne cerșetoare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îi testează calitățile  sufletești: </a:t>
            </a:r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„ai să ajungi împărat, care n-a mai stat altul pe fața pământului așa de iubit, de slăvit  și de puternic”</a:t>
            </a:r>
          </a:p>
          <a:p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Etapa 2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– slugă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-constrâns prin vicleșug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-depune jurământ de fidelitate Spânului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-trece probele în numele personajului negativ</a:t>
            </a:r>
          </a:p>
          <a:p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Etapa 3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– devine împărat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-Harap-Alb cunoaște dragostea pentru fata Împăratului Roșu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-căsătoria -reperul final al aventurii sale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505" y="4170434"/>
            <a:ext cx="612547" cy="76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099448">
            <a:off x="6176288" y="3451041"/>
            <a:ext cx="381683" cy="1196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08BF11A9-88BF-FAA1-6859-C46A1122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7" y="994158"/>
            <a:ext cx="8646883" cy="3086186"/>
          </a:xfrm>
        </p:spPr>
        <p:txBody>
          <a:bodyPr/>
          <a:lstStyle/>
          <a:p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1" dirty="0">
                <a:solidFill>
                  <a:schemeClr val="bg2"/>
                </a:solidFill>
                <a:latin typeface="Comic Sans MS" panose="030F0702030302020204" pitchFamily="66" charset="0"/>
              </a:rPr>
              <a:t>Bildungsroman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- urmărește formarea spirituală și morală a feciorului de crai, pregătindu-l  pentru a deveni împărat, iar călătoria pe care o face devine simbolică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Morala basmului este enunțată chiar la început de către crai : </a:t>
            </a:r>
            <a:r>
              <a:rPr lang="en-GB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„</a:t>
            </a:r>
            <a:r>
              <a:rPr lang="ro-RO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Când vei ajunge și tu odată</a:t>
            </a:r>
            <a:r>
              <a:rPr lang="en-GB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ro-RO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mare și tare vei crede celor asupriți și necăjiți pentru că știi acum ce e necazul”.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1" dirty="0">
                <a:solidFill>
                  <a:schemeClr val="bg2"/>
                </a:solidFill>
                <a:latin typeface="Comic Sans MS" panose="030F0702030302020204" pitchFamily="66" charset="0"/>
              </a:rPr>
              <a:t>Modalități de caracterizare</a:t>
            </a: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-directe, realizate de către narator: </a:t>
            </a:r>
            <a:r>
              <a:rPr lang="ro-RO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„fiul craiului”, „boboc în felul său”, „naiv”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sau de către  Spân: </a:t>
            </a:r>
            <a:r>
              <a:rPr lang="ro-RO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„fecior de om viclean”, „pui de viperă”</a:t>
            </a:r>
            <a:br>
              <a:rPr lang="ro-RO" sz="1400" dirty="0">
                <a:solidFill>
                  <a:schemeClr val="bg2"/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-indirecte, dedusă din nume, limbaj, gesturi, fapte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-drumul simbolic al lui Harap-Alb de la naivitate, lipsa experienței, la maturitate și înțelepciune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-dublă valență inițiatică: spre cunoașterea lumii și spre revelarea propriului univers interior</a:t>
            </a:r>
            <a:b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-probele dezvăluie principii morale: curajul, prietenia, generozitatea, ospitalitatea, mila,  altruismul, prietenia și credința, nobleța, sensibilitatea sufletului omenesc, condamnând  răutatea, nedreptatea și minciuna</a:t>
            </a:r>
            <a:b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8F1E3AEE-28DC-49E9-6474-E58A8FA29A8C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2621802" y="90063"/>
            <a:ext cx="2615122" cy="572700"/>
          </a:xfrm>
        </p:spPr>
        <p:txBody>
          <a:bodyPr/>
          <a:lstStyle/>
          <a:p>
            <a:r>
              <a:rPr lang="ro-RO" b="1" dirty="0">
                <a:solidFill>
                  <a:schemeClr val="bg2"/>
                </a:solidFill>
                <a:latin typeface="Gabriola" panose="04040605051002020D02" pitchFamily="82" charset="0"/>
              </a:rPr>
              <a:t>St</a:t>
            </a:r>
            <a:r>
              <a:rPr lang="ro-RO" b="1" spc="5" dirty="0">
                <a:solidFill>
                  <a:schemeClr val="bg2"/>
                </a:solidFill>
                <a:latin typeface="Gabriola" panose="04040605051002020D02" pitchFamily="82" charset="0"/>
              </a:rPr>
              <a:t>a</a:t>
            </a:r>
            <a:r>
              <a:rPr lang="ro-RO" b="1" dirty="0">
                <a:solidFill>
                  <a:schemeClr val="bg2"/>
                </a:solidFill>
                <a:latin typeface="Gabriola" panose="04040605051002020D02" pitchFamily="82" charset="0"/>
              </a:rPr>
              <a:t>t</a:t>
            </a:r>
            <a:r>
              <a:rPr lang="ro-RO" b="1" spc="-10" dirty="0">
                <a:solidFill>
                  <a:schemeClr val="bg2"/>
                </a:solidFill>
                <a:latin typeface="Gabriola" panose="04040605051002020D02" pitchFamily="82" charset="0"/>
              </a:rPr>
              <a:t>u</a:t>
            </a:r>
            <a:r>
              <a:rPr lang="ro-RO" b="1" dirty="0">
                <a:solidFill>
                  <a:schemeClr val="bg2"/>
                </a:solidFill>
                <a:latin typeface="Gabriola" panose="04040605051002020D02" pitchFamily="82" charset="0"/>
              </a:rPr>
              <a:t>t</a:t>
            </a:r>
            <a:r>
              <a:rPr lang="ro-RO" b="1" spc="-40" dirty="0">
                <a:solidFill>
                  <a:schemeClr val="bg2"/>
                </a:solidFill>
                <a:latin typeface="Gabriola" panose="04040605051002020D02" pitchFamily="82" charset="0"/>
              </a:rPr>
              <a:t> </a:t>
            </a:r>
            <a:r>
              <a:rPr lang="ro-RO" b="1" spc="-5" dirty="0">
                <a:solidFill>
                  <a:schemeClr val="bg2"/>
                </a:solidFill>
                <a:latin typeface="Gabriola" panose="04040605051002020D02" pitchFamily="82" charset="0"/>
              </a:rPr>
              <a:t>m</a:t>
            </a:r>
            <a:r>
              <a:rPr lang="ro-RO" b="1" spc="-10" dirty="0">
                <a:solidFill>
                  <a:schemeClr val="bg2"/>
                </a:solidFill>
                <a:latin typeface="Gabriola" panose="04040605051002020D02" pitchFamily="82" charset="0"/>
              </a:rPr>
              <a:t>o</a:t>
            </a:r>
            <a:r>
              <a:rPr lang="ro-RO" b="1" spc="-5" dirty="0">
                <a:solidFill>
                  <a:schemeClr val="bg2"/>
                </a:solidFill>
                <a:latin typeface="Gabriola" panose="04040605051002020D02" pitchFamily="82" charset="0"/>
              </a:rPr>
              <a:t>r</a:t>
            </a:r>
            <a:r>
              <a:rPr lang="ro-RO" b="1" spc="5" dirty="0">
                <a:solidFill>
                  <a:schemeClr val="bg2"/>
                </a:solidFill>
                <a:latin typeface="Gabriola" panose="04040605051002020D02" pitchFamily="82" charset="0"/>
              </a:rPr>
              <a:t>a</a:t>
            </a:r>
            <a:r>
              <a:rPr lang="ro-RO" b="1" dirty="0">
                <a:solidFill>
                  <a:schemeClr val="bg2"/>
                </a:solidFill>
                <a:latin typeface="Gabriola" panose="04040605051002020D02" pitchFamily="82" charset="0"/>
              </a:rPr>
              <a:t>l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51EE9433-8D71-AECE-8B13-CB05C37AF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427839" y="465243"/>
            <a:ext cx="2539511" cy="2899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1040D25-88D9-C3A4-C02A-5BA581F69D35}"/>
              </a:ext>
            </a:extLst>
          </p:cNvPr>
          <p:cNvSpPr txBox="1"/>
          <p:nvPr/>
        </p:nvSpPr>
        <p:spPr>
          <a:xfrm>
            <a:off x="206586" y="586591"/>
            <a:ext cx="87308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Citește cu atenție fragmentul următor apoi răspunde cerințelor: 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— Draga mamei, ce fel de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viaţă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ai să mai duci tu dacă nu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poţi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ieşi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în lume cu  bărbatul tău? Eu te sfătuiesc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aşa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: să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potriveşti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totdeauna să fie foc zdravăn în  sobă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când a adormi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bărbatu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-tău, să iei pielea cea de porc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s-o dai în foc,  ca să ardă,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atunci ai să te mântui de dânsa![…]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 cum s-a întors împărăteasa cea tânără acasă, a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poruncit să-i facă  un foc bun în sobă. Şi când dormea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bărbatu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-său mai bine, ea a luat pielea de  porc, de unde o punea el,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a dat-o pe foc. […]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-Alei! Femeie nepricepută! Ce ai făcut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?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 te-a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învăţat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cineva, rău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ţi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-a  priit; iară de ai făcut-o din capul tău, rău cap ai avut!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Atunci ea deodată s-a văzut încinsă peste mijloc cu un cerc zdravăn de  fier. Iară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bărbatu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-său i-a zis: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— Când voi pune eu mâna mea cea dreaptă pe mijlocul tău, atunci să  plesnească cercul acesta,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numai atunci să se nască pruncul din tine, pentru  că ai ascultat de sfaturile altora, de ai nenorocit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căzăturile ieste de bătrâni,  m-ai nenorocit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pe mine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pe tine deodată! Şi dacă vei avea cândva nevoie  de mine, atunci să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ştii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că mă cheamă Făt-Frumos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să mă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cauţi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la  Mănăstirea-de-Tămâie.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Cum a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sfârşit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de zis aceste, deodată s-a stârnit un vânt năprasnic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 venind un vârtej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înfricoşat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a ridicat pe ginerele împăratului în sus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s-a făcut  nevăzut. [...] Iară palatul în care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şedeau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moşnegii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cu nora, cu toate 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bogăţiile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podoabele din el, s-a schimbat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iarăşi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în sărăcăciosul bordei al 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moşneagului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de mai înainte.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Ea, văzându-se acum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aşa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de nenorocită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oropsită, ce să facă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încotro  s-apuce? […] În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sfârşit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s-a hotărât a se duce în toată lumea, să-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caute  bărbatul. Şi hotărându-se astfel, a zis Doamne-ajută!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a pornit încotro a  văzut cu ochii.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”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	(Ion Creangă, Povestea porcului)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4DB7031B-EFA2-8A42-37D8-CDF37B1CE8D2}"/>
              </a:ext>
            </a:extLst>
          </p:cNvPr>
          <p:cNvSpPr txBox="1"/>
          <p:nvPr/>
        </p:nvSpPr>
        <p:spPr>
          <a:xfrm>
            <a:off x="3082314" y="230115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dirty="0">
                <a:solidFill>
                  <a:schemeClr val="bg2"/>
                </a:solidFill>
                <a:latin typeface="Gabriola" panose="04040605051002020D02" pitchFamily="82" charset="0"/>
              </a:rPr>
              <a:t>EXERCIȚII – basmul cult</a:t>
            </a:r>
          </a:p>
        </p:txBody>
      </p:sp>
    </p:spTree>
    <p:extLst>
      <p:ext uri="{BB962C8B-B14F-4D97-AF65-F5344CB8AC3E}">
        <p14:creationId xmlns:p14="http://schemas.microsoft.com/office/powerpoint/2010/main" val="63944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04540" y="168225"/>
            <a:ext cx="1692891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23978" y="168225"/>
            <a:ext cx="1692891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192" y="4234127"/>
            <a:ext cx="1692891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84204" y="4234126"/>
            <a:ext cx="1692891" cy="4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84DF5B52-1F05-552C-9BE6-7522480A5F0F}"/>
              </a:ext>
            </a:extLst>
          </p:cNvPr>
          <p:cNvSpPr txBox="1"/>
          <p:nvPr/>
        </p:nvSpPr>
        <p:spPr>
          <a:xfrm>
            <a:off x="636693" y="53350"/>
            <a:ext cx="796860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dirty="0">
              <a:solidFill>
                <a:schemeClr val="tx1"/>
              </a:solidFill>
              <a:latin typeface="Aref Ruqaa" panose="02000503000000000000" pitchFamily="2" charset="-78"/>
              <a:cs typeface="Aref Ruqaa" panose="02000503000000000000" pitchFamily="2" charset="-78"/>
            </a:endParaRPr>
          </a:p>
          <a:p>
            <a:r>
              <a:rPr lang="ro-RO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I.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1. 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Transcrie un fragment de maximum zece cuvinte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 care să reiasă sfatul mamei.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2.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Indică două mărci ale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oralităţii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stilului prezente  în text.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3.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Identifică în text un motiv literar specific  basmului popular.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4. </a:t>
            </a:r>
            <a:r>
              <a:rPr lang="ro-RO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Menţionează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tipul de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narator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  textul citat.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5.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Ilustrează, cu exemple din text, două trăsături ale  basmului cult.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6.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Identifică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text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doi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indici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temporali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doi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indici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spațiali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7.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Menționează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câte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un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enunț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tiparul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textual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identificat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fiecare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dintre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fragmentele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de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mai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jos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: </a:t>
            </a:r>
          </a:p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a)-Alei! Femeie nepricepută! Ce ai făcut? </a:t>
            </a:r>
          </a:p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b) Şi cum s-a întors împărăteasa cea tânără acasă, a şi poruncit să-i facă  un foc bun în sobă. Şi când dormea bărbatu-său mai bine, ea a luat pielea de  porc, de unde o punea el, şi a dat-o pe foc. </a:t>
            </a:r>
          </a:p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8. Alcătuiește câte un enunț cu sensul denotativ și cu sensul conotativ al cuvântului „foc”.</a:t>
            </a:r>
          </a:p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9. Scrie sinonime pentru cuvintele:  te sfătuiesc, podoabe, năprasnic.</a:t>
            </a:r>
          </a:p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10. Textul de mai jos reprezintă mesajul unui prieten, care îți dă un sfat. Rescrie mesajul, corectând greșelile de orice fel.</a:t>
            </a:r>
          </a:p>
          <a:p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Nare rost să înveți bazaconia aceia de lecție oricum nuți va folosi la nimic, eu însu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nam învățat și uitemă ce departe am ajuns nu se merită să înveți credemă știu io ce spun. </a:t>
            </a:r>
          </a:p>
          <a:p>
            <a:r>
              <a:rPr lang="ro-RO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II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Redactează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un text de minimum 150 de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cuvinte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care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să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argumentezi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dacă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mai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bine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să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iei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deciziile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de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unul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singur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sau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să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asculți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de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sfaturile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altora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raportându-te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atât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la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informațiile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din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fragmentul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 mai sus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cât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la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experiența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personală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sau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culturală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 </a:t>
            </a:r>
          </a:p>
          <a:p>
            <a:endParaRPr lang="ro-RO" dirty="0">
              <a:solidFill>
                <a:schemeClr val="tx1"/>
              </a:solidFill>
              <a:latin typeface="Aref Ruqaa" panose="02000503000000000000" pitchFamily="2" charset="-78"/>
              <a:cs typeface="Aref Ruqaa" panose="02000503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81FFC0-08E5-AB9F-20BE-3A9AFF50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73" y="355227"/>
            <a:ext cx="2823262" cy="359337"/>
          </a:xfrm>
        </p:spPr>
        <p:txBody>
          <a:bodyPr/>
          <a:lstStyle/>
          <a:p>
            <a:r>
              <a:rPr lang="en-GB" sz="2000" dirty="0"/>
              <a:t>BIBLIOGRAFIE</a:t>
            </a:r>
            <a:endParaRPr lang="ro-RO" sz="200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6D2B7D1-FA06-A36E-BF09-5AF627D0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176" y="968901"/>
            <a:ext cx="7649548" cy="3651544"/>
          </a:xfrm>
        </p:spPr>
        <p:txBody>
          <a:bodyPr/>
          <a:lstStyle/>
          <a:p>
            <a:pPr marL="139700" indent="0"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1. </a:t>
            </a:r>
            <a:r>
              <a:rPr lang="ro-RO" sz="1400" b="1" dirty="0">
                <a:latin typeface="Gabriola" panose="04040605051002020D02" pitchFamily="82" charset="0"/>
              </a:rPr>
              <a:t>Creangă, Ion.</a:t>
            </a:r>
            <a:r>
              <a:rPr lang="ro-RO" sz="1400" dirty="0">
                <a:latin typeface="Gabriola" panose="04040605051002020D02" pitchFamily="82" charset="0"/>
              </a:rPr>
              <a:t> </a:t>
            </a:r>
            <a:r>
              <a:rPr lang="ro-RO" sz="1400" i="1" dirty="0">
                <a:latin typeface="Gabriola" panose="04040605051002020D02" pitchFamily="82" charset="0"/>
              </a:rPr>
              <a:t>Povestea lui Harap Alb</a:t>
            </a:r>
            <a:r>
              <a:rPr lang="ro-RO" sz="1400" dirty="0">
                <a:latin typeface="Gabriola" panose="04040605051002020D02" pitchFamily="82" charset="0"/>
              </a:rPr>
              <a:t>, în </a:t>
            </a:r>
            <a:r>
              <a:rPr lang="ro-RO" sz="1400" i="1" dirty="0">
                <a:latin typeface="Gabriola" panose="04040605051002020D02" pitchFamily="82" charset="0"/>
              </a:rPr>
              <a:t>Povești și povestiri</a:t>
            </a:r>
            <a:r>
              <a:rPr lang="ro-RO" sz="1400" dirty="0">
                <a:latin typeface="Gabriola" panose="04040605051002020D02" pitchFamily="82" charset="0"/>
              </a:rPr>
              <a:t>, Editura Litera, București, 2020.</a:t>
            </a:r>
            <a:endParaRPr lang="en-GB" sz="1400" dirty="0">
              <a:latin typeface="Gabriola" panose="04040605051002020D02" pitchFamily="82" charset="0"/>
            </a:endParaRPr>
          </a:p>
          <a:p>
            <a:pPr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2. </a:t>
            </a:r>
            <a:r>
              <a:rPr lang="ro-RO" sz="1400" b="1" dirty="0">
                <a:latin typeface="Gabriola" panose="04040605051002020D02" pitchFamily="82" charset="0"/>
              </a:rPr>
              <a:t>Călinescu, George.</a:t>
            </a:r>
            <a:r>
              <a:rPr lang="ro-RO" sz="1400" dirty="0">
                <a:latin typeface="Gabriola" panose="04040605051002020D02" pitchFamily="82" charset="0"/>
              </a:rPr>
              <a:t> </a:t>
            </a:r>
            <a:r>
              <a:rPr lang="ro-RO" sz="1400" i="1" dirty="0">
                <a:latin typeface="Gabriola" panose="04040605051002020D02" pitchFamily="82" charset="0"/>
              </a:rPr>
              <a:t>Istoria literaturii române de la origini până în prezent</a:t>
            </a:r>
            <a:r>
              <a:rPr lang="ro-RO" sz="1400" dirty="0">
                <a:latin typeface="Gabriola" panose="04040605051002020D02" pitchFamily="82" charset="0"/>
              </a:rPr>
              <a:t>, Editura Minerva, București, 1982.</a:t>
            </a:r>
            <a:endParaRPr lang="en-GB" sz="1400" dirty="0">
              <a:latin typeface="Gabriola" panose="04040605051002020D02" pitchFamily="82" charset="0"/>
            </a:endParaRPr>
          </a:p>
          <a:p>
            <a:pPr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3. </a:t>
            </a:r>
            <a:r>
              <a:rPr lang="ro-RO" sz="1400" b="1" dirty="0">
                <a:latin typeface="Gabriola" panose="04040605051002020D02" pitchFamily="82" charset="0"/>
              </a:rPr>
              <a:t>Manolescu, Nicolae.</a:t>
            </a:r>
            <a:r>
              <a:rPr lang="ro-RO" sz="1400" dirty="0">
                <a:latin typeface="Gabriola" panose="04040605051002020D02" pitchFamily="82" charset="0"/>
              </a:rPr>
              <a:t> </a:t>
            </a:r>
            <a:r>
              <a:rPr lang="ro-RO" sz="1400" i="1" dirty="0">
                <a:latin typeface="Gabriola" panose="04040605051002020D02" pitchFamily="82" charset="0"/>
              </a:rPr>
              <a:t>Istoria critică a literaturii române</a:t>
            </a:r>
            <a:r>
              <a:rPr lang="ro-RO" sz="1400" dirty="0">
                <a:latin typeface="Gabriola" panose="04040605051002020D02" pitchFamily="82" charset="0"/>
              </a:rPr>
              <a:t>, Editura Paralela 45, Pitești, 2008.</a:t>
            </a:r>
            <a:endParaRPr lang="en-GB" sz="1400" dirty="0">
              <a:latin typeface="Gabriola" panose="04040605051002020D02" pitchFamily="82" charset="0"/>
            </a:endParaRPr>
          </a:p>
          <a:p>
            <a:pPr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4. </a:t>
            </a:r>
            <a:r>
              <a:rPr lang="ro-RO" sz="1400" b="1" dirty="0">
                <a:latin typeface="Gabriola" panose="04040605051002020D02" pitchFamily="82" charset="0"/>
              </a:rPr>
              <a:t>Rotaru, Ioan.</a:t>
            </a:r>
            <a:r>
              <a:rPr lang="ro-RO" sz="1400" dirty="0">
                <a:latin typeface="Gabriola" panose="04040605051002020D02" pitchFamily="82" charset="0"/>
              </a:rPr>
              <a:t> </a:t>
            </a:r>
            <a:r>
              <a:rPr lang="ro-RO" sz="1400" i="1" dirty="0">
                <a:latin typeface="Gabriola" panose="04040605051002020D02" pitchFamily="82" charset="0"/>
              </a:rPr>
              <a:t>O istorie a literaturii române</a:t>
            </a:r>
            <a:r>
              <a:rPr lang="ro-RO" sz="1400" dirty="0">
                <a:latin typeface="Gabriola" panose="04040605051002020D02" pitchFamily="82" charset="0"/>
              </a:rPr>
              <a:t>, Editura Didactică și Pedagogică, București, 2000.</a:t>
            </a:r>
            <a:endParaRPr lang="en-GB" sz="1400" dirty="0">
              <a:latin typeface="Gabriola" panose="04040605051002020D02" pitchFamily="82" charset="0"/>
            </a:endParaRPr>
          </a:p>
          <a:p>
            <a:pPr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5. </a:t>
            </a:r>
            <a:r>
              <a:rPr lang="ro-RO" sz="1400" b="1" dirty="0">
                <a:latin typeface="Gabriola" panose="04040605051002020D02" pitchFamily="82" charset="0"/>
              </a:rPr>
              <a:t>Ghițulescu, Ruxandra.</a:t>
            </a:r>
            <a:r>
              <a:rPr lang="ro-RO" sz="1400" dirty="0">
                <a:latin typeface="Gabriola" panose="04040605051002020D02" pitchFamily="82" charset="0"/>
              </a:rPr>
              <a:t> </a:t>
            </a:r>
            <a:r>
              <a:rPr lang="ro-RO" sz="1400" i="1" dirty="0">
                <a:latin typeface="Gabriola" panose="04040605051002020D02" pitchFamily="82" charset="0"/>
              </a:rPr>
              <a:t>Basmul cult și basmul popular – între tradiție și inovație</a:t>
            </a:r>
            <a:r>
              <a:rPr lang="ro-RO" sz="1400" dirty="0">
                <a:latin typeface="Gabriola" panose="04040605051002020D02" pitchFamily="82" charset="0"/>
              </a:rPr>
              <a:t>, Revista </a:t>
            </a:r>
            <a:r>
              <a:rPr lang="ro-RO" sz="1400" i="1" dirty="0">
                <a:latin typeface="Gabriola" panose="04040605051002020D02" pitchFamily="82" charset="0"/>
              </a:rPr>
              <a:t>Limba și literatura română</a:t>
            </a:r>
            <a:r>
              <a:rPr lang="ro-RO" sz="1400" dirty="0">
                <a:latin typeface="Gabriola" panose="04040605051002020D02" pitchFamily="82" charset="0"/>
              </a:rPr>
              <a:t>, nr. 2, 2016.</a:t>
            </a:r>
            <a:endParaRPr lang="en-GB" sz="1400" dirty="0">
              <a:latin typeface="Gabriola" panose="04040605051002020D02" pitchFamily="82" charset="0"/>
            </a:endParaRPr>
          </a:p>
          <a:p>
            <a:pPr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6. </a:t>
            </a:r>
            <a:r>
              <a:rPr lang="ro-RO" sz="1400" b="1" dirty="0">
                <a:latin typeface="Gabriola" panose="04040605051002020D02" pitchFamily="82" charset="0"/>
              </a:rPr>
              <a:t>Ministerul Educației.</a:t>
            </a:r>
            <a:r>
              <a:rPr lang="ro-RO" sz="1400" dirty="0">
                <a:latin typeface="Gabriola" panose="04040605051002020D02" pitchFamily="82" charset="0"/>
              </a:rPr>
              <a:t> </a:t>
            </a:r>
            <a:r>
              <a:rPr lang="ro-RO" sz="1400" i="1" dirty="0">
                <a:latin typeface="Gabriola" panose="04040605051002020D02" pitchFamily="82" charset="0"/>
              </a:rPr>
              <a:t>Programa școlară pentru limba și literatura română – clasa a X-a</a:t>
            </a:r>
            <a:r>
              <a:rPr lang="ro-RO" sz="1400" dirty="0">
                <a:latin typeface="Gabriola" panose="04040605051002020D02" pitchFamily="82" charset="0"/>
              </a:rPr>
              <a:t>, 2017.</a:t>
            </a:r>
            <a:endParaRPr lang="en-GB" sz="1400" dirty="0">
              <a:latin typeface="Gabriola" panose="04040605051002020D02" pitchFamily="82" charset="0"/>
            </a:endParaRPr>
          </a:p>
          <a:p>
            <a:pPr marL="139700" indent="0" algn="just">
              <a:buNone/>
            </a:pPr>
            <a:r>
              <a:rPr lang="en-GB" sz="1400" b="1" dirty="0">
                <a:latin typeface="Gabriola" panose="04040605051002020D02" pitchFamily="82" charset="0"/>
              </a:rPr>
              <a:t>7. </a:t>
            </a:r>
            <a:r>
              <a:rPr lang="ro-RO" sz="1400" b="1" dirty="0">
                <a:latin typeface="Gabriola" panose="04040605051002020D02" pitchFamily="82" charset="0"/>
              </a:rPr>
              <a:t>Manual de Limba și literatura română, clasa a X-a</a:t>
            </a:r>
            <a:r>
              <a:rPr lang="ro-RO" sz="1400" dirty="0">
                <a:latin typeface="Gabriola" panose="04040605051002020D02" pitchFamily="82" charset="0"/>
              </a:rPr>
              <a:t>, Editura </a:t>
            </a:r>
            <a:r>
              <a:rPr lang="ro-RO" sz="1400" dirty="0" err="1">
                <a:latin typeface="Gabriola" panose="04040605051002020D02" pitchFamily="82" charset="0"/>
              </a:rPr>
              <a:t>Art</a:t>
            </a:r>
            <a:r>
              <a:rPr lang="ro-RO" sz="1400" dirty="0">
                <a:latin typeface="Gabriola" panose="04040605051002020D02" pitchFamily="82" charset="0"/>
              </a:rPr>
              <a:t>, București, 2022.</a:t>
            </a:r>
            <a:endParaRPr lang="en-GB" sz="1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 txBox="1">
            <a:spLocks noGrp="1"/>
          </p:cNvSpPr>
          <p:nvPr>
            <p:ph type="body" idx="1"/>
          </p:nvPr>
        </p:nvSpPr>
        <p:spPr>
          <a:xfrm>
            <a:off x="190896" y="576089"/>
            <a:ext cx="4146208" cy="39913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PERIOADA: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Epoca Marilor Clasici (G. Călinescu, Istoria literaturii române de la  origini până în prezent ) – Basmul Povestea lui Harap- Alb, Ion Creangă - publicat în revista  Convorbiri literare, 1877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1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CURENT LITERAR: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realism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SPECIE: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basm cult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1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TEMA: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victoria binelui (temă specifică basmelor populare), condiția umană, destinul  (teme de circulație universală)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</a:t>
            </a:r>
            <a:endParaRPr lang="ro-RO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6F46DB0B-B13D-58EC-19CD-77137C3E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84" t="6072" r="18125" b="5624"/>
          <a:stretch/>
        </p:blipFill>
        <p:spPr>
          <a:xfrm>
            <a:off x="4250193" y="328611"/>
            <a:ext cx="1742351" cy="2393157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41B87F01-27DC-8080-72EE-AD322C4CD166}"/>
              </a:ext>
            </a:extLst>
          </p:cNvPr>
          <p:cNvSpPr txBox="1"/>
          <p:nvPr/>
        </p:nvSpPr>
        <p:spPr>
          <a:xfrm>
            <a:off x="378620" y="328612"/>
            <a:ext cx="387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  <a:latin typeface="Gabriola" panose="04040605051002020D02" pitchFamily="82" charset="0"/>
              </a:rPr>
              <a:t>ION CREANGĂ - POVESTEA LUI HARAP-ALB </a:t>
            </a:r>
            <a:endParaRPr lang="ro-RO" sz="2000" b="1" dirty="0">
              <a:solidFill>
                <a:schemeClr val="bg2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C6DB120E-351F-0868-1B28-B64C59A49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898" y="2811145"/>
            <a:ext cx="2991248" cy="2076412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BCE11E0D-B90C-86AB-40F1-48F7C8051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037" y="328611"/>
            <a:ext cx="1826729" cy="2393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47"/>
          <p:cNvGrpSpPr/>
          <p:nvPr/>
        </p:nvGrpSpPr>
        <p:grpSpPr>
          <a:xfrm>
            <a:off x="3001987" y="4519639"/>
            <a:ext cx="3258375" cy="396736"/>
            <a:chOff x="2942813" y="3976714"/>
            <a:chExt cx="3258375" cy="396736"/>
          </a:xfrm>
        </p:grpSpPr>
        <p:pic>
          <p:nvPicPr>
            <p:cNvPr id="447" name="Google Shape;447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42813" y="3976714"/>
              <a:ext cx="1669550" cy="396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4531638" y="3976714"/>
              <a:ext cx="1669550" cy="3967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5" name="Google Shape;455;p47"/>
          <p:cNvPicPr preferRelativeResize="0"/>
          <p:nvPr/>
        </p:nvPicPr>
        <p:blipFill rotWithShape="1">
          <a:blip r:embed="rId5">
            <a:alphaModFix/>
          </a:blip>
          <a:srcRect l="347" r="357"/>
          <a:stretch/>
        </p:blipFill>
        <p:spPr>
          <a:xfrm flipH="1">
            <a:off x="7640731" y="2912327"/>
            <a:ext cx="1221725" cy="206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17DF8699-8916-695F-54BA-F7DC5F08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86" y="652131"/>
            <a:ext cx="7609439" cy="3584153"/>
          </a:xfrm>
        </p:spPr>
        <p:txBody>
          <a:bodyPr/>
          <a:lstStyle/>
          <a:p>
            <a:pPr algn="l"/>
            <a:br>
              <a:rPr lang="ro-RO" sz="1400" dirty="0"/>
            </a:br>
            <a:r>
              <a:rPr lang="en-GB" sz="1400" b="0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Re</a:t>
            </a:r>
            <a:r>
              <a:rPr lang="ro-RO" sz="1400" b="0" u="sng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spectă</a:t>
            </a:r>
            <a:r>
              <a:rPr lang="ro-RO" sz="1400" b="0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convențiile discursive ale speciei: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narațiune </a:t>
            </a:r>
            <a:r>
              <a:rPr lang="ro-RO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pluriepisodică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cu numeroase personaje purtătoare ale unor valori simbolice,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cu acțiune convențională supusă unor stereotipii, dar care înfățișează parcurgerea drumului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maturizării eroului,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personajele îndeplinesc o serie de funcții (protagonist, antagonist, donator),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reperele spațiale și temporale sunt vagi,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structură convențională,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formule specifice, obiecte magice,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procedeul </a:t>
            </a:r>
            <a:r>
              <a:rPr lang="ro-RO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triplicării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u="sng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Dimensiunea cultă este dată de:</a:t>
            </a:r>
            <a:b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faptul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că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are un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autor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cunoscut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și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fost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publicat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accentul care se pune pe </a:t>
            </a:r>
            <a:r>
              <a:rPr lang="ro-RO" sz="1400" b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decriere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și pe dialog în individualizarea personajelor,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conturarea unor personaje caricaturizate,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multiplicarea epicului,</a:t>
            </a:r>
            <a:b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originalitatea viziunii și stilul particular al autorului.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FBB132D8-2C15-EF56-7D79-93FE98272FA6}"/>
              </a:ext>
            </a:extLst>
          </p:cNvPr>
          <p:cNvSpPr txBox="1"/>
          <p:nvPr/>
        </p:nvSpPr>
        <p:spPr>
          <a:xfrm>
            <a:off x="2591486" y="227125"/>
            <a:ext cx="4172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spc="-1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Încadrarea</a:t>
            </a:r>
            <a:r>
              <a:rPr lang="ro-RO" sz="2000" b="1" spc="-5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textului</a:t>
            </a:r>
            <a:r>
              <a:rPr lang="ro-RO" sz="2000" b="1" spc="-2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în</a:t>
            </a:r>
            <a:r>
              <a:rPr lang="ro-RO" sz="2000" b="1" spc="-1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specie</a:t>
            </a:r>
            <a:r>
              <a:rPr lang="ro-RO" sz="2000" b="1" spc="-1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– </a:t>
            </a:r>
            <a:r>
              <a:rPr lang="ro-RO" sz="2000" b="1" spc="-5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basmul</a:t>
            </a:r>
            <a:r>
              <a:rPr lang="ro-RO" sz="2000" b="1" spc="1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ro-RO" sz="2000" b="1" spc="-5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cult</a:t>
            </a:r>
            <a:endParaRPr lang="ro-RO" sz="2000" b="1" dirty="0">
              <a:solidFill>
                <a:schemeClr val="bg2"/>
              </a:solidFill>
              <a:latin typeface="Gabriola" panose="04040605051002020D02" pitchFamily="82" charset="0"/>
              <a:cs typeface="Aref Ruqaa" panose="02000503000000000000" pitchFamily="2" charset="-78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8F95AE20-50EC-4A88-731C-2D240FD61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06" y="780104"/>
            <a:ext cx="774259" cy="33530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CC6C3EAB-84FE-0FBC-A8D5-FCB07906A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27" y="2912327"/>
            <a:ext cx="774259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id="{5C414468-C8B3-393D-F53D-E58056657DDB}"/>
              </a:ext>
            </a:extLst>
          </p:cNvPr>
          <p:cNvSpPr txBox="1"/>
          <p:nvPr/>
        </p:nvSpPr>
        <p:spPr>
          <a:xfrm>
            <a:off x="2544588" y="170285"/>
            <a:ext cx="40545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1" i="0" u="none" strike="noStrike" kern="1200" cap="none" spc="-55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Tema</a:t>
            </a:r>
            <a:r>
              <a:rPr kumimoji="0" lang="it-IT" sz="2400" b="1" i="0" u="none" strike="noStrike" kern="1200" cap="none" spc="-4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și</a:t>
            </a:r>
            <a:r>
              <a:rPr kumimoji="0" lang="it-IT" sz="2400" b="1" i="0" u="none" strike="noStrike" kern="1200" cap="none" spc="-3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 </a:t>
            </a:r>
            <a:r>
              <a:rPr kumimoji="0" lang="it-IT" sz="2400" b="1" i="0" u="none" strike="noStrike" kern="1200" cap="none" spc="-5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viziunea</a:t>
            </a:r>
            <a:r>
              <a:rPr kumimoji="0" lang="it-IT" sz="2400" b="1" i="0" u="none" strike="noStrike" kern="1200" cap="none" spc="-1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 despre</a:t>
            </a:r>
            <a:r>
              <a:rPr kumimoji="0" lang="it-IT" sz="2400" b="1" i="0" u="none" strike="noStrike" kern="1200" cap="none" spc="-2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Aref Ruqaa" panose="02000503000000000000" pitchFamily="2" charset="-78"/>
              </a:rPr>
              <a:t>lume</a:t>
            </a:r>
            <a:endParaRPr lang="ro-RO" sz="2400" b="1" dirty="0">
              <a:solidFill>
                <a:schemeClr val="bg2"/>
              </a:solidFill>
              <a:latin typeface="Gabriola" panose="04040605051002020D02" pitchFamily="82" charset="0"/>
              <a:cs typeface="Aref Ruqaa" panose="02000503000000000000" pitchFamily="2" charset="-78"/>
            </a:endParaRPr>
          </a:p>
        </p:txBody>
      </p:sp>
      <p:pic>
        <p:nvPicPr>
          <p:cNvPr id="44" name="Imagine 43">
            <a:extLst>
              <a:ext uri="{FF2B5EF4-FFF2-40B4-BE49-F238E27FC236}">
                <a16:creationId xmlns:a16="http://schemas.microsoft.com/office/drawing/2014/main" id="{A8C4192A-0DF3-3DD0-A840-EFEA94C59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467" y="1024150"/>
            <a:ext cx="1488533" cy="878067"/>
          </a:xfrm>
          <a:prstGeom prst="rect">
            <a:avLst/>
          </a:prstGeom>
        </p:spPr>
      </p:pic>
      <p:sp>
        <p:nvSpPr>
          <p:cNvPr id="31" name="CasetăText 30">
            <a:extLst>
              <a:ext uri="{FF2B5EF4-FFF2-40B4-BE49-F238E27FC236}">
                <a16:creationId xmlns:a16="http://schemas.microsoft.com/office/drawing/2014/main" id="{36C198C3-5151-3EE4-64DA-B3ACBCDBB7A7}"/>
              </a:ext>
            </a:extLst>
          </p:cNvPr>
          <p:cNvSpPr txBox="1"/>
          <p:nvPr/>
        </p:nvSpPr>
        <p:spPr>
          <a:xfrm>
            <a:off x="374547" y="798068"/>
            <a:ext cx="70678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	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Viziunea realistă este regăsită în definiția pe care Călinescu o dă basmului: </a:t>
            </a:r>
            <a:r>
              <a:rPr lang="ro-RO" dirty="0">
                <a:solidFill>
                  <a:srgbClr val="C00000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„oglindirea vieții în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rgbClr val="C00000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moduri fabuloase”,</a:t>
            </a:r>
          </a:p>
          <a:p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	</a:t>
            </a:r>
          </a:p>
          <a:p>
            <a:r>
              <a:rPr lang="en-GB" b="1" dirty="0">
                <a:latin typeface="Comic Sans MS" panose="030F0702030302020204" pitchFamily="66" charset="0"/>
                <a:cs typeface="Aref Ruqaa" panose="02000503000000000000" pitchFamily="2" charset="-78"/>
              </a:rPr>
              <a:t>	</a:t>
            </a:r>
            <a:r>
              <a:rPr lang="ro-RO" b="1" dirty="0">
                <a:latin typeface="Comic Sans MS" panose="030F0702030302020204" pitchFamily="66" charset="0"/>
                <a:cs typeface="Aref Ruqaa" panose="02000503000000000000" pitchFamily="2" charset="-78"/>
              </a:rPr>
              <a:t>Originalitatea viziunii: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-antropomorfizarea fantasticului, umanizarea realizându-se prin intermediul personajelor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himerice, caricaturizate, care reprezintă condiția umană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;</a:t>
            </a:r>
            <a:endParaRPr lang="ro-RO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-fantastic</a:t>
            </a:r>
            <a:r>
              <a:rPr lang="en-GB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ul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 umanizat, autohton, folcloric (prietenii lui Harap-Alb se poartă/vorbesc ca țăranii lui  Creangă din Moldova secolului  al XIX-lea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;</a:t>
            </a:r>
            <a:endParaRPr lang="ro-RO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-teatralitatea operei, umorul și jovialitatea, aspect care îl determină pe Tudor Vianu să aprecieze  faptul că Ion Creangă </a:t>
            </a:r>
            <a:r>
              <a:rPr lang="ro-RO" dirty="0">
                <a:solidFill>
                  <a:srgbClr val="C00000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„topește narațiunea în dialog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”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;</a:t>
            </a: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-dialogul scânteietor,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-popasurile descriptive,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-multiplicarea epicului, 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-bildungsroman,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-oralitatea,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-erudiția paremiologică- proverbele,</a:t>
            </a:r>
          </a:p>
        </p:txBody>
      </p:sp>
      <p:pic>
        <p:nvPicPr>
          <p:cNvPr id="45" name="Imagine 44">
            <a:extLst>
              <a:ext uri="{FF2B5EF4-FFF2-40B4-BE49-F238E27FC236}">
                <a16:creationId xmlns:a16="http://schemas.microsoft.com/office/drawing/2014/main" id="{134E3B53-8F1A-1820-E8A9-B5525DB49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317" y="2010468"/>
            <a:ext cx="1129868" cy="1694803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1E37F056-1FDF-E6D8-84FF-2F4D8631C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585" y="3085302"/>
            <a:ext cx="1204202" cy="1694803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93329A90-E204-6BD2-17A7-B17F40C0B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80" y="798068"/>
            <a:ext cx="774259" cy="33530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33D3AD28-BB8A-D7BB-36C3-73154029A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79" y="1463183"/>
            <a:ext cx="774259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49"/>
          <p:cNvPicPr preferRelativeResize="0"/>
          <p:nvPr/>
        </p:nvPicPr>
        <p:blipFill rotWithShape="1">
          <a:blip r:embed="rId3">
            <a:alphaModFix amt="56000"/>
          </a:blip>
          <a:srcRect l="14508" t="32951" r="10161" b="23799"/>
          <a:stretch/>
        </p:blipFill>
        <p:spPr>
          <a:xfrm>
            <a:off x="189124" y="4373308"/>
            <a:ext cx="4736350" cy="6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252" y="3924048"/>
            <a:ext cx="828144" cy="1027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49"/>
          <p:cNvGrpSpPr/>
          <p:nvPr/>
        </p:nvGrpSpPr>
        <p:grpSpPr>
          <a:xfrm>
            <a:off x="2198314" y="4246326"/>
            <a:ext cx="3975575" cy="509900"/>
            <a:chOff x="2421750" y="3796900"/>
            <a:chExt cx="3975575" cy="509900"/>
          </a:xfrm>
        </p:grpSpPr>
        <p:pic>
          <p:nvPicPr>
            <p:cNvPr id="499" name="Google Shape;499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2421750" y="3796900"/>
              <a:ext cx="2145800" cy="50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51525" y="3796900"/>
              <a:ext cx="2145800" cy="509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1" name="Google Shape;501;p49"/>
          <p:cNvPicPr preferRelativeResize="0"/>
          <p:nvPr/>
        </p:nvPicPr>
        <p:blipFill rotWithShape="1">
          <a:blip r:embed="rId6">
            <a:alphaModFix/>
          </a:blip>
          <a:srcRect t="475" b="475"/>
          <a:stretch/>
        </p:blipFill>
        <p:spPr>
          <a:xfrm rot="2869045" flipH="1">
            <a:off x="7968471" y="2804562"/>
            <a:ext cx="396599" cy="14381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61ED9A7F-637E-CFA1-76BA-31261F6A54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6745" y="229086"/>
            <a:ext cx="3054738" cy="395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85" dirty="0" err="1">
                <a:solidFill>
                  <a:schemeClr val="bg2"/>
                </a:solidFill>
                <a:latin typeface="Gabriola" panose="04040605051002020D02" pitchFamily="82" charset="0"/>
              </a:rPr>
              <a:t>T</a:t>
            </a:r>
            <a:r>
              <a:rPr sz="2400" spc="-5" dirty="0" err="1">
                <a:solidFill>
                  <a:schemeClr val="bg2"/>
                </a:solidFill>
                <a:latin typeface="Gabriola" panose="04040605051002020D02" pitchFamily="82" charset="0"/>
              </a:rPr>
              <a:t>ema</a:t>
            </a:r>
            <a:r>
              <a:rPr lang="en-GB" sz="2400" spc="-5" dirty="0">
                <a:solidFill>
                  <a:schemeClr val="bg2"/>
                </a:solidFill>
                <a:latin typeface="Gabriola" panose="04040605051002020D02" pitchFamily="82" charset="0"/>
              </a:rPr>
              <a:t> </a:t>
            </a:r>
            <a:r>
              <a:rPr lang="en-GB" sz="2400" spc="-5" dirty="0" err="1">
                <a:solidFill>
                  <a:schemeClr val="bg2"/>
                </a:solidFill>
                <a:latin typeface="Gabriola" panose="04040605051002020D02" pitchFamily="82" charset="0"/>
              </a:rPr>
              <a:t>și</a:t>
            </a:r>
            <a:r>
              <a:rPr lang="en-GB" sz="2400" spc="-5" dirty="0">
                <a:solidFill>
                  <a:schemeClr val="bg2"/>
                </a:solidFill>
                <a:latin typeface="Gabriola" panose="04040605051002020D02" pitchFamily="82" charset="0"/>
              </a:rPr>
              <a:t> </a:t>
            </a:r>
            <a:r>
              <a:rPr lang="en-GB" sz="2400" spc="-5" dirty="0" err="1">
                <a:solidFill>
                  <a:schemeClr val="bg2"/>
                </a:solidFill>
                <a:latin typeface="Gabriola" panose="04040605051002020D02" pitchFamily="82" charset="0"/>
              </a:rPr>
              <a:t>titlul</a:t>
            </a:r>
            <a:endParaRPr sz="2400" spc="-5" dirty="0">
              <a:solidFill>
                <a:schemeClr val="bg2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9159E71B-62B4-3E63-BC77-7C17D6A388F3}"/>
              </a:ext>
            </a:extLst>
          </p:cNvPr>
          <p:cNvSpPr txBox="1"/>
          <p:nvPr/>
        </p:nvSpPr>
        <p:spPr>
          <a:xfrm>
            <a:off x="189124" y="849938"/>
            <a:ext cx="8039946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750"/>
              <a:tabLst>
                <a:tab pos="287020" algn="l"/>
                <a:tab pos="287655" algn="l"/>
              </a:tabLst>
            </a:pPr>
            <a:r>
              <a:rPr lang="ro-RO" sz="1400" b="1" spc="-40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Tem</a:t>
            </a:r>
            <a:r>
              <a:rPr lang="ro-RO" sz="1400" b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</a:t>
            </a:r>
            <a:r>
              <a:rPr lang="ro-RO" sz="1400" b="1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(victoria</a:t>
            </a:r>
            <a:r>
              <a:rPr lang="ro-RO" sz="1400" b="1" spc="4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binelui,</a:t>
            </a:r>
            <a:r>
              <a:rPr lang="ro-RO" sz="1400" b="1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condiția</a:t>
            </a:r>
            <a:r>
              <a:rPr lang="ro-RO" sz="1400" b="1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umană,</a:t>
            </a:r>
            <a:r>
              <a:rPr lang="ro-RO" sz="1400" b="1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destinul)</a:t>
            </a:r>
            <a:endParaRPr lang="ro-RO" sz="2000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R="262255" algn="just">
              <a:lnSpc>
                <a:spcPct val="100000"/>
              </a:lnSpc>
              <a:buSzPct val="93750"/>
              <a:tabLst>
                <a:tab pos="267970" algn="l"/>
              </a:tabLst>
            </a:pPr>
            <a:r>
              <a:rPr lang="en-GB" sz="1400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V</a:t>
            </a:r>
            <a:r>
              <a:rPr lang="ro-RO" sz="1400" b="1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ictoria</a:t>
            </a:r>
            <a:r>
              <a:rPr lang="ro-RO" sz="1400" b="1" spc="3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binelui:</a:t>
            </a:r>
            <a:r>
              <a:rPr lang="ro-RO" sz="1400" b="1" spc="4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eroul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parcurge</a:t>
            </a:r>
            <a:r>
              <a:rPr lang="ro-RO" sz="1400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o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aventură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eroică,</a:t>
            </a:r>
            <a:r>
              <a:rPr lang="ro-RO" sz="1400" spc="4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imaginară,</a:t>
            </a:r>
            <a:r>
              <a:rPr lang="ro-RO" sz="1400" spc="6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un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drum</a:t>
            </a:r>
            <a:r>
              <a:rPr lang="en-GB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al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maturizării</a:t>
            </a:r>
            <a:r>
              <a:rPr lang="ro-RO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pentru </a:t>
            </a:r>
            <a:r>
              <a:rPr lang="ro-RO" sz="1400" spc="-38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dobândirea unor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valori</a:t>
            </a:r>
            <a:r>
              <a:rPr lang="ro-RO" sz="1400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etice</a:t>
            </a:r>
            <a:r>
              <a:rPr lang="ro-RO" sz="1400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 morale.</a:t>
            </a:r>
            <a:endParaRPr lang="ro-RO" sz="1400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R="226060" algn="just">
              <a:lnSpc>
                <a:spcPct val="100000"/>
              </a:lnSpc>
              <a:spcBef>
                <a:spcPts val="385"/>
              </a:spcBef>
              <a:buSzPct val="93750"/>
              <a:tabLst>
                <a:tab pos="166370" algn="l"/>
              </a:tabLst>
            </a:pPr>
            <a:r>
              <a:rPr lang="en-GB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</a:t>
            </a:r>
            <a:r>
              <a:rPr lang="ro-RO" sz="1400" b="1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ondiția</a:t>
            </a:r>
            <a:r>
              <a:rPr lang="ro-RO" sz="1400" b="1" spc="4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umană:</a:t>
            </a:r>
            <a:r>
              <a:rPr lang="ro-RO" sz="1400" b="1" spc="7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personajele</a:t>
            </a:r>
            <a:r>
              <a:rPr lang="ro-RO" sz="1400" spc="4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caricaturizate-</a:t>
            </a:r>
            <a:r>
              <a:rPr lang="ro-RO" sz="1400" spc="8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Flămânzilă,</a:t>
            </a:r>
            <a:r>
              <a:rPr lang="ro-RO" sz="1400" spc="7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Setilă,</a:t>
            </a:r>
            <a:r>
              <a:rPr lang="ro-RO" sz="1400" spc="4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Ochilă,</a:t>
            </a:r>
            <a:r>
              <a:rPr lang="ro-RO" sz="1400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Păsări-Lăți-</a:t>
            </a:r>
            <a:r>
              <a:rPr lang="ro-RO" sz="1400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Lungilă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ro-RO" sz="1400" spc="-38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endParaRPr lang="en-GB" sz="1400" spc="-385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R="226060" algn="just">
              <a:lnSpc>
                <a:spcPct val="100000"/>
              </a:lnSpc>
              <a:spcBef>
                <a:spcPts val="385"/>
              </a:spcBef>
              <a:buSzPct val="93750"/>
              <a:tabLst>
                <a:tab pos="166370" algn="l"/>
              </a:tabLst>
            </a:pP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Gerilă</a:t>
            </a:r>
            <a:r>
              <a:rPr lang="ro-RO" sz="1400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portretele</a:t>
            </a:r>
            <a:r>
              <a:rPr lang="ro-RO" sz="1400" spc="4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lor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satirizează</a:t>
            </a:r>
            <a:r>
              <a:rPr lang="ro-RO" sz="1400" spc="5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anumite</a:t>
            </a:r>
            <a:r>
              <a:rPr lang="ro-RO" sz="1400" spc="5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defecte</a:t>
            </a:r>
            <a:r>
              <a:rPr lang="ro-RO" sz="1400" spc="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umane.</a:t>
            </a:r>
            <a:endParaRPr lang="ro-RO" sz="1400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  <a:buSzPct val="93750"/>
              <a:tabLst>
                <a:tab pos="166370" algn="l"/>
              </a:tabLst>
            </a:pPr>
            <a:r>
              <a:rPr lang="en-GB" b="1" spc="-15" dirty="0">
                <a:latin typeface="Comic Sans MS" panose="030F0702030302020204" pitchFamily="66" charset="0"/>
                <a:cs typeface="Aref Ruqaa" panose="02000503000000000000" pitchFamily="2" charset="-78"/>
              </a:rPr>
              <a:t>D</a:t>
            </a:r>
            <a:r>
              <a:rPr lang="ro-RO" sz="1400" b="1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estinul</a:t>
            </a:r>
            <a:r>
              <a:rPr lang="ro-RO" sz="1400" b="1" spc="3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b="1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bătrâna,</a:t>
            </a:r>
            <a:r>
              <a:rPr lang="ro-RO" sz="1400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metamorfoză</a:t>
            </a:r>
            <a:r>
              <a:rPr lang="ro-RO" sz="1400" spc="6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a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destinului,</a:t>
            </a:r>
            <a:r>
              <a:rPr lang="ro-RO" sz="1400" spc="4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intuiește</a:t>
            </a:r>
            <a:r>
              <a:rPr lang="ro-RO" sz="1400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ro-RO" sz="1400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mezin</a:t>
            </a:r>
            <a:r>
              <a:rPr lang="ro-RO" sz="1400" spc="5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alesul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pentru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ea,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noțiunea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de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destin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funcționează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cu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rol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moralizator</a:t>
            </a:r>
            <a:r>
              <a:rPr lang="ro-RO" sz="1400" spc="5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și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inițiatic,</a:t>
            </a:r>
            <a:r>
              <a:rPr lang="ro-RO" sz="1400" spc="4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iar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lumea</a:t>
            </a:r>
            <a:r>
              <a:rPr lang="ro-RO" sz="1400" spc="5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se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înscrie</a:t>
            </a:r>
            <a:r>
              <a:rPr lang="ro-RO" sz="1400" spc="4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10" dirty="0">
                <a:latin typeface="Comic Sans MS" panose="030F0702030302020204" pitchFamily="66" charset="0"/>
                <a:cs typeface="Aref Ruqaa" panose="02000503000000000000" pitchFamily="2" charset="-78"/>
              </a:rPr>
              <a:t>într-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un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act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existențial,</a:t>
            </a:r>
            <a:r>
              <a:rPr lang="ro-RO" sz="1400" spc="6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din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care</a:t>
            </a:r>
            <a:r>
              <a:rPr lang="ro-RO" sz="1400" spc="3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eroul</a:t>
            </a:r>
            <a:r>
              <a:rPr lang="ro-RO" sz="1400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nu</a:t>
            </a:r>
            <a:r>
              <a:rPr lang="ro-RO" sz="1400" spc="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poate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ieși:</a:t>
            </a:r>
            <a:r>
              <a:rPr lang="ro-RO" sz="1400" spc="4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sz="1400" spc="4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Așa</a:t>
            </a:r>
            <a:r>
              <a:rPr lang="ro-RO" sz="1400" i="1" spc="20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</a:t>
            </a:r>
            <a:r>
              <a:rPr lang="ro-RO" sz="1400" i="1" spc="2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lumea,</a:t>
            </a:r>
            <a:r>
              <a:rPr lang="ro-RO" sz="1400" i="1" spc="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și,</a:t>
            </a:r>
            <a:r>
              <a:rPr lang="ro-RO" sz="1400" i="1" spc="3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de</a:t>
            </a:r>
            <a:r>
              <a:rPr lang="ro-RO" sz="1400" i="1" spc="1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ai</a:t>
            </a:r>
            <a:r>
              <a:rPr lang="ro-RO" sz="1400" i="1" spc="10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face</a:t>
            </a:r>
            <a:r>
              <a:rPr lang="ro-RO" sz="1400" i="1" spc="3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ce</a:t>
            </a:r>
            <a:r>
              <a:rPr lang="ro-RO" sz="1400" i="1" spc="20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ai</a:t>
            </a:r>
            <a:r>
              <a:rPr lang="ro-RO" sz="1400" i="1" spc="1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face,</a:t>
            </a:r>
            <a:r>
              <a:rPr lang="ro-RO" sz="1400" i="1" spc="3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rămâne</a:t>
            </a:r>
            <a:r>
              <a:rPr lang="ro-RO" sz="1400" i="1" spc="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cum </a:t>
            </a:r>
            <a:r>
              <a:rPr lang="ro-RO" sz="1400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</a:t>
            </a:r>
            <a:r>
              <a:rPr lang="ro-RO" sz="1400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i="1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ea</a:t>
            </a:r>
            <a:r>
              <a:rPr lang="ro-RO" sz="1400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.</a:t>
            </a:r>
            <a:r>
              <a:rPr lang="en-GB" sz="1400" spc="-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”</a:t>
            </a:r>
            <a:endParaRPr lang="ro-RO" sz="1400" spc="-5" dirty="0">
              <a:solidFill>
                <a:schemeClr val="bg2"/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  <a:buSzPct val="93750"/>
              <a:tabLst>
                <a:tab pos="166370" algn="l"/>
              </a:tabLst>
            </a:pPr>
            <a:r>
              <a:rPr lang="ro-RO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Motive specifice: </a:t>
            </a:r>
            <a:r>
              <a:rPr lang="ro-RO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călătoria inițiatică, răufăcătorul, supunerea prin vicleșug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ro-RO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demascarea răufăcătorului, pedeapsa, căsătoria.</a:t>
            </a:r>
          </a:p>
          <a:p>
            <a:pPr marL="12065" algn="just">
              <a:lnSpc>
                <a:spcPct val="100000"/>
              </a:lnSpc>
              <a:spcBef>
                <a:spcPts val="380"/>
              </a:spcBef>
              <a:buClr>
                <a:srgbClr val="0AD0D9"/>
              </a:buClr>
              <a:buSzPct val="93750"/>
              <a:tabLst>
                <a:tab pos="287020" algn="l"/>
                <a:tab pos="287655" algn="l"/>
              </a:tabLst>
            </a:pPr>
            <a:r>
              <a:rPr lang="ro-RO" sz="1400" b="1" spc="-10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Titlul</a:t>
            </a:r>
            <a:r>
              <a:rPr lang="ro-RO" sz="1400" b="1" spc="15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b="1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b="1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ro-RO" sz="1400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construcţie</a:t>
            </a:r>
            <a:r>
              <a:rPr lang="ro-RO" sz="1400" spc="3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oximoronică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en-GB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scoate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în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evidență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dualitatea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en-GB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protagonistului</a:t>
            </a:r>
            <a:r>
              <a:rPr lang="en-GB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:</a:t>
            </a:r>
            <a:endParaRPr lang="ro-RO" sz="1400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„harap”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˂</a:t>
            </a:r>
            <a:r>
              <a:rPr lang="ro-RO" sz="1400" spc="-5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arap˂arab</a:t>
            </a:r>
            <a:r>
              <a:rPr lang="ro-RO" sz="1400" spc="3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=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om</a:t>
            </a:r>
            <a:r>
              <a:rPr lang="ro-RO" sz="1400" spc="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cu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pielea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închisă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la</a:t>
            </a:r>
            <a:r>
              <a:rPr lang="ro-RO" sz="1400" spc="2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culoare,</a:t>
            </a:r>
            <a:r>
              <a:rPr lang="ro-RO" sz="1400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slugă,</a:t>
            </a:r>
            <a:r>
              <a:rPr lang="ro-RO" sz="1400" spc="1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rob;</a:t>
            </a:r>
            <a:endParaRPr lang="ro-RO" sz="1400" dirty="0"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pPr marL="62865" algn="just">
              <a:lnSpc>
                <a:spcPct val="100000"/>
              </a:lnSpc>
              <a:spcBef>
                <a:spcPts val="385"/>
              </a:spcBef>
            </a:pP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„alb”</a:t>
            </a:r>
            <a:r>
              <a:rPr lang="ro-RO" sz="1400" spc="1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= originea</a:t>
            </a:r>
            <a:r>
              <a:rPr lang="ro-RO" sz="1400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dirty="0">
                <a:latin typeface="Comic Sans MS" panose="030F0702030302020204" pitchFamily="66" charset="0"/>
                <a:cs typeface="Aref Ruqaa" panose="02000503000000000000" pitchFamily="2" charset="-78"/>
              </a:rPr>
              <a:t>nobilă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 a</a:t>
            </a:r>
            <a:r>
              <a:rPr lang="ro-RO" sz="1400" spc="5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tânărului</a:t>
            </a:r>
            <a:r>
              <a:rPr lang="ro-RO" spc="20" dirty="0">
                <a:latin typeface="Comic Sans MS" panose="030F0702030302020204" pitchFamily="66" charset="0"/>
                <a:cs typeface="Aref Ruqaa" panose="02000503000000000000" pitchFamily="2" charset="-78"/>
              </a:rPr>
              <a:t>, puritatea</a:t>
            </a:r>
            <a:r>
              <a:rPr lang="ro-RO" sz="1400" spc="-5" dirty="0">
                <a:latin typeface="Comic Sans MS" panose="030F0702030302020204" pitchFamily="66" charset="0"/>
                <a:cs typeface="Aref Ruqaa" panose="02000503000000000000" pitchFamily="2" charset="-78"/>
              </a:rPr>
              <a:t>.</a:t>
            </a:r>
            <a:endParaRPr lang="ro-RO" sz="1400" dirty="0">
              <a:latin typeface="Comic Sans MS" panose="030F0702030302020204" pitchFamily="66" charset="0"/>
              <a:cs typeface="Aref Ruqaa" panose="02000503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50"/>
          <p:cNvGrpSpPr/>
          <p:nvPr/>
        </p:nvGrpSpPr>
        <p:grpSpPr>
          <a:xfrm rot="10800000">
            <a:off x="2561761" y="387376"/>
            <a:ext cx="3517766" cy="450882"/>
            <a:chOff x="4682788" y="957763"/>
            <a:chExt cx="3517766" cy="402288"/>
          </a:xfrm>
        </p:grpSpPr>
        <p:pic>
          <p:nvPicPr>
            <p:cNvPr id="507" name="Google Shape;507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4682788" y="957763"/>
              <a:ext cx="1692891" cy="40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6507663" y="957775"/>
              <a:ext cx="1692891" cy="402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4" name="Google Shape;514;p50"/>
          <p:cNvPicPr preferRelativeResize="0"/>
          <p:nvPr/>
        </p:nvPicPr>
        <p:blipFill rotWithShape="1">
          <a:blip r:embed="rId5">
            <a:alphaModFix/>
          </a:blip>
          <a:srcRect l="1105" r="1095"/>
          <a:stretch/>
        </p:blipFill>
        <p:spPr>
          <a:xfrm>
            <a:off x="7254916" y="0"/>
            <a:ext cx="1692891" cy="15139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7BE30D04-1E02-5C03-0DCD-CF75D2276EB3}"/>
              </a:ext>
            </a:extLst>
          </p:cNvPr>
          <p:cNvSpPr txBox="1"/>
          <p:nvPr/>
        </p:nvSpPr>
        <p:spPr>
          <a:xfrm>
            <a:off x="2756714" y="141601"/>
            <a:ext cx="3401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spc="-5" dirty="0" err="1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Elemente</a:t>
            </a:r>
            <a:r>
              <a:rPr lang="fr-FR" sz="2000" b="1" spc="-3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fr-FR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de</a:t>
            </a:r>
            <a:r>
              <a:rPr lang="fr-FR" sz="2000" b="1" spc="-5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fr-FR" sz="2000" b="1" dirty="0" err="1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structură</a:t>
            </a:r>
            <a:r>
              <a:rPr lang="fr-FR" sz="2000" b="1" spc="-4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fr-FR" sz="2000" b="1" dirty="0" err="1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și</a:t>
            </a:r>
            <a:r>
              <a:rPr lang="fr-FR" sz="2000" b="1" spc="-2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fr-FR" sz="2000" b="1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de</a:t>
            </a:r>
            <a:r>
              <a:rPr lang="fr-FR" sz="2000" b="1" spc="-10" dirty="0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 </a:t>
            </a:r>
            <a:r>
              <a:rPr lang="fr-FR" sz="2000" b="1" spc="-5" dirty="0" err="1">
                <a:solidFill>
                  <a:schemeClr val="bg2"/>
                </a:solidFill>
                <a:latin typeface="Gabriola" panose="04040605051002020D02" pitchFamily="82" charset="0"/>
                <a:cs typeface="Aref Ruqaa" panose="02000503000000000000" pitchFamily="2" charset="-78"/>
              </a:rPr>
              <a:t>compoziție</a:t>
            </a:r>
            <a:endParaRPr lang="ro-RO" sz="2000" b="1" dirty="0">
              <a:solidFill>
                <a:schemeClr val="bg2"/>
              </a:solidFill>
              <a:latin typeface="Gabriola" panose="04040605051002020D02" pitchFamily="82" charset="0"/>
              <a:cs typeface="Aref Ruqaa" panose="02000503000000000000" pitchFamily="2" charset="-78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A550431-A274-239F-BE38-88F95C09D7D7}"/>
              </a:ext>
            </a:extLst>
          </p:cNvPr>
          <p:cNvSpPr txBox="1"/>
          <p:nvPr/>
        </p:nvSpPr>
        <p:spPr>
          <a:xfrm>
            <a:off x="196193" y="838244"/>
            <a:ext cx="883409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ef Ruqaa" panose="02000503000000000000" pitchFamily="2" charset="-78"/>
              </a:rPr>
              <a:t>	</a:t>
            </a:r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Instanțe narative/ perspectiva narativă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-narațiunea la persoana a III-a,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-naratorul omniscient, dar lipsit de obiectivitate intervine în text prin manifestarea atitudinii față de eroul naiv; pare a cunoaște dinainte, ca și celelalte personaje, scenariul ritualului de inițiere, se detașează de povestea propriu-zisă, naratorul pretinzând că evenimentele s-au desfășurat fără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el: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 „Ce-mi pasă mie? Eu sunt dator să spun povestea </a:t>
            </a:r>
            <a:r>
              <a:rPr lang="ro-RO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 vă rog să </a:t>
            </a:r>
            <a:r>
              <a:rPr lang="ro-RO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ascultaţi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.”</a:t>
            </a:r>
          </a:p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ef Ruqaa" panose="02000503000000000000" pitchFamily="2" charset="-78"/>
              </a:rPr>
              <a:t>	</a:t>
            </a:r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Reperele spațio-temporale/ Relația incipit-final/ Formulele textului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Formula inițială- spațiul și timpul sunt vagi (atemporalitatea și aspațialitatea convenției):</a:t>
            </a:r>
          </a:p>
          <a:p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Amu cică era odată</a:t>
            </a:r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într-o țară un crai, care avea trei feciori.</a:t>
            </a:r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”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→incipitul ex-</a:t>
            </a:r>
            <a:r>
              <a:rPr lang="ro-RO" dirty="0" err="1">
                <a:latin typeface="Comic Sans MS" panose="030F0702030302020204" pitchFamily="66" charset="0"/>
                <a:cs typeface="Aref Ruqaa" panose="02000503000000000000" pitchFamily="2" charset="-78"/>
              </a:rPr>
              <a:t>abrupto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 (adverbul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„cică”, prin care se atribuie altcuiva rolul relatării)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se realizează fuziunea dintre real și fabulos,</a:t>
            </a: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Formula mediană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: </a:t>
            </a:r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Çi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merg ei o zi, merg două, și merg patruzeci și nouă</a:t>
            </a:r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”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– </a:t>
            </a:r>
            <a:r>
              <a:rPr lang="ro-RO" i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întreține interesul,</a:t>
            </a:r>
          </a:p>
          <a:p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Formula finală: </a:t>
            </a:r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„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 a 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ţinut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veselia ani întregi 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acum mai 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ţine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încă; cine se duce acolo bea 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 mănâncă. </a:t>
            </a:r>
          </a:p>
          <a:p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Iar pe la noi, cine are bani mănâncă 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bea, iar cine nu, se uită </a:t>
            </a:r>
            <a:r>
              <a:rPr lang="ro-RO" i="1" dirty="0" err="1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şi</a:t>
            </a:r>
            <a:r>
              <a:rPr lang="ro-RO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rabdă.</a:t>
            </a:r>
            <a:r>
              <a:rPr lang="en-GB" i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”</a:t>
            </a:r>
            <a:endParaRPr lang="ro-RO" i="1" dirty="0">
              <a:solidFill>
                <a:schemeClr val="bg2"/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simetria dată de împletirea realului cu fabulosul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, 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inovația lui Creangă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 e 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reflecți</a:t>
            </a:r>
            <a:r>
              <a:rPr lang="en-GB" dirty="0">
                <a:latin typeface="Comic Sans MS" panose="030F0702030302020204" pitchFamily="66" charset="0"/>
                <a:cs typeface="Aref Ruqaa" panose="02000503000000000000" pitchFamily="2" charset="-78"/>
              </a:rPr>
              <a:t>a </a:t>
            </a:r>
            <a:r>
              <a:rPr lang="ro-RO" dirty="0">
                <a:latin typeface="Comic Sans MS" panose="030F0702030302020204" pitchFamily="66" charset="0"/>
                <a:cs typeface="Aref Ruqaa" panose="02000503000000000000" pitchFamily="2" charset="-78"/>
              </a:rPr>
              <a:t> asupra realității sociale, o comparație de un umor amar între cele  două lumi.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6111798-01AE-1C1F-DF76-735B21DA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70" y="836843"/>
            <a:ext cx="774259" cy="335309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9C18465-A648-8875-8DB1-D5BCB29B5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370" y="2379671"/>
            <a:ext cx="774259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142494" y="-289664"/>
            <a:ext cx="5642825" cy="56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1"/>
          <p:cNvSpPr txBox="1">
            <a:spLocks noGrp="1"/>
          </p:cNvSpPr>
          <p:nvPr>
            <p:ph type="ctrTitle"/>
          </p:nvPr>
        </p:nvSpPr>
        <p:spPr>
          <a:xfrm>
            <a:off x="2238488" y="143445"/>
            <a:ext cx="4029158" cy="5726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chemeClr val="bg2"/>
                </a:solidFill>
                <a:latin typeface="Gabriola" panose="04040605051002020D02" pitchFamily="82" charset="0"/>
              </a:rPr>
              <a:t>Structura basmului – tehnicile narative</a:t>
            </a:r>
            <a:endParaRPr sz="2000" dirty="0">
              <a:solidFill>
                <a:schemeClr val="bg2"/>
              </a:solidFill>
              <a:latin typeface="Gabriola" panose="04040605051002020D02" pitchFamily="82" charset="0"/>
            </a:endParaRPr>
          </a:p>
        </p:txBody>
      </p:sp>
      <p:pic>
        <p:nvPicPr>
          <p:cNvPr id="525" name="Google Shape;52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8884" y="3649181"/>
            <a:ext cx="1492768" cy="120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7521" y="3202001"/>
            <a:ext cx="467696" cy="63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0472" y="4440350"/>
            <a:ext cx="837854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1"/>
          <p:cNvPicPr preferRelativeResize="0"/>
          <p:nvPr/>
        </p:nvPicPr>
        <p:blipFill rotWithShape="1">
          <a:blip r:embed="rId7">
            <a:alphaModFix/>
          </a:blip>
          <a:srcRect l="357" r="347"/>
          <a:stretch/>
        </p:blipFill>
        <p:spPr>
          <a:xfrm rot="10800000">
            <a:off x="7799302" y="34625"/>
            <a:ext cx="1344700" cy="9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4627" y="4036156"/>
            <a:ext cx="837850" cy="114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1"/>
          <p:cNvPicPr preferRelativeResize="0"/>
          <p:nvPr/>
        </p:nvPicPr>
        <p:blipFill rotWithShape="1">
          <a:blip r:embed="rId7">
            <a:alphaModFix/>
          </a:blip>
          <a:srcRect l="357" r="347"/>
          <a:stretch/>
        </p:blipFill>
        <p:spPr>
          <a:xfrm rot="10800000" flipH="1">
            <a:off x="2" y="57350"/>
            <a:ext cx="1344700" cy="964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D1F2E2DF-0109-9091-A3F9-8359D0DD6E8B}"/>
              </a:ext>
            </a:extLst>
          </p:cNvPr>
          <p:cNvSpPr txBox="1"/>
          <p:nvPr/>
        </p:nvSpPr>
        <p:spPr>
          <a:xfrm>
            <a:off x="478783" y="943036"/>
            <a:ext cx="8330041" cy="338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	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Structura</a:t>
            </a:r>
            <a:r>
              <a:rPr kumimoji="0" lang="ro-RO" b="1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basmului</a:t>
            </a:r>
            <a:r>
              <a:rPr kumimoji="0" lang="ro-RO" b="1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–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trei</a:t>
            </a:r>
            <a:r>
              <a:rPr kumimoji="0" lang="ro-RO" b="1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părți</a:t>
            </a:r>
            <a:r>
              <a:rPr kumimoji="0" lang="ro-RO" b="1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=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trei</a:t>
            </a:r>
            <a:r>
              <a:rPr kumimoji="0" lang="ro-RO" b="1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ipostaze</a:t>
            </a:r>
            <a:r>
              <a:rPr kumimoji="0" lang="ro-RO" b="1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ale</a:t>
            </a:r>
            <a:r>
              <a:rPr kumimoji="0" lang="ro-RO" b="1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protagonistului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-etapa</a:t>
            </a:r>
            <a:r>
              <a:rPr kumimoji="0" lang="ro-RO" b="0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inițială: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</a:t>
            </a:r>
            <a:r>
              <a:rPr kumimoji="0" lang="ro-RO" b="0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pregătire</a:t>
            </a:r>
            <a:r>
              <a:rPr kumimoji="0" lang="ro-RO" b="0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pentru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drum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starea</a:t>
            </a:r>
            <a:r>
              <a:rPr kumimoji="0" lang="ro-RO" b="0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neinițiat,</a:t>
            </a:r>
            <a:r>
              <a:rPr kumimoji="0" lang="ro-RO" b="0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</a:t>
            </a:r>
            <a:r>
              <a:rPr kumimoji="0" lang="ro-RO" b="0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naiv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fiul</a:t>
            </a:r>
            <a:r>
              <a:rPr kumimoji="0" lang="ro-RO" b="0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craiului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-parcurgerea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drumului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inițiatic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postura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slugă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b="0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Harap-Alb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-răsplata-</a:t>
            </a:r>
            <a:r>
              <a:rPr kumimoji="0" lang="ro-RO" b="0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tânărul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devine</a:t>
            </a:r>
            <a:r>
              <a:rPr kumimoji="0" lang="ro-RO" b="0" i="0" u="none" strike="noStrike" kern="1200" cap="none" spc="-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împărat.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74295" lvl="0" indent="-63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12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		A</a:t>
            </a:r>
            <a:r>
              <a:rPr kumimoji="0" lang="ro-RO" b="1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cțiuni</a:t>
            </a:r>
            <a:r>
              <a:rPr kumimoji="0" lang="ro-RO" b="1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convenționale/</a:t>
            </a:r>
            <a:r>
              <a:rPr kumimoji="0" lang="ro-RO" b="1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motive</a:t>
            </a:r>
            <a:r>
              <a:rPr kumimoji="0" lang="ro-RO" b="1" i="0" u="none" strike="noStrike" kern="1200" cap="none" spc="6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opoziționale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: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lipsa-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lichidarea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lipsei;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interdicția-</a:t>
            </a:r>
            <a:r>
              <a:rPr kumimoji="0" lang="ro-RO" b="0" i="0" u="none" strike="noStrike" kern="1200" cap="none" spc="6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încălcarea </a:t>
            </a:r>
            <a:r>
              <a:rPr kumimoji="0" lang="ro-RO" b="0" i="0" u="none" strike="noStrike" kern="1200" cap="none" spc="-38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interdicției;</a:t>
            </a:r>
            <a:r>
              <a:rPr kumimoji="0" lang="ro-RO" b="0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probele-</a:t>
            </a:r>
            <a:r>
              <a:rPr kumimoji="0" lang="ro-RO" b="0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trecerea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probelor;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victoria</a:t>
            </a:r>
            <a:r>
              <a:rPr kumimoji="0" lang="ro-RO" b="0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binelui</a:t>
            </a:r>
          </a:p>
          <a:p>
            <a:pPr marL="12700" marR="508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12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	F</a:t>
            </a:r>
            <a:r>
              <a:rPr kumimoji="0" lang="ro-RO" b="1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uncțiile</a:t>
            </a:r>
            <a:r>
              <a:rPr kumimoji="0" lang="ro-RO" b="1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esențiale</a:t>
            </a:r>
            <a:r>
              <a:rPr kumimoji="0" lang="ro-RO" b="1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ale</a:t>
            </a:r>
            <a:r>
              <a:rPr kumimoji="0" lang="ro-RO" b="1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unui</a:t>
            </a:r>
            <a:r>
              <a:rPr kumimoji="0" lang="ro-RO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basm</a:t>
            </a:r>
            <a:r>
              <a:rPr kumimoji="0" lang="ro-RO" b="1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popular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: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absența,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plecarea</a:t>
            </a:r>
            <a:r>
              <a:rPr kumimoji="0" lang="ro-RO" b="0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eroului,</a:t>
            </a:r>
            <a:r>
              <a:rPr kumimoji="0" lang="ro-RO" b="0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înzestrarea</a:t>
            </a:r>
            <a:r>
              <a:rPr kumimoji="0" lang="ro-RO" b="0" i="0" u="none" strike="noStrike" kern="1200" cap="none" spc="6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cu</a:t>
            </a:r>
            <a:r>
              <a:rPr kumimoji="0" lang="ro-RO" b="0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obiecte </a:t>
            </a:r>
            <a:r>
              <a:rPr kumimoji="0" lang="ro-RO" b="0" i="0" u="none" strike="noStrike" kern="1200" cap="none" spc="-38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magice</a:t>
            </a:r>
            <a:r>
              <a:rPr lang="en-GB" kern="1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(hainele,</a:t>
            </a:r>
            <a:r>
              <a:rPr kumimoji="0" lang="ro-RO" b="0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armele,</a:t>
            </a:r>
            <a:r>
              <a:rPr kumimoji="0" lang="ro-RO" b="0" i="0" u="none" strike="noStrike" kern="1200" cap="none" spc="6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calul</a:t>
            </a:r>
            <a:r>
              <a:rPr kumimoji="0" lang="ro-RO" b="0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năzdrăvan),</a:t>
            </a:r>
            <a:r>
              <a:rPr kumimoji="0" lang="ro-RO" b="0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interdicția</a:t>
            </a:r>
            <a:r>
              <a:rPr kumimoji="0" lang="ro-RO" b="0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(de</a:t>
            </a:r>
            <a:r>
              <a:rPr kumimoji="0" lang="ro-RO" b="0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</a:t>
            </a:r>
            <a:r>
              <a:rPr kumimoji="0" lang="ro-RO" b="0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se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întovărăși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cu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Omul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Roș</a:t>
            </a:r>
            <a:r>
              <a:rPr kumimoji="0" lang="ro-RO" b="0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Omul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Spân), </a:t>
            </a:r>
            <a:r>
              <a:rPr kumimoji="0" lang="ro-RO" b="0" i="0" u="none" strike="noStrike" kern="1200" cap="none" spc="-38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încălcarea,</a:t>
            </a:r>
            <a:r>
              <a:rPr kumimoji="0" lang="ro-RO" b="0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vicleșugul/înșelătoria,</a:t>
            </a:r>
            <a:r>
              <a:rPr kumimoji="0" lang="ro-RO" b="0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pretențiile</a:t>
            </a:r>
            <a:r>
              <a:rPr kumimoji="0" lang="ro-RO" b="0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falsului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erou,</a:t>
            </a:r>
            <a:r>
              <a:rPr kumimoji="0" lang="ro-RO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demascarea,</a:t>
            </a:r>
            <a:r>
              <a:rPr kumimoji="0" lang="ro-RO" b="0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pedeapsa</a:t>
            </a:r>
            <a:r>
              <a:rPr kumimoji="0" lang="ro-RO" b="0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b="0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căsătoria.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139700" lvl="0" indent="-63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		</a:t>
            </a:r>
            <a:r>
              <a:rPr kumimoji="0" lang="en-GB" b="1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Tehnicile</a:t>
            </a:r>
            <a:r>
              <a:rPr kumimoji="0" lang="en-GB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en-GB" b="1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narative</a:t>
            </a:r>
            <a:r>
              <a:rPr kumimoji="0" lang="en-GB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: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-linearitatea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-înlănțuirea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1200" spc="-5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Apare</a:t>
            </a:r>
            <a:r>
              <a:rPr lang="en-GB" b="1" kern="12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procedeul</a:t>
            </a:r>
            <a:r>
              <a:rPr kumimoji="0" lang="ro-RO" b="1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triplicării</a:t>
            </a:r>
            <a:r>
              <a:rPr kumimoji="0" lang="ro-RO" b="1" i="0" u="none" strike="noStrike" kern="1200" cap="none" spc="6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b="1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supradimensionarea</a:t>
            </a:r>
            <a:r>
              <a:rPr kumimoji="0" lang="ro-RO" b="1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ultimei</a:t>
            </a:r>
            <a:r>
              <a:rPr kumimoji="0" lang="ro-RO" b="1" i="0" u="none" strike="noStrike" kern="1200" cap="none" spc="6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probe</a:t>
            </a: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B25E0979-B7AE-3200-9B37-DB3C96031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1888907" y="416418"/>
            <a:ext cx="3895816" cy="402371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3836AAE5-662D-77BF-BA1D-8855933A6B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127" y="929256"/>
            <a:ext cx="774259" cy="335309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DA43C7D3-01AB-A6EE-3547-DE51F8BB45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806" y="1854242"/>
            <a:ext cx="774259" cy="33530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96ADB2FB-540F-87C0-9352-AFCAF4A79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98" y="2364093"/>
            <a:ext cx="774259" cy="335309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E1B5587-0361-B461-A588-EE35CDCD5D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807" y="3251481"/>
            <a:ext cx="774259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63815">
            <a:off x="7585383" y="2719733"/>
            <a:ext cx="662601" cy="133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940" y="4055423"/>
            <a:ext cx="748146" cy="752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u 14">
            <a:extLst>
              <a:ext uri="{FF2B5EF4-FFF2-40B4-BE49-F238E27FC236}">
                <a16:creationId xmlns:a16="http://schemas.microsoft.com/office/drawing/2014/main" id="{6DAF9B53-C89F-2A03-B987-D1E172B7CC9A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720702" y="197096"/>
            <a:ext cx="1281247" cy="644635"/>
          </a:xfrm>
        </p:spPr>
        <p:txBody>
          <a:bodyPr/>
          <a:lstStyle/>
          <a:p>
            <a:r>
              <a:rPr lang="ro-RO" sz="2000" b="1" dirty="0">
                <a:solidFill>
                  <a:schemeClr val="bg2"/>
                </a:solidFill>
                <a:latin typeface="Gabriola" panose="04040605051002020D02" pitchFamily="82" charset="0"/>
              </a:rPr>
              <a:t>Acțiunea </a:t>
            </a: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0E80755B-A445-9CCC-E1F8-7A43BEA7E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767422" y="581202"/>
            <a:ext cx="2809812" cy="322558"/>
          </a:xfrm>
          <a:prstGeom prst="rect">
            <a:avLst/>
          </a:prstGeom>
        </p:spPr>
      </p:pic>
      <p:sp>
        <p:nvSpPr>
          <p:cNvPr id="20" name="CasetăText 19">
            <a:extLst>
              <a:ext uri="{FF2B5EF4-FFF2-40B4-BE49-F238E27FC236}">
                <a16:creationId xmlns:a16="http://schemas.microsoft.com/office/drawing/2014/main" id="{DD230436-2E62-B83A-AD0A-B60AF3BAA74F}"/>
              </a:ext>
            </a:extLst>
          </p:cNvPr>
          <p:cNvSpPr txBox="1"/>
          <p:nvPr/>
        </p:nvSpPr>
        <p:spPr>
          <a:xfrm>
            <a:off x="399627" y="965789"/>
            <a:ext cx="78983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1.   </a:t>
            </a:r>
            <a:r>
              <a:rPr lang="ro-RO" b="1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Lipsa – lichidarea lipsei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Lipsa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împăratul Verde </a:t>
            </a:r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nu are moștenitori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și îi trimite o scrisoare craiului, prin care îl roagă să îi  desemneze o persoană demnă de a fi moștenitor pentru a opri amenințarea războaielor,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-pretestarea: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tatăl - nu își cunoaște fiii și le testează calitățile bărbătești- curajul și vitejia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</a:t>
            </a: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-bătrâna cerșetoare- testează calitățile sufletești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,</a:t>
            </a:r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Motive: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împăratul fără moștenitori, alesul, testarea</a:t>
            </a:r>
          </a:p>
          <a:p>
            <a:endParaRPr lang="ro-RO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ef Ruqaa" panose="02000503000000000000" pitchFamily="2" charset="-78"/>
            </a:endParaRPr>
          </a:p>
          <a:p>
            <a:r>
              <a:rPr lang="ro-RO" dirty="0">
                <a:solidFill>
                  <a:schemeClr val="bg2"/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Lichidarea lipsei </a:t>
            </a:r>
            <a:r>
              <a:rPr lang="ro-RO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ef Ruqaa" panose="02000503000000000000" pitchFamily="2" charset="-78"/>
              </a:rPr>
              <a:t>- plecarea fiului în călătoria inițiatică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tăText 18">
            <a:extLst>
              <a:ext uri="{FF2B5EF4-FFF2-40B4-BE49-F238E27FC236}">
                <a16:creationId xmlns:a16="http://schemas.microsoft.com/office/drawing/2014/main" id="{CDB51683-010A-A958-2B14-8804A2852622}"/>
              </a:ext>
            </a:extLst>
          </p:cNvPr>
          <p:cNvSpPr txBox="1"/>
          <p:nvPr/>
        </p:nvSpPr>
        <p:spPr>
          <a:xfrm>
            <a:off x="261257" y="1092117"/>
            <a:ext cx="8609611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2.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Interdicția-</a:t>
            </a:r>
            <a:r>
              <a:rPr kumimoji="0" lang="ro-RO" b="1" i="0" u="none" strike="noStrike" kern="1200" cap="none" spc="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încălcarea</a:t>
            </a:r>
            <a:r>
              <a:rPr kumimoji="0" lang="ro-RO" b="1" i="0" u="none" strike="noStrike" kern="120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interdicției</a:t>
            </a:r>
            <a:endParaRPr kumimoji="0" lang="ro-RO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065" marR="0" lvl="0" algn="l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AD0D9"/>
              </a:buClr>
              <a:buSzPct val="93750"/>
              <a:tabLst>
                <a:tab pos="287020" algn="l"/>
                <a:tab pos="287655" algn="l"/>
              </a:tabLst>
              <a:defRPr/>
            </a:pP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Interdicția</a:t>
            </a:r>
            <a:r>
              <a:rPr kumimoji="0" lang="en-GB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lang="en-GB" kern="1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sfatul</a:t>
            </a:r>
            <a:r>
              <a:rPr kumimoji="0" lang="ro-RO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părintesc:</a:t>
            </a:r>
            <a:r>
              <a:rPr kumimoji="0" lang="ro-RO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îl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avertizează</a:t>
            </a:r>
            <a:r>
              <a:rPr kumimoji="0" lang="ro-RO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să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nu</a:t>
            </a:r>
            <a:r>
              <a:rPr kumimoji="0" lang="ro-RO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se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întovărășească</a:t>
            </a:r>
            <a:r>
              <a:rPr kumimoji="0" lang="ro-RO" i="0" u="none" strike="noStrike" kern="1200" cap="none" spc="3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cu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Omul</a:t>
            </a:r>
            <a:r>
              <a:rPr kumimoji="0" lang="ro-RO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Roș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Omul</a:t>
            </a:r>
            <a:r>
              <a:rPr kumimoji="0" lang="ro-RO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Spân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287020" marR="5080" lvl="0" indent="-274320" algn="l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12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</a:t>
            </a:r>
            <a:r>
              <a:rPr kumimoji="0" lang="ro-RO" b="1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ncălcarea</a:t>
            </a:r>
            <a:r>
              <a:rPr kumimoji="0" lang="ro-RO" b="1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sfatului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/</a:t>
            </a:r>
            <a:r>
              <a:rPr kumimoji="0" lang="ro-RO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vicleșugul</a:t>
            </a:r>
            <a:r>
              <a:rPr kumimoji="0" lang="ro-RO" i="0" u="none" strike="noStrike" kern="1200" cap="none" spc="3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căruia</a:t>
            </a:r>
            <a:r>
              <a:rPr kumimoji="0" lang="ro-RO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îi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cade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pradă:</a:t>
            </a:r>
            <a:r>
              <a:rPr kumimoji="0" lang="ro-RO" i="0" u="none" strike="noStrike" kern="1200" cap="none" spc="3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en-GB" i="0" u="none" strike="noStrike" kern="1200" cap="none" spc="3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Spânul,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răufăcătorul,</a:t>
            </a:r>
            <a:r>
              <a:rPr kumimoji="0" lang="ro-RO" i="0" u="none" strike="noStrike" kern="1200" cap="none" spc="4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îi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apare</a:t>
            </a:r>
            <a:r>
              <a:rPr lang="en-GB" kern="1200" spc="3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   </a:t>
            </a:r>
          </a:p>
          <a:p>
            <a:pPr marL="287020" marR="5080" lvl="0" indent="-274320" algn="l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trei</a:t>
            </a:r>
            <a:r>
              <a:rPr kumimoji="0" lang="ro-RO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ori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 </a:t>
            </a:r>
            <a:r>
              <a:rPr kumimoji="0" lang="ro-RO" i="0" u="none" strike="noStrike" kern="1200" cap="none" spc="-38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cale,</a:t>
            </a:r>
            <a:r>
              <a:rPr kumimoji="0" lang="ro-RO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metamorfozat</a:t>
            </a:r>
            <a:r>
              <a:rPr kumimoji="0" lang="ro-RO" i="0" u="none" strike="noStrike" kern="1200" cap="none" spc="6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într-un</a:t>
            </a:r>
            <a:r>
              <a:rPr kumimoji="0" lang="ro-RO" i="0" u="none" strike="noStrike" kern="1200" cap="none" spc="4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călător</a:t>
            </a:r>
            <a:r>
              <a:rPr kumimoji="0" lang="ro-RO" i="0" u="none" strike="noStrike" kern="1200" cap="none" spc="3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binevoitor</a:t>
            </a:r>
            <a:r>
              <a:rPr kumimoji="0" lang="ro-RO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prietenos,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îl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înșală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pe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tânărul</a:t>
            </a:r>
            <a:r>
              <a:rPr lang="en-GB" kern="1200" spc="20" noProof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naiv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Motivele</a:t>
            </a:r>
            <a:r>
              <a:rPr kumimoji="0" lang="ro-RO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b="1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b="1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simbol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: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-pădurea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labirintică</a:t>
            </a:r>
            <a:r>
              <a:rPr kumimoji="0" lang="en-GB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spațiu</a:t>
            </a:r>
            <a:r>
              <a:rPr kumimoji="0" lang="ro-RO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malefic,</a:t>
            </a:r>
            <a:r>
              <a:rPr kumimoji="0" lang="ro-RO" i="0" u="none" strike="noStrike" kern="1200" cap="none" spc="6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al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nesiguranței</a:t>
            </a:r>
            <a:r>
              <a:rPr kumimoji="0" lang="ro-RO" i="1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,</a:t>
            </a:r>
            <a:r>
              <a:rPr kumimoji="0" lang="en-GB" i="1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dar</a:t>
            </a:r>
            <a:r>
              <a:rPr kumimoji="0" lang="ro-RO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şi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al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naşterii</a:t>
            </a:r>
            <a:r>
              <a:rPr kumimoji="0" lang="ro-RO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şi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regenerării</a:t>
            </a:r>
            <a:r>
              <a:rPr kumimoji="0" lang="ro-RO" i="1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,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i="1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fântâna</a:t>
            </a:r>
            <a:r>
              <a:rPr kumimoji="0" lang="ro-RO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atipică: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nu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are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cumpănă,</a:t>
            </a:r>
            <a:r>
              <a:rPr kumimoji="0" lang="ro-RO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pentru</a:t>
            </a:r>
            <a:r>
              <a:rPr kumimoji="0" lang="ro-RO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</a:t>
            </a:r>
            <a:r>
              <a:rPr kumimoji="0" lang="ro-RO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scoate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apa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se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coboară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interior,</a:t>
            </a:r>
            <a:r>
              <a:rPr kumimoji="0" lang="ro-RO" i="0" u="none" strike="noStrike" kern="12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are</a:t>
            </a:r>
            <a:r>
              <a:rPr kumimoji="0" lang="ro-RO" i="0" u="none" strike="noStrike" kern="1200" cap="none" spc="2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capac</a:t>
            </a:r>
            <a:r>
              <a:rPr kumimoji="0" lang="en-GB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,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-coborârea</a:t>
            </a:r>
            <a:r>
              <a:rPr kumimoji="0" lang="ro-RO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</a:t>
            </a:r>
            <a:r>
              <a:rPr kumimoji="0" lang="ro-RO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fântână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coincide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cu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moartea</a:t>
            </a:r>
            <a:r>
              <a:rPr kumimoji="0" lang="ro-RO" i="0" u="none" strike="noStrike" kern="1200" cap="none" spc="6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simbolică</a:t>
            </a:r>
            <a:r>
              <a:rPr kumimoji="0" lang="ro-RO" i="0" u="none" strike="noStrike" kern="1200" cap="none" spc="6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și</a:t>
            </a:r>
            <a:r>
              <a:rPr kumimoji="0" lang="ro-RO" i="0" u="none" strike="noStrike" kern="1200" cap="none" spc="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cu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pierderea</a:t>
            </a:r>
            <a:r>
              <a:rPr kumimoji="0" lang="ro-RO" i="0" u="none" strike="noStrike" kern="1200" cap="none" spc="3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însemnelor</a:t>
            </a:r>
            <a:r>
              <a:rPr kumimoji="0" lang="ro-RO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nobiliare</a:t>
            </a:r>
            <a:r>
              <a:rPr kumimoji="0" lang="en-GB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,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  <a:p>
            <a:pPr marL="13335" marR="0" lvl="0" indent="0" algn="l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-tânărul</a:t>
            </a:r>
            <a:r>
              <a:rPr kumimoji="0" lang="ro-RO" i="0" u="none" strike="noStrike" kern="1200" cap="none" spc="1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depune</a:t>
            </a:r>
            <a:r>
              <a:rPr kumimoji="0" lang="ro-RO" i="0" u="none" strike="noStrike" kern="1200" cap="none" spc="-1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jurământul</a:t>
            </a:r>
            <a:r>
              <a:rPr kumimoji="0" lang="ro-RO" i="0" u="none" strike="noStrike" kern="1200" cap="none" spc="5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 </a:t>
            </a: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de </a:t>
            </a:r>
            <a:r>
              <a:rPr kumimoji="0" lang="ro-RO" i="0" u="none" strike="noStrike" kern="1200" cap="none" spc="-5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fidelitate</a:t>
            </a:r>
            <a:r>
              <a:rPr lang="ro-RO" kern="1200" spc="-5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Aref Ruqaa" panose="02000503000000000000" pitchFamily="2" charset="-78"/>
              </a:rPr>
              <a:t>.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ef Ruqaa" panose="02000503000000000000" pitchFamily="2" charset="-78"/>
            </a:endParaRPr>
          </a:p>
        </p:txBody>
      </p:sp>
      <p:pic>
        <p:nvPicPr>
          <p:cNvPr id="20" name="Imagine 19">
            <a:extLst>
              <a:ext uri="{FF2B5EF4-FFF2-40B4-BE49-F238E27FC236}">
                <a16:creationId xmlns:a16="http://schemas.microsoft.com/office/drawing/2014/main" id="{F2E43660-9952-79EC-87A8-A6BBD405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14734" y="621855"/>
            <a:ext cx="2745569" cy="313508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B45B1804-184F-625C-C01D-28DDA565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621" y="4121451"/>
            <a:ext cx="3523793" cy="402371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1F9A75CE-5647-E08F-B94F-95B19CBEE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91" y="203246"/>
            <a:ext cx="1347333" cy="646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Arts for High School - 9th Grade: POV and Narrative Voice by Slidesgo">
  <a:themeElements>
    <a:clrScheme name="Simple Light">
      <a:dk1>
        <a:srgbClr val="783F04"/>
      </a:dk1>
      <a:lt1>
        <a:srgbClr val="FFFFFF"/>
      </a:lt1>
      <a:dk2>
        <a:srgbClr val="C24445"/>
      </a:dk2>
      <a:lt2>
        <a:srgbClr val="FFFFFF"/>
      </a:lt2>
      <a:accent1>
        <a:srgbClr val="D3A245"/>
      </a:accent1>
      <a:accent2>
        <a:srgbClr val="72627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83F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2940</Words>
  <Application>Microsoft Office PowerPoint</Application>
  <PresentationFormat>On-screen Show (16:9)</PresentationFormat>
  <Paragraphs>171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Aref Ruqaa</vt:lpstr>
      <vt:lpstr>Anaheim</vt:lpstr>
      <vt:lpstr>Arial</vt:lpstr>
      <vt:lpstr>Gabriola</vt:lpstr>
      <vt:lpstr>Nunito</vt:lpstr>
      <vt:lpstr>Poppins</vt:lpstr>
      <vt:lpstr>Comic Sans MS</vt:lpstr>
      <vt:lpstr>Language Arts for High School - 9th Grade: POV and Narrative Voice by Slidesgo</vt:lpstr>
      <vt:lpstr>Contextualizare (încadrarea operei în curent literar)  Încadrarea textului în specia basmul cult  Tema și viziunea despre lume  Structura narativă –convenții discursive -instanțe narative/ perspectiva narativă -repere spațio – temporale -formulele tipice -acțiunea/ tehnici narative  Personajul -prezentare generală a personajelor -integrarea personajului într-o tipologie -statut social, psihologic, moral al personajului principal</vt:lpstr>
      <vt:lpstr>PowerPoint Presentation</vt:lpstr>
      <vt:lpstr> Respectă convențiile discursive ale speciei: - narațiune pluriepisodică, - cu numeroase personaje purtătoare ale unor valori simbolice, - cu acțiune convențională supusă unor stereotipii, dar care înfățișează parcurgerea drumului maturizării eroului, - personajele îndeplinesc o serie de funcții (protagonist, antagonist, donator), - reperele spațiale și temporale sunt vagi, - structură convențională, - formule specifice, obiecte magice, - procedeul triplicării, Dimensiunea cultă este dată de: - faptul că are un autor cunoscut și a fost publicat, - accentul care se pune pe decriere și pe dialog în individualizarea personajelor, - conturarea unor personaje caricaturizate, - multiplicarea epicului, - originalitatea viziunii și stilul particular al autorului.</vt:lpstr>
      <vt:lpstr>PowerPoint Presentation</vt:lpstr>
      <vt:lpstr>Tema și titlul</vt:lpstr>
      <vt:lpstr>PowerPoint Presentation</vt:lpstr>
      <vt:lpstr>Structura basmului – tehnicile narative</vt:lpstr>
      <vt:lpstr>Acțiunea </vt:lpstr>
      <vt:lpstr>PowerPoint Presentation</vt:lpstr>
      <vt:lpstr>PowerPoint Presentation</vt:lpstr>
      <vt:lpstr>PERSONAJUL</vt:lpstr>
      <vt:lpstr>PowerPoint Presentation</vt:lpstr>
      <vt:lpstr>PowerPoint Presentation</vt:lpstr>
      <vt:lpstr> Bildungsroman - urmărește formarea spirituală și morală a feciorului de crai, pregătindu-l  pentru a deveni împărat, iar călătoria pe care o face devine simbolică Morala basmului este enunțată chiar la început de către crai : „Când vei ajunge și tu odată mare și tare vei crede celor asupriți și necăjiți pentru că știi acum ce e necazul”.  Modalități de caracterizare: -directe, realizate de către narator: „fiul craiului”, „boboc în felul său”, „naiv” sau de către  Spân: „fecior de om viclean”, „pui de viperă” -indirecte, dedusă din nume, limbaj, gesturi, fapte, -drumul simbolic al lui Harap-Alb de la naivitate, lipsa experienței, la maturitate și înțelepciune -dublă valență inițiatică: spre cunoașterea lumii și spre revelarea propriului univers interior -probele dezvăluie principii morale: curajul, prietenia, generozitatea, ospitalitatea, mila,  altruismul, prietenia și credința, nobleța, sensibilitatea sufletului omenesc, condamnând  răutatea, nedreptatea și minciuna </vt:lpstr>
      <vt:lpstr>PowerPoint Presentation</vt:lpstr>
      <vt:lpstr>PowerPoint Presentation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Contextualizare (încadrarea operei în curent literar)  Încadrarea textului în specia basmul cult  Tema și viziunea despre lume  Structura narativă –convenții discursive  -instanțe narative/ perspectiva narativă -repere spațio – temporale -formulele tipice -acțiunea/ tehnici narative  Personajul -prezentare generală a personajelor -integrarea personajului întro tipologie -statut social, psiho-moral al personajului principal</dc:title>
  <dc:creator>Popa Emil</dc:creator>
  <cp:lastModifiedBy>Dorina</cp:lastModifiedBy>
  <cp:revision>9</cp:revision>
  <dcterms:modified xsi:type="dcterms:W3CDTF">2025-04-18T11:31:13Z</dcterms:modified>
</cp:coreProperties>
</file>