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2DB80C-4ABA-4402-A83C-DDD202986E0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723265-7E85-4392-8427-A1CC9D14825D}">
      <dgm:prSet phldrT="[Text]" custT="1"/>
      <dgm:spPr/>
      <dgm:t>
        <a:bodyPr/>
        <a:lstStyle/>
        <a:p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Studiu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(amnezie)</a:t>
          </a:r>
          <a:endParaRPr lang="en-US" sz="1800" dirty="0"/>
        </a:p>
      </dgm:t>
    </dgm:pt>
    <dgm:pt modelId="{EBD5EBEC-D648-4617-BB13-8A34481F7382}" type="parTrans" cxnId="{32EAE7B7-04C3-4ED9-9876-7A90B73F9B7A}">
      <dgm:prSet/>
      <dgm:spPr/>
      <dgm:t>
        <a:bodyPr/>
        <a:lstStyle/>
        <a:p>
          <a:endParaRPr lang="en-US"/>
        </a:p>
      </dgm:t>
    </dgm:pt>
    <dgm:pt modelId="{0B54CDB8-3850-4D2F-A6C0-6AF1EEA93337}" type="sibTrans" cxnId="{32EAE7B7-04C3-4ED9-9876-7A90B73F9B7A}">
      <dgm:prSet/>
      <dgm:spPr/>
      <dgm:t>
        <a:bodyPr/>
        <a:lstStyle/>
        <a:p>
          <a:endParaRPr lang="en-US"/>
        </a:p>
      </dgm:t>
    </dgm:pt>
    <dgm:pt modelId="{7AD77823-0864-45C0-902F-73D1F535DFF9}">
      <dgm:prSet phldrT="[Text]" custT="1"/>
      <dgm:spPr/>
      <dgm:t>
        <a:bodyPr/>
        <a:lstStyle/>
        <a:p>
          <a:pPr algn="just"/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Studiu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Clive Wearing</a:t>
          </a:r>
          <a:r>
            <a:rPr lang="ro-RO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bolnav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encefalită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unei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infecţii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virale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 El 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afectat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asemenea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măsură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încât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nu-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aminti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decât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s-a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întâmplat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câteva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minute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înainte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consecinţă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consideră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momentul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respectiv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recăpătat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conştienţa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El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ţine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notează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această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obsesie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pagini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întregi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note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menţionează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data,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faptul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redevenit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conştient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(...)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apare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soţia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Clive o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întâmpină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bucuria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celui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nu 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văzut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persoana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iubită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luni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astfel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încât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trebuie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decât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părăsească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încăperea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două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minute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reîntoarcă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bucuria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repete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întotdeauna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plin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emoţie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care se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exprimă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întotdeauna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acelaşi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mod. 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Clive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trăieşte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-un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prezent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permanent,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fiind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incapabil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înregistreze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schimbările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folosească</a:t>
          </a:r>
          <a:r>
            <a:rPr lang="ro-RO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trecutul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anticiparea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viitorului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o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situaţie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el a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descris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odată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fiind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„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iadul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pământ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Este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când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fi mort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neneorocit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 Nu se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cărţi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deoarece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 le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urmări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intriga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nu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manifestă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problemele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curente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fiind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lipsite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sens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întrucât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nu-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aminti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contextul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Dacă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iese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casă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pierde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imediat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Muzicianul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adevărat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prizonier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insulă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conştientului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înconjurată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amneziei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.(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Baddely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„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Memoria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umană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500" b="1" dirty="0">
            <a:solidFill>
              <a:srgbClr val="00B050"/>
            </a:solidFill>
          </a:endParaRPr>
        </a:p>
      </dgm:t>
    </dgm:pt>
    <dgm:pt modelId="{D3584100-13B0-4654-A3C0-26F4060126F4}" type="parTrans" cxnId="{86D7084F-67E8-40AC-A7C1-9D60D2F7421F}">
      <dgm:prSet/>
      <dgm:spPr/>
      <dgm:t>
        <a:bodyPr/>
        <a:lstStyle/>
        <a:p>
          <a:endParaRPr lang="en-US"/>
        </a:p>
      </dgm:t>
    </dgm:pt>
    <dgm:pt modelId="{19A0F3C1-5EFA-4865-82CA-D2C4ED6179B6}" type="sibTrans" cxnId="{86D7084F-67E8-40AC-A7C1-9D60D2F7421F}">
      <dgm:prSet/>
      <dgm:spPr/>
      <dgm:t>
        <a:bodyPr/>
        <a:lstStyle/>
        <a:p>
          <a:endParaRPr lang="en-US"/>
        </a:p>
      </dgm:t>
    </dgm:pt>
    <dgm:pt modelId="{2A9635AF-4EAE-4FA7-B90B-5E38B945F482}">
      <dgm:prSet phldrT="[Text]" custT="1"/>
      <dgm:spPr/>
      <dgm:t>
        <a:bodyPr/>
        <a:lstStyle/>
        <a:p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Studiu de caz </a:t>
          </a:r>
        </a:p>
        <a:p>
          <a:r>
            <a:rPr lang="ro-RO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(memorie supranormală)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C3D9DA-929C-4A65-B794-CBE3C45019B6}" type="parTrans" cxnId="{49EA4552-1858-4C07-937E-3016CE6A5401}">
      <dgm:prSet/>
      <dgm:spPr/>
      <dgm:t>
        <a:bodyPr/>
        <a:lstStyle/>
        <a:p>
          <a:endParaRPr lang="en-US"/>
        </a:p>
      </dgm:t>
    </dgm:pt>
    <dgm:pt modelId="{D4D94F1B-8598-4196-9F19-D731A647D41F}" type="sibTrans" cxnId="{49EA4552-1858-4C07-937E-3016CE6A5401}">
      <dgm:prSet/>
      <dgm:spPr/>
      <dgm:t>
        <a:bodyPr/>
        <a:lstStyle/>
        <a:p>
          <a:endParaRPr lang="en-US"/>
        </a:p>
      </dgm:t>
    </dgm:pt>
    <dgm:pt modelId="{D2924AAC-C845-4D99-AC21-25A9BEC035EB}">
      <dgm:prSet phldrT="[Text]" custT="1"/>
      <dgm:spPr/>
      <dgm:t>
        <a:bodyPr/>
        <a:lstStyle/>
        <a:p>
          <a:pPr algn="just"/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memorie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supranormal</a:t>
          </a:r>
          <a:r>
            <a:rPr lang="ro-RO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studiat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psihologul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rus</a:t>
          </a:r>
          <a:r>
            <a:rPr lang="en-US" sz="1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A. Luria</a:t>
          </a:r>
          <a:r>
            <a: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cazul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poseda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uluitoare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bazat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mare parte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imagistic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Redactorul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ziarului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care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lucra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oric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de complicate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erau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instruc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iunile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 d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înainte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realizarea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reportaj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el nu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niciodat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noti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e. Cu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toate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repeta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cuv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cuv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tot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spusese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unor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s-a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constatat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stoca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cantitate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enorm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ii: 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iruri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lungi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silabe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lipsite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sens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peste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100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cifre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poezii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limbi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nu le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cuno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tea,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formule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tiin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ifice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complicate.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Secretul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uimitoarei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jurnalistului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era, se pare,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capacitatea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imagistic</a:t>
          </a:r>
          <a:r>
            <a:rPr lang="ro-RO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extraordinar</a:t>
          </a:r>
          <a:r>
            <a:rPr lang="ro-RO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El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codifica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imagine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orice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</a:t>
          </a:r>
          <a:r>
            <a:rPr lang="ro-RO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trebuia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</a:t>
          </a:r>
          <a:r>
            <a:rPr lang="ro-RO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memoreze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Alc</a:t>
          </a:r>
          <a:r>
            <a:rPr lang="ro-RO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tuirea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unor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povestiri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astfel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u="sng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imagini</a:t>
          </a:r>
          <a:r>
            <a:rPr lang="en-US" sz="1500" b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plasarea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lor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de-a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lungul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traseu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familiar, cum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fi,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exemplu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strada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Gorki din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Moscova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erau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teva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dintre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tehnicile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utilizate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</a:t>
          </a:r>
          <a:r>
            <a:rPr lang="en-US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o-RO" sz="15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(Alexandr Luria ”O carte mică despre memorie mare”)</a:t>
          </a:r>
          <a:endParaRPr lang="en-US" sz="15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62C145-E1F3-4A99-A7C6-D67257C5DEFC}" type="parTrans" cxnId="{03C482C3-E2BD-4CB6-B35E-9ECBC8CFD270}">
      <dgm:prSet/>
      <dgm:spPr/>
      <dgm:t>
        <a:bodyPr/>
        <a:lstStyle/>
        <a:p>
          <a:endParaRPr lang="en-US"/>
        </a:p>
      </dgm:t>
    </dgm:pt>
    <dgm:pt modelId="{28506F90-9279-491B-BD91-AB8951928D64}" type="sibTrans" cxnId="{03C482C3-E2BD-4CB6-B35E-9ECBC8CFD270}">
      <dgm:prSet/>
      <dgm:spPr/>
      <dgm:t>
        <a:bodyPr/>
        <a:lstStyle/>
        <a:p>
          <a:endParaRPr lang="en-US"/>
        </a:p>
      </dgm:t>
    </dgm:pt>
    <dgm:pt modelId="{5603F630-FBB0-40CA-87FC-A42CFA746ECB}" type="pres">
      <dgm:prSet presAssocID="{A92DB80C-4ABA-4402-A83C-DDD202986E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DEE0F6-F4F1-459A-8E5D-70EE04323AD5}" type="pres">
      <dgm:prSet presAssocID="{6F723265-7E85-4392-8427-A1CC9D14825D}" presName="composite" presStyleCnt="0"/>
      <dgm:spPr/>
    </dgm:pt>
    <dgm:pt modelId="{3392A892-002A-4F27-BA50-6DFD900F265A}" type="pres">
      <dgm:prSet presAssocID="{6F723265-7E85-4392-8427-A1CC9D14825D}" presName="parentText" presStyleLbl="alignNode1" presStyleIdx="0" presStyleCnt="2" custLinFactNeighborX="-2747" custLinFactNeighborY="8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19A33-0C72-4565-B0B7-BDB8E673E548}" type="pres">
      <dgm:prSet presAssocID="{6F723265-7E85-4392-8427-A1CC9D14825D}" presName="descendantText" presStyleLbl="alignAcc1" presStyleIdx="0" presStyleCnt="2" custScaleX="100194" custScaleY="135035" custLinFactNeighborX="195" custLinFactNeighborY="184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DAC5C-D01B-4241-9279-44D8F87EBFD1}" type="pres">
      <dgm:prSet presAssocID="{0B54CDB8-3850-4D2F-A6C0-6AF1EEA93337}" presName="sp" presStyleCnt="0"/>
      <dgm:spPr/>
    </dgm:pt>
    <dgm:pt modelId="{0AE2CEB1-1B4A-4D57-9B68-353A41107F92}" type="pres">
      <dgm:prSet presAssocID="{2A9635AF-4EAE-4FA7-B90B-5E38B945F482}" presName="composite" presStyleCnt="0"/>
      <dgm:spPr/>
    </dgm:pt>
    <dgm:pt modelId="{1E3F08E2-1FCC-4861-9C6E-2F97E0147938}" type="pres">
      <dgm:prSet presAssocID="{2A9635AF-4EAE-4FA7-B90B-5E38B945F48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8AC29-2021-4803-8C38-2011B9DC8140}" type="pres">
      <dgm:prSet presAssocID="{2A9635AF-4EAE-4FA7-B90B-5E38B945F482}" presName="descendantText" presStyleLbl="alignAcc1" presStyleIdx="1" presStyleCnt="2" custScaleY="106445" custLinFactNeighborX="292" custLinFactNeighborY="-2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97924B-D563-4B53-BE8C-2DCEFD7CB50A}" type="presOf" srcId="{A92DB80C-4ABA-4402-A83C-DDD202986E04}" destId="{5603F630-FBB0-40CA-87FC-A42CFA746ECB}" srcOrd="0" destOrd="0" presId="urn:microsoft.com/office/officeart/2005/8/layout/chevron2"/>
    <dgm:cxn modelId="{32EAE7B7-04C3-4ED9-9876-7A90B73F9B7A}" srcId="{A92DB80C-4ABA-4402-A83C-DDD202986E04}" destId="{6F723265-7E85-4392-8427-A1CC9D14825D}" srcOrd="0" destOrd="0" parTransId="{EBD5EBEC-D648-4617-BB13-8A34481F7382}" sibTransId="{0B54CDB8-3850-4D2F-A6C0-6AF1EEA93337}"/>
    <dgm:cxn modelId="{62350BA4-95D3-485B-A55D-88B24DE6AB3D}" type="presOf" srcId="{D2924AAC-C845-4D99-AC21-25A9BEC035EB}" destId="{2868AC29-2021-4803-8C38-2011B9DC8140}" srcOrd="0" destOrd="0" presId="urn:microsoft.com/office/officeart/2005/8/layout/chevron2"/>
    <dgm:cxn modelId="{D3B333EC-09D7-403F-80DF-0B8EE562A09A}" type="presOf" srcId="{7AD77823-0864-45C0-902F-73D1F535DFF9}" destId="{B9519A33-0C72-4565-B0B7-BDB8E673E548}" srcOrd="0" destOrd="0" presId="urn:microsoft.com/office/officeart/2005/8/layout/chevron2"/>
    <dgm:cxn modelId="{03C482C3-E2BD-4CB6-B35E-9ECBC8CFD270}" srcId="{2A9635AF-4EAE-4FA7-B90B-5E38B945F482}" destId="{D2924AAC-C845-4D99-AC21-25A9BEC035EB}" srcOrd="0" destOrd="0" parTransId="{0562C145-E1F3-4A99-A7C6-D67257C5DEFC}" sibTransId="{28506F90-9279-491B-BD91-AB8951928D64}"/>
    <dgm:cxn modelId="{0471D6E3-5104-4FF4-970D-6C8AAC6A482A}" type="presOf" srcId="{6F723265-7E85-4392-8427-A1CC9D14825D}" destId="{3392A892-002A-4F27-BA50-6DFD900F265A}" srcOrd="0" destOrd="0" presId="urn:microsoft.com/office/officeart/2005/8/layout/chevron2"/>
    <dgm:cxn modelId="{49EA4552-1858-4C07-937E-3016CE6A5401}" srcId="{A92DB80C-4ABA-4402-A83C-DDD202986E04}" destId="{2A9635AF-4EAE-4FA7-B90B-5E38B945F482}" srcOrd="1" destOrd="0" parTransId="{73C3D9DA-929C-4A65-B794-CBE3C45019B6}" sibTransId="{D4D94F1B-8598-4196-9F19-D731A647D41F}"/>
    <dgm:cxn modelId="{E0B221A0-8608-40B8-9105-547E917E1A2C}" type="presOf" srcId="{2A9635AF-4EAE-4FA7-B90B-5E38B945F482}" destId="{1E3F08E2-1FCC-4861-9C6E-2F97E0147938}" srcOrd="0" destOrd="0" presId="urn:microsoft.com/office/officeart/2005/8/layout/chevron2"/>
    <dgm:cxn modelId="{86D7084F-67E8-40AC-A7C1-9D60D2F7421F}" srcId="{6F723265-7E85-4392-8427-A1CC9D14825D}" destId="{7AD77823-0864-45C0-902F-73D1F535DFF9}" srcOrd="0" destOrd="0" parTransId="{D3584100-13B0-4654-A3C0-26F4060126F4}" sibTransId="{19A0F3C1-5EFA-4865-82CA-D2C4ED6179B6}"/>
    <dgm:cxn modelId="{C675F24C-F753-429A-A786-996510236D5D}" type="presParOf" srcId="{5603F630-FBB0-40CA-87FC-A42CFA746ECB}" destId="{1EDEE0F6-F4F1-459A-8E5D-70EE04323AD5}" srcOrd="0" destOrd="0" presId="urn:microsoft.com/office/officeart/2005/8/layout/chevron2"/>
    <dgm:cxn modelId="{F3F9C7AD-F69D-4875-89CA-A6F522FC3CE4}" type="presParOf" srcId="{1EDEE0F6-F4F1-459A-8E5D-70EE04323AD5}" destId="{3392A892-002A-4F27-BA50-6DFD900F265A}" srcOrd="0" destOrd="0" presId="urn:microsoft.com/office/officeart/2005/8/layout/chevron2"/>
    <dgm:cxn modelId="{34135316-E8D7-4DBC-BF58-9E6191095534}" type="presParOf" srcId="{1EDEE0F6-F4F1-459A-8E5D-70EE04323AD5}" destId="{B9519A33-0C72-4565-B0B7-BDB8E673E548}" srcOrd="1" destOrd="0" presId="urn:microsoft.com/office/officeart/2005/8/layout/chevron2"/>
    <dgm:cxn modelId="{B41713A7-77D8-4540-88D4-FEC6557547DB}" type="presParOf" srcId="{5603F630-FBB0-40CA-87FC-A42CFA746ECB}" destId="{32ADAC5C-D01B-4241-9279-44D8F87EBFD1}" srcOrd="1" destOrd="0" presId="urn:microsoft.com/office/officeart/2005/8/layout/chevron2"/>
    <dgm:cxn modelId="{D8F52338-A551-4370-A4BB-3C05FC6A5823}" type="presParOf" srcId="{5603F630-FBB0-40CA-87FC-A42CFA746ECB}" destId="{0AE2CEB1-1B4A-4D57-9B68-353A41107F92}" srcOrd="2" destOrd="0" presId="urn:microsoft.com/office/officeart/2005/8/layout/chevron2"/>
    <dgm:cxn modelId="{F1052AEE-FFA3-4284-A741-1E4F3672179D}" type="presParOf" srcId="{0AE2CEB1-1B4A-4D57-9B68-353A41107F92}" destId="{1E3F08E2-1FCC-4861-9C6E-2F97E0147938}" srcOrd="0" destOrd="0" presId="urn:microsoft.com/office/officeart/2005/8/layout/chevron2"/>
    <dgm:cxn modelId="{07B2A48F-C1EA-4C95-BB77-05B56EDEFF70}" type="presParOf" srcId="{0AE2CEB1-1B4A-4D57-9B68-353A41107F92}" destId="{2868AC29-2021-4803-8C38-2011B9DC814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92A892-002A-4F27-BA50-6DFD900F265A}">
      <dsp:nvSpPr>
        <dsp:cNvPr id="0" name=""/>
        <dsp:cNvSpPr/>
      </dsp:nvSpPr>
      <dsp:spPr>
        <a:xfrm rot="5400000">
          <a:off x="-508263" y="904185"/>
          <a:ext cx="3360044" cy="2352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Studiu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(amnezie)</a:t>
          </a:r>
          <a:endParaRPr lang="en-US" sz="1800" kern="1200" dirty="0"/>
        </a:p>
      </dsp:txBody>
      <dsp:txXfrm rot="5400000">
        <a:off x="-508263" y="904185"/>
        <a:ext cx="3360044" cy="2352031"/>
      </dsp:txXfrm>
    </dsp:sp>
    <dsp:sp modelId="{B9519A33-0C72-4565-B0B7-BDB8E673E548}">
      <dsp:nvSpPr>
        <dsp:cNvPr id="0" name=""/>
        <dsp:cNvSpPr/>
      </dsp:nvSpPr>
      <dsp:spPr>
        <a:xfrm rot="5400000">
          <a:off x="5261281" y="-2504337"/>
          <a:ext cx="2949203" cy="87932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Studiu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Clive Wearing</a:t>
          </a:r>
          <a:r>
            <a:rPr lang="ro-RO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bolnav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encefalită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unei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infecţii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virale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„ El 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afectat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asemenea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măsură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încât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nu-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aminti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decât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s-a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întâmplat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câteva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minute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înainte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consecinţă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consideră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momentul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respectiv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recăpătat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conştienţa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El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ţine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notează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această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obsesie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pagini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întregi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note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menţionează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data,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faptul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abia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redevenit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conştient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(...)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apare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soţia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Clive o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întâmpină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bucuria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celui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nu 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văzut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persoana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iubită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multe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luni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astfel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încât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trebuie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decât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părăsească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încăperea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două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minute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reîntoarcă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bucuria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repete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;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întotdeauna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plin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emoţie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care se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exprimă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întotdeauna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acelaşi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mod. 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Clive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trăieşte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-un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prezent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permanent,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fiind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incapabil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înregistreze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schimbările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sau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să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folosească</a:t>
          </a:r>
          <a:r>
            <a:rPr lang="ro-RO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trecutul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anticiparea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viitorului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o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situaţie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el a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descris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odată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fiind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„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iadul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pământ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Este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când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fi mort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timp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neneorocit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”. Nu se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bucura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cărţi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deoarece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 le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urmări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intriga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nu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manifestă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interes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problemele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curente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fiind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pentru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el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lipsite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sens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întrucât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nu-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şi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poate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aminti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contextul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Dacă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iese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casă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pierde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imediat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Muzicianul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un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adevărat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prizonier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mică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insulă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conştientului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înconjurată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amneziei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.(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Alan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Baddely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„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Memoria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umană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500" b="1" kern="1200" dirty="0">
            <a:solidFill>
              <a:srgbClr val="00B050"/>
            </a:solidFill>
          </a:endParaRPr>
        </a:p>
      </dsp:txBody>
      <dsp:txXfrm rot="5400000">
        <a:off x="5261281" y="-2504337"/>
        <a:ext cx="2949203" cy="8793242"/>
      </dsp:txXfrm>
    </dsp:sp>
    <dsp:sp modelId="{1E3F08E2-1FCC-4861-9C6E-2F97E0147938}">
      <dsp:nvSpPr>
        <dsp:cNvPr id="0" name=""/>
        <dsp:cNvSpPr/>
      </dsp:nvSpPr>
      <dsp:spPr>
        <a:xfrm rot="5400000">
          <a:off x="-508263" y="4072706"/>
          <a:ext cx="3360044" cy="235203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Studiu de caz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(memorie supranormală)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-508263" y="4072706"/>
        <a:ext cx="3360044" cy="2352031"/>
      </dsp:txXfrm>
    </dsp:sp>
    <dsp:sp modelId="{2868AC29-2021-4803-8C38-2011B9DC8140}">
      <dsp:nvSpPr>
        <dsp:cNvPr id="0" name=""/>
        <dsp:cNvSpPr/>
      </dsp:nvSpPr>
      <dsp:spPr>
        <a:xfrm rot="5400000">
          <a:off x="5577744" y="215384"/>
          <a:ext cx="2324789" cy="8776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Un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caz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memorie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supranormal</a:t>
          </a:r>
          <a:r>
            <a:rPr lang="ro-RO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fost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studiat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psihologul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rus</a:t>
          </a:r>
          <a:r>
            <a:rPr lang="en-US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A. Luria</a:t>
          </a:r>
          <a:r>
            <a:rPr lang="en-US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cazul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poseda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uluitoare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bazat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mare parte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imagistic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Redactorul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al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ziarului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la care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lucra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observat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oric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de complicate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erau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instruc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iunile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le d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înainte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realizarea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reportaj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el nu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niciodat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noti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e. Cu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toate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acestea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repeta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cuv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cuv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tot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spusese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urma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unor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teste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s-a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constatat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putea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stoca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cantitate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enorm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ii: 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iruri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lungi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silabe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lipsite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sens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liste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peste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100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cifre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poezii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limbi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nu le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cuno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tea,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formule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tiin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ifice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complicate.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Secretul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uimitoarei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memorii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jurnalistului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era, se pare,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capacitatea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imagistic</a:t>
          </a:r>
          <a:r>
            <a:rPr lang="ro-RO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extraordinar</a:t>
          </a:r>
          <a:r>
            <a:rPr lang="ro-RO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El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codifica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într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-o imagine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orice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informa</a:t>
          </a:r>
          <a:r>
            <a:rPr lang="ro-RO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ț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care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trebuia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</a:t>
          </a:r>
          <a:r>
            <a:rPr lang="ro-RO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memoreze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Alc</a:t>
          </a:r>
          <a:r>
            <a:rPr lang="ro-RO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ă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tuirea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unor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povestiri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cu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astfel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u="sng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imagini</a:t>
          </a:r>
          <a:r>
            <a:rPr lang="en-US" sz="1500" b="1" u="sng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ș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plasarea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lor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de-a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lungul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unui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traseu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familiar, cum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ar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fi,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exemplu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strada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Gorki din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Moscova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erau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â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teva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dintre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tehnicile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utilizate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 </a:t>
          </a:r>
          <a:r>
            <a:rPr lang="en-US" sz="1500" b="1" kern="1200" dirty="0" err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jurnalist</a:t>
          </a:r>
          <a:r>
            <a:rPr lang="en-US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ro-RO" sz="15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(Alexandr Luria ”O carte mică despre memorie mare”)</a:t>
          </a:r>
          <a:endParaRPr lang="en-US" sz="15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577744" y="215384"/>
        <a:ext cx="2324789" cy="8776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924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156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89574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200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97953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81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413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004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711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45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967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567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4607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59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16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40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156E-3F50-4FB5-B75C-E9DB7B3AFC3B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3D9B2EE-B9FF-4EDC-BFA6-C84EDC9F9F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4210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view36838993" TargetMode="External"/><Relationship Id="rId2" Type="http://schemas.openxmlformats.org/officeDocument/2006/relationships/hyperlink" Target="https://learningapps.org/display?v=px6vkwnsc2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38221039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4eJq2g5jU" TargetMode="External"/><Relationship Id="rId2" Type="http://schemas.openxmlformats.org/officeDocument/2006/relationships/hyperlink" Target="https://learningapps.org/display?v=px6vkwnsc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h4eJq2g5j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hyperlink" Target="https://ziarulromanesc.de/trucul-care-va-elibereaza-memoria-telefonului/" TargetMode="External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hyperlink" Target="https://doctorneurolog.md/index.php/med-advace/medical-advice/209-m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vingpets.ro/blog/cu-si-despre-papagali-c2.html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pixabay.com/ro/images/search/urangutanul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www.twinkl.ro/teaching-wiki/computer" TargetMode="External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7529" y="172821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MEMORIA. </a:t>
            </a:r>
            <a:b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Delimitări conceptuale. Caracterizarea generală a memoriei.</a:t>
            </a:r>
            <a:br>
              <a:rPr lang="ro-RO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PSIHOLOGIE, CLASA A X-A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o-RO" b="1" dirty="0" smtClean="0"/>
              <a:t>PROF.MĂRCUȚ RODICA</a:t>
            </a:r>
          </a:p>
          <a:p>
            <a:pPr algn="r"/>
            <a:r>
              <a:rPr lang="ro-RO" b="1" dirty="0" smtClean="0"/>
              <a:t>LICEUL VOCAȚIONAL PEDAGOGIC ”NICOLAE BOLCAȘ”BEIUȘ, BIHOR</a:t>
            </a:r>
          </a:p>
          <a:p>
            <a:pPr algn="r"/>
            <a:r>
              <a:rPr lang="ro-RO" b="1" dirty="0" smtClean="0"/>
              <a:t>SOCIO-UMANE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8704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6" y="1325880"/>
            <a:ext cx="9639236" cy="4585342"/>
          </a:xfrm>
        </p:spPr>
        <p:txBody>
          <a:bodyPr/>
          <a:lstStyle/>
          <a:p>
            <a:pPr marL="342900" lvl="1" indent="-342900"/>
            <a:r>
              <a:rPr lang="ro-RO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Lista de cuvinte: </a:t>
            </a:r>
          </a:p>
          <a:p>
            <a:pPr marL="342900" lvl="1" indent="-342900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elefanţi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călcau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speriaţi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flăcări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apărare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iepuraşi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picioare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cenuşii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lipsiţi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violente</a:t>
            </a:r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045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Elefanţii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cenuşii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speriaţi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flăcările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violente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călcau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picioare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iepuraşii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lipsiţi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apărare</a:t>
            </a:r>
            <a:r>
              <a:rPr lang="ro-RO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53898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3664" y="329184"/>
            <a:ext cx="10049256" cy="643737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Selectivitatea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trebuie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relaţie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conţinutul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mnezic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nu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nu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stochează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reactualizează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totul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parte din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informaţii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Redați în caiete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strofă din cântecul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preferat. Redați în caiete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definiția senzației. Ce observați? Cum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explicați?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faptele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pǎstrate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reactualizate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suportǎ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modificǎri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importante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o-RO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unele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dintre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informaţiile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lecţii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olositoare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înţelegeţi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această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lecţie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Desigur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condiţia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aveţi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memorie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umană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asemenea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situațională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raportează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încadrează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materialului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informaţional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anumite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coordonate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spațiale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temporale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Ex.: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Redați toate detaliile cu privire la un eveniment /o faptă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 viața 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voastră, pentru care părinții v-au pedepsit. Ce observați?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Exercițiu de fixare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-Jocul Milionarii: Identificați corect caracteristicile memoriei pe baza enunțurilor date: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://learningapps.org/display?v=px6vkwnsc24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o-RO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o-RO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learningapps.org/view36838993</a:t>
            </a:r>
            <a:endParaRPr lang="ro-RO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333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"/>
            <a:ext cx="10323576" cy="66019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Rolul memoriei umane </a:t>
            </a: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asigură </a:t>
            </a:r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continuitatea, consistența, stabilitatea și finalitatea vieții psihice a individului</a:t>
            </a: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sudează </a:t>
            </a:r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elementele anterioare de cele ce vor </a:t>
            </a: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urma și </a:t>
            </a:r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dă posibilitatea reactualizării datelor anterioare și examinării critice a acestora pentru a împinge cunoașterea mai departe; </a:t>
            </a:r>
            <a:endParaRPr lang="ro-RO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stă </a:t>
            </a:r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baza inteligenței și creativității;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implicată în cunoaștere și învățare, înțelegere și rezolvarea de probleme, inteligență și creativitate 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Lange: ”Viața 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psihică a omului fără memorie este doar un ghem de impresii senzitive, adică un prezent fără trecut, dar și fără viitor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valoare adaptativă, realizând echilibrarea organismului cu mediul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Secenov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”memoria 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o condiție fundamentală a vieții psihice”, ”piatra unghiulară a vieții psihice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ro-RO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Verificarea cunoștințelor</a:t>
            </a: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en-US" sz="17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Folosind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aplicația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rezolvă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repede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Quizul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cuprinde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itemi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alegere</a:t>
            </a:r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multiplă</a:t>
            </a:r>
            <a:r>
              <a:rPr lang="en-US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ro-RO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learningapps.org/display?v=p9k3bwcx524</a:t>
            </a:r>
            <a:endParaRPr lang="ro-RO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sz="1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o-RO" sz="1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learningapps.org/view38221039</a:t>
            </a:r>
            <a:endParaRPr lang="ro-RO" sz="17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ro-RO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Temă:Identificați între personalitățile celebre din diferite domenii cazuri de memorie excepțională/cazuri de privări de memorie.</a:t>
            </a:r>
            <a:endParaRPr lang="en-US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48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-114300"/>
            <a:ext cx="10012679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MEMORIA. Delimitări conceptuale. Caracterizarea generală a memoriei.</a:t>
            </a:r>
            <a:b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-schița lecției-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832" y="521208"/>
            <a:ext cx="11250168" cy="641908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Delimitări </a:t>
            </a:r>
            <a:r>
              <a:rPr lang="ro-RO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conceptuale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o-R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Metafore folosite pentru memorie: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ro-RO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metafora </a:t>
            </a:r>
            <a:r>
              <a:rPr lang="ro-RO" sz="5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bibliotecii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 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sosesc trebuind să fie convenabil stocate, bine protejate de efectele timpului și ușor accesibile (Alan Baddeley )</a:t>
            </a:r>
          </a:p>
          <a:p>
            <a:pPr lvl="2"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este identificată cu o carte aflată în bibliotecă, ușurând astfel activitatea gândirii mai bine decât o bibliotecă imensă (</a:t>
            </a:r>
            <a:r>
              <a:rPr lang="ro-RO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A.Binet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tablă de ceară</a:t>
            </a:r>
            <a:r>
              <a:rPr lang="ro-RO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care se înscriu, conservându-se sau întunecându-se, ca urmare a trecerii timpului, urmele senzațiilor (Platon);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ro-RO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”teatru</a:t>
            </a:r>
            <a:r>
              <a:rPr lang="ro-RO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care imaginile intră, relaționează și ies tot așa cum actorii intră, relaționează și ies în/din scenă (Giulio Camillo); </a:t>
            </a:r>
            <a:endParaRPr lang="ro-RO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o-RO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Caracterizarea generală a memoriei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o-RO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psihic intelectual prin care cunoaștem lumea, relațiile omului cu lumea</a:t>
            </a: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</a:pPr>
            <a:r>
              <a:rPr lang="ro-RO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capacitate generală a întregii materii,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capacitate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psihică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care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viaţa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</a:t>
            </a: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imposibilă</a:t>
            </a:r>
            <a:endParaRPr lang="ro-RO" sz="5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asigură continuitatea vieții psihice, adică legătura dintre trecut și prezent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în interacțiune cu toate procesele, însușirile și capacitățile </a:t>
            </a:r>
            <a:r>
              <a:rPr lang="ro-RO" sz="5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psihice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o-RO" sz="5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este procesul psihic intelectual de întipărire, stocare și reactualizare a </a:t>
            </a:r>
            <a:r>
              <a:rPr lang="ro-RO" sz="5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informațiilor.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o-RO" sz="5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Caracteristicile</a:t>
            </a:r>
            <a:r>
              <a:rPr lang="en-US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r>
              <a:rPr lang="ro-RO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mijlocită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5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en-US" sz="5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fidelă</a:t>
            </a:r>
            <a:endParaRPr lang="ro-RO" sz="5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 </a:t>
            </a:r>
            <a:r>
              <a:rPr lang="en-US" sz="5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en-US" sz="5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inteligibil</a:t>
            </a:r>
            <a:endParaRPr lang="ro-RO" sz="5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ro-RO" sz="5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selectivă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5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5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situațională</a:t>
            </a:r>
            <a:endParaRPr lang="ro-RO" sz="5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o-RO" sz="5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Rolul memoriei umane: </a:t>
            </a:r>
            <a:endParaRPr lang="ro-RO" sz="5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asigură continuitatea, consistența, stabilitatea și finalitatea vieții psihice a individului;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sudează elementele </a:t>
            </a:r>
            <a:r>
              <a:rPr lang="ro-RO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vechi </a:t>
            </a: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cele </a:t>
            </a:r>
            <a:r>
              <a:rPr lang="ro-RO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endParaRPr lang="ro-RO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stă la baza inteligenței și creativității;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 implicată în cunoaștere și învățare, înțelegere și rezolvarea de probleme, inteligență și creativitate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o-RO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valoare adaptativă, realizând echilibrarea organismului cu mediul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o-RO" sz="5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o-RO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ro-RO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87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315" y="628122"/>
            <a:ext cx="5527870" cy="4693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838" y="539495"/>
            <a:ext cx="5982042" cy="4958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52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0"/>
            <a:ext cx="1137513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o-RO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 DE 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LECTIE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UNITATEA DE ÎNVĂŢĂMÂNT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Liceul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Vocațional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Pedagogic ”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N.Bolcaș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Beiuş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o-RO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ROFESOR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Mărcuț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Rodica</a:t>
            </a:r>
            <a:endParaRPr lang="ro-RO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X- a </a:t>
            </a:r>
            <a:endParaRPr lang="ro-RO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OBIECTUL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UNITATEA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ÎNVĂŢARE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Procese psihice şi rolul lor în evoluţia personalităţii. Procese cognitive </a:t>
            </a:r>
            <a:r>
              <a:rPr lang="it-IT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superioare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LECȚIA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o-R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MORIA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Delimitări conceptuale.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Caracterizare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generală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memoriei.</a:t>
            </a:r>
            <a:endParaRPr lang="en-US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TIPUL DE LECŢIE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mixtă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LOCUL DE DESFĂŞURARE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COMPETENŢE GENERALE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Utilizarea conceptelor specifice ştiinţelor sociale pentru organizarea demersurilor de cunoaştere şi explicare a unor fapte, evenimente, procese din viaţa reală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Aplicarea cunoştinţelor specifice ştiinţelor sociale în rezolvarea unor situaţii – problemă,  precum şi în analizarea posibilităţilor personale de dezvoltare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Cooperarea cu ceilalţi în rezolvarea unor probleme teoretice şi practice,  în cadrul diferitelor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grupuri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COMPETENŢE SPECIFICE</a:t>
            </a:r>
            <a:r>
              <a:rPr lang="ro-RO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Identificarea proceselor psihice şi caracterizarea rolului lor în evoluţia personalităţii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2.1. Analizarea unor procese psihice pornind de la exemple concrete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Evaluarea caracteristicilor unor procese psihice, prin comparare şi prin utilizarea unor instrumente adecvate de măsurare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8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5448"/>
            <a:ext cx="10591800" cy="684885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  OPERAŢIONALE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identifice metaforele utilizate în delimitarea conceptului de memorie;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definească memoria;</a:t>
            </a:r>
            <a:endParaRPr lang="en-US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enumere caracteristicile esențiale ale memoriei;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analizeze metaforele identificate pentru delimitarea corectă a conceptului;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compare, pe baza studiului de caz, amnezia și memoria supranormală;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analizeze caracteristicile esențiale ale memoriei, pe baza aplicațiilor și a exercițiilor propuse;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argumenteze rolul memoriei în viața omului;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Atitudinale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 manifeste gândire critică și flexibilă față de rolul memoriei în viața omului.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formativ-ameliorativă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OBIECTIVE ALE 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EVALUĂRII:</a:t>
            </a:r>
            <a:endParaRPr lang="ro-RO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</a:t>
            </a:r>
          </a:p>
          <a:p>
            <a:pPr lvl="1"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identifice procesele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memoriei;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nivelul de dezvoltare a memoriei proprii prin rezolvarea unui test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psihologic rapid;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Formative</a:t>
            </a:r>
          </a:p>
          <a:p>
            <a:pPr lvl="1"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identifice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corect caracteristicile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esențiale ale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memoriei pe baza resurselor folosite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analizeze rolul memoriei în viața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omului;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Atitudinale</a:t>
            </a:r>
          </a:p>
          <a:p>
            <a:pPr marL="742950" lvl="2" indent="-342900"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manifeste gândire critică și flexibilă față de rolul memoriei în cunoaștere și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adaptare</a:t>
            </a:r>
          </a:p>
        </p:txBody>
      </p:sp>
    </p:spTree>
    <p:extLst>
      <p:ext uri="{BB962C8B-B14F-4D97-AF65-F5344CB8AC3E}">
        <p14:creationId xmlns="" xmlns:p14="http://schemas.microsoft.com/office/powerpoint/2010/main" val="40615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11183112" cy="6858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 ȘI ATITUDINI </a:t>
            </a: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VIZATE:</a:t>
            </a:r>
            <a:endParaRPr lang="ro-RO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Afirmarea liberă a personalităţii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Relaţionarea pozitivă cu ceilalţi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Valorificarea optimă şi creativă a  propriului potenţial 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STRATEGII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explicativ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conversativ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ă, inductiv-deductivă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expozitiv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euristice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expunerea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explicaţia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conversaţia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euristică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studiul de caz;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interactive : ➢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comparaţia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problematizarea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exerciţiul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învățarea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descoperire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argumentarea, asaltul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nici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evaluare: verificare frontală orală, scrisă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Instrumente de evaluare: test psihologic de memorie on-line, Jocul Milionarii, Quiz cu alegere multiplă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 de organizare a activității: frontală, individuală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Resurse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o-RO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programă școlară, macro și microproiectarea didactică,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manual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tabla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inteligentă, material PPT, 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educaționale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learningapps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youtu.be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timp: 50 minute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BIBLIOGRAFIE: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Cosmovici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A., Psihologie generală, 1996, Editura Polirom, Iași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Zlate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M., Psihologia </a:t>
            </a: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mecanismelor cognitive, Editura Polirom, Iași, 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ro-RO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o-RO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Zlate, M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(coord.), Psihologie. Manual pentru clasa a X-a. Editura Aramis Print, București, 2005</a:t>
            </a:r>
          </a:p>
        </p:txBody>
      </p:sp>
    </p:spTree>
    <p:extLst>
      <p:ext uri="{BB962C8B-B14F-4D97-AF65-F5344CB8AC3E}">
        <p14:creationId xmlns="" xmlns:p14="http://schemas.microsoft.com/office/powerpoint/2010/main" val="4181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6" y="109728"/>
            <a:ext cx="8631936" cy="67482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o-RO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o-RO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Delimitări conceptuale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este un proces cognitiv intelectual/superior, alături de gândire, imaginație și </a:t>
            </a:r>
            <a:r>
              <a:rPr lang="ro-RO" sz="17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limbaj</a:t>
            </a:r>
            <a:r>
              <a:rPr lang="ro-RO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(fenomen psihic);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Aplicație: </a:t>
            </a:r>
            <a:r>
              <a:rPr lang="ro-RO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Parcurgeti cu atenție textul de mai jos și rezolvați următoarele sarcini de lucru: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identificați procesele cognitive la care se face referire în aceste citate;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recizați metaforele utilizate pentru memorie;</a:t>
            </a:r>
          </a:p>
          <a:p>
            <a:pPr lvl="1"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1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nalizați metaforele identificate;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</a:pP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Baddeley compară memoria cu o bibliotecă, 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”...informațiile 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sosesc trebuind să fie convenabil stocate, bine protejate de efectele timpului și ușor 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accesibile...”. Alfred 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Binet folosește metafora bibliotecii pentru memorie, numai că, spre deosebire de Baddley, el identifică memoria nu cu biblioteca ci cu o carte aflată în ea. Astfel, memoria ușurează activitatea gândirii mai bine decât o bibliotecă imensă. Dacă pentru a te servi de bibliotecă, trebuie să cunoști titlurile și autorii cărților, să deschizi la o anumită pagină, să știi unde trebuie căutate informațiile, memoria este ”ca o mare carte însuflețită și inteligentă, care-și deschide singură paginile la locul 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necesar...” Alte </a:t>
            </a:r>
            <a:r>
              <a:rPr lang="ro-RO" sz="1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metafore folosite pentru memorie: ”tablă de ceară” (Platon), pe care se înscriu, conservându-se sau întunecându-se, ca urmare a trecerii timpului, urmele senzațiilor: ”teatru” (Giulio Camillo) în care imaginile intră, relaționează și ies tot așa cum actorii intră, relaționează și ies actorii în/din </a:t>
            </a:r>
            <a:r>
              <a:rPr lang="ro-RO" sz="17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scenă etc.” (Mielu Zlate, 2017)</a:t>
            </a:r>
            <a:endParaRPr lang="en-US" sz="17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  <a:spcBef>
                <a:spcPts val="0"/>
              </a:spcBef>
              <a:buNone/>
            </a:pPr>
            <a:endParaRPr lang="ro-RO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Propunere legislativă privind sistemului naţional de biblioteci din  România! Despre ce este vor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43" y="508158"/>
            <a:ext cx="2526685" cy="1513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ectacole de teat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43" y="4668481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hid complet tehnici de gravura - Pictorshop Blo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43" y="2419834"/>
            <a:ext cx="2695134" cy="1639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17943" y="6298430"/>
            <a:ext cx="280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https://www.facebook.com/piesedeteatru</a:t>
            </a:r>
            <a:r>
              <a:rPr lang="en-US" dirty="0"/>
              <a:t>/</a:t>
            </a:r>
          </a:p>
        </p:txBody>
      </p:sp>
      <p:sp>
        <p:nvSpPr>
          <p:cNvPr id="6" name="Rectangle 5"/>
          <p:cNvSpPr/>
          <p:nvPr/>
        </p:nvSpPr>
        <p:spPr>
          <a:xfrm>
            <a:off x="9518904" y="4059549"/>
            <a:ext cx="2594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https://www.pictorshop.ro/blog/ghid-complet-tehnici-de-gravura/</a:t>
            </a:r>
          </a:p>
        </p:txBody>
      </p:sp>
      <p:sp>
        <p:nvSpPr>
          <p:cNvPr id="7" name="Rectangle 6"/>
          <p:cNvSpPr/>
          <p:nvPr/>
        </p:nvSpPr>
        <p:spPr>
          <a:xfrm>
            <a:off x="9582912" y="1958169"/>
            <a:ext cx="2176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https://www.caransebesonline.ro/carti-noi-la-biblioteca-mihail-halici-2/</a:t>
            </a:r>
          </a:p>
        </p:txBody>
      </p:sp>
    </p:spTree>
    <p:extLst>
      <p:ext uri="{BB962C8B-B14F-4D97-AF65-F5344CB8AC3E}">
        <p14:creationId xmlns="" xmlns:p14="http://schemas.microsoft.com/office/powerpoint/2010/main" val="9521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384" y="128016"/>
            <a:ext cx="9575228" cy="65471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o-RO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Metafore folosite pentru memorie: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metafora bibliotecii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informațiile care sosesc trebuind să fie convenabil stocate, bine protejate de efectele timpului și ușor accesibile (Alan Baddeley )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</a:pPr>
            <a:r>
              <a:rPr lang="ro-RO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este identificată cu o carte aflată în bibliotecă, ușurând astfel activitatea gândirii mai bine decât o bibliotecă imensă (Alfred Binet)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tablă de ceară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care se înscriu, conservându-se sau întunecându-se, ca urmare a trecerii timpului, urmele senzațiilor (Platon);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”teatru</a:t>
            </a:r>
            <a:r>
              <a:rPr lang="ro-R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o-R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care imaginile intră, relaționează și ies tot așa cum actorii intră, relaționează și ies în/din scenă (Giulio Camillo); </a:t>
            </a: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ro-RO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endParaRPr lang="ro-R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este procesul psihic intelectual de întipărire, stocare și reactualizare a informațiilor</a:t>
            </a: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ro-RO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o-RO" sz="1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TEST DE MEMORIE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https://youtu.be/jh4eJq2g5jU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6410674" y="4107755"/>
            <a:ext cx="612648" cy="74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8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325" y="0"/>
            <a:ext cx="8911687" cy="1280890"/>
          </a:xfrm>
        </p:spPr>
        <p:txBody>
          <a:bodyPr>
            <a:normAutofit/>
          </a:bodyPr>
          <a:lstStyle/>
          <a:p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o-RO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Caracterizarea generală a memoriei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928" y="256532"/>
            <a:ext cx="11539728" cy="65283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o-RO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 programul Școala altfel, elevii unei școli au vizitat Muzeul memorial Ioan Slavici din Șiria. Ei au aflat multe informații despre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copil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Slavici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coala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studiile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Arad,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Timi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Budapesta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Viena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dar și despre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scriitor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 acestuia.</a:t>
            </a: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>
              <a:lnSpc>
                <a:spcPct val="150000"/>
              </a:lnSpc>
              <a:spcBef>
                <a:spcPts val="0"/>
              </a:spcBef>
            </a:pP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 dintre procesele cognitive sunt folosite de elevi pentru înregistrarea informațiilor?</a:t>
            </a:r>
          </a:p>
          <a:p>
            <a:pPr lvl="8">
              <a:lnSpc>
                <a:spcPct val="150000"/>
              </a:lnSpc>
              <a:spcBef>
                <a:spcPts val="0"/>
              </a:spcBef>
            </a:pP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 vor folosi informațiile obținute?</a:t>
            </a:r>
          </a:p>
          <a:p>
            <a:pPr lvl="8">
              <a:lnSpc>
                <a:spcPct val="150000"/>
              </a:lnSpc>
              <a:spcBef>
                <a:spcPts val="0"/>
              </a:spcBef>
            </a:pP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ce sunt necesare informațiile pe care le obținem despre diferite persoane/personalități  pe care le cunoaștem direct sau indirect?</a:t>
            </a:r>
          </a:p>
          <a:p>
            <a:pPr lvl="8">
              <a:lnSpc>
                <a:spcPct val="150000"/>
              </a:lnSpc>
              <a:spcBef>
                <a:spcPts val="0"/>
              </a:spcBef>
            </a:pPr>
            <a:endParaRPr lang="ro-RO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 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psihic intelectual prin care cunoaștem lumea, relațiile omului cu </a:t>
            </a: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lumea.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o-RO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Priviți imaginile de mai jos. Prin ce se deosebesc imaginile din dreapta față de cele din stânga? Ce au în comun?</a:t>
            </a:r>
            <a:endParaRPr lang="ro-RO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None/>
            </a:pPr>
            <a:endParaRPr lang="ro-RO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ro-RO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ro-RO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endParaRPr lang="ro-RO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ro-RO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50000"/>
              </a:lnSpc>
              <a:spcBef>
                <a:spcPts val="0"/>
              </a:spcBef>
              <a:buNone/>
            </a:pPr>
            <a:endParaRPr lang="ro-RO" sz="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Bef>
                <a:spcPts val="0"/>
              </a:spcBef>
            </a:pPr>
            <a:r>
              <a:rPr lang="ro-RO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 este o capacitate generală a întregii materii, fie nevie, fie vie.	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</a:p>
          <a:p>
            <a:pPr lvl="2">
              <a:spcBef>
                <a:spcPts val="0"/>
              </a:spcBef>
            </a:pP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Link-uri imagini: 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doctorneurolog.md/index.php/med-advace/medical-advice/209-mem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https://ziarulromanesc.de/trucul-care-va-elibereaza-memoria-telefonului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www.twinkl.ro/teaching-wiki/computer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https://pixabay.com/ro/images/search/urangutanul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o-RO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www.lovingpets.ro/blog/cu-si-despre-papagali-c2.html</a:t>
            </a:r>
            <a:r>
              <a:rPr lang="ro-RO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25" y="1399144"/>
            <a:ext cx="2843478" cy="1574045"/>
          </a:xfrm>
          <a:prstGeom prst="rect">
            <a:avLst/>
          </a:prstGeom>
        </p:spPr>
      </p:pic>
      <p:pic>
        <p:nvPicPr>
          <p:cNvPr id="1026" name="Picture 2" descr="Memoria si tulburările de memori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062" y="3953987"/>
            <a:ext cx="1884854" cy="1319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ucul care vă eliberează memoria telefonulu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95" y="3923507"/>
            <a:ext cx="1698686" cy="9555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is a Computer? - Computing - Teaching Wiki - Twink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338" y="3923507"/>
            <a:ext cx="2383927" cy="1191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estea sunt cele mai inteligente specii de păsări din lume. Una dintre ele  poate trăi chiar și 50 de ani - Fanatik.ro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73" y="4873849"/>
            <a:ext cx="1841514" cy="10358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ao, il robot dalla memoria di ferro - MEDIA INA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52" y="4546169"/>
            <a:ext cx="1768141" cy="1178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este 50 de imagini gratuite cu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22" y="4002060"/>
            <a:ext cx="1609217" cy="1143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9014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9833145"/>
              </p:ext>
            </p:extLst>
          </p:nvPr>
        </p:nvGraphicFramePr>
        <p:xfrm>
          <a:off x="978409" y="0"/>
          <a:ext cx="11128248" cy="694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28216" y="6018"/>
            <a:ext cx="1014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capacitate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psihică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necesară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fără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care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viaţa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</a:t>
            </a:r>
            <a:r>
              <a:rPr lang="ro-RO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imposibilă</a:t>
            </a:r>
            <a:r>
              <a:rPr lang="ro-RO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1380744" y="118872"/>
            <a:ext cx="347472" cy="210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53512" y="5742873"/>
            <a:ext cx="92384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0"/>
              </a:spcBef>
            </a:pPr>
            <a:r>
              <a:rPr lang="ro-RO" sz="1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 Pornind de la primul studiu de caz, precizați două consecințe pe care le considerați mai grave în cazul pierderii propriei memorii.</a:t>
            </a:r>
          </a:p>
          <a:p>
            <a:pPr algn="just"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În cazul unei memorii supranormale, pot exista efecte negative? Dacă DA, care anume?</a:t>
            </a:r>
          </a:p>
          <a:p>
            <a:pPr algn="just">
              <a:spcBef>
                <a:spcPts val="0"/>
              </a:spcBef>
            </a:pPr>
            <a:r>
              <a:rPr lang="ro-RO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Ce alte caracteristici esențiale ale memoriei pot fi deduse din cele două studii de caz, având ca reper frazele subliniate.</a:t>
            </a:r>
          </a:p>
        </p:txBody>
      </p:sp>
    </p:spTree>
    <p:extLst>
      <p:ext uri="{BB962C8B-B14F-4D97-AF65-F5344CB8AC3E}">
        <p14:creationId xmlns="" xmlns:p14="http://schemas.microsoft.com/office/powerpoint/2010/main" val="5012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0"/>
            <a:ext cx="11713464" cy="722376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o-RO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sigură continuitatea vieții psihice, adică legătura dintre trecut și prezent;</a:t>
            </a: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o-RO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în interacțiune cu toate procesele, însușirile și capacitățile psihice;</a:t>
            </a: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reține și organizează datele oferite de simțuri și le sistematizează cu ajutorul gândiriii, prin eforturi de voință, în funcție de anumite interese; 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cazul amneziei, această interacțiune este dificilă (cazul lui Clive)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lang="ro-RO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cazul memoriei supranormale, interacțiunea este foarte productivă (cazul jurnalistului)</a:t>
            </a:r>
          </a:p>
          <a:p>
            <a:pPr lvl="2" algn="just">
              <a:lnSpc>
                <a:spcPct val="170000"/>
              </a:lnSpc>
              <a:spcBef>
                <a:spcPts val="0"/>
              </a:spcBef>
            </a:pPr>
            <a:endParaRPr lang="ro-RO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2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CARACTERISTICILE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MEMORIEI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umană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mijlocită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înseamnă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ţine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reactualiza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serveşte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instrumente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care au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autentice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mijloace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Enumerați acele lucruri/instrumente de care vă folosiți ca să țineți minte că mâine trebuie să aduci la școală o copie după buletinul mamei. Ce observați?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umană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fidelă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întipărească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păstreze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actualizeze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amănunt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informaţiile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r>
              <a:rPr lang="ro-RO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Aplicație</a:t>
            </a:r>
            <a:r>
              <a:rPr lang="ro-RO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Povestiți în caiet ce vă aduceți aminte despre Concursul de Miss/excursia la care ati participat împreună. Comparați amintirile voastre. Ce observați?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Memoria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umană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are un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caracter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inteligibil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deoarece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presupune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înţelegerea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reactualizate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materialului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după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criterii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semnificaţie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70000"/>
              </a:lnSpc>
              <a:spcBef>
                <a:spcPts val="0"/>
              </a:spcBef>
            </a:pPr>
            <a:r>
              <a:rPr lang="ro-RO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Exerciții: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Ascultați cu atenție cuvintele pe care am să le citesc cu voce tare și apoi notați în caiete ceea ce ati memorat. 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Ascultați cu atenție și apoi scrieți în caiete propoziția pe care am să o citesc (cuprinde aceleași cuvinte ca și la cerința 1)</a:t>
            </a:r>
          </a:p>
          <a:p>
            <a:pPr lvl="2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În care dintre cele două situații prezentate mai sus v-ati descurcat mai bine? De ce?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70000"/>
              </a:lnSpc>
              <a:spcBef>
                <a:spcPts val="0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70000"/>
              </a:lnSpc>
              <a:spcBef>
                <a:spcPts val="0"/>
              </a:spcBef>
              <a:buNone/>
            </a:pP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endParaRPr lang="ro-RO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70000"/>
              </a:lnSpc>
              <a:spcBef>
                <a:spcPts val="0"/>
              </a:spcBef>
            </a:pPr>
            <a:endParaRPr lang="ro-RO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53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1949</Words>
  <Application>Microsoft Office PowerPoint</Application>
  <PresentationFormat>Custom</PresentationFormat>
  <Paragraphs>191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Wisp</vt:lpstr>
      <vt:lpstr>MEMORIA.  Delimitări conceptuale. Caracterizarea generală a memoriei.  PSIHOLOGIE, CLASA A X-A</vt:lpstr>
      <vt:lpstr>Slide 2</vt:lpstr>
      <vt:lpstr>Slide 3</vt:lpstr>
      <vt:lpstr>Slide 4</vt:lpstr>
      <vt:lpstr>Slide 5</vt:lpstr>
      <vt:lpstr>Slide 6</vt:lpstr>
      <vt:lpstr>2. Caracterizarea generală a memoriei</vt:lpstr>
      <vt:lpstr>Slide 8</vt:lpstr>
      <vt:lpstr>Slide 9</vt:lpstr>
      <vt:lpstr>Slide 10</vt:lpstr>
      <vt:lpstr>Slide 11</vt:lpstr>
      <vt:lpstr>Slide 12</vt:lpstr>
      <vt:lpstr>Slide 13</vt:lpstr>
      <vt:lpstr>MEMORIA. Delimitări conceptuale. Caracterizarea generală a memoriei. -schița lecției-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MEMORIA.  Delimitări conceptuale. Caracterizarea generală a memoriei.  PSIHOLOGIE, CLASA A X-A</dc:title>
  <dc:creator>usetr</dc:creator>
  <cp:lastModifiedBy>usetr</cp:lastModifiedBy>
  <cp:revision>2</cp:revision>
  <dcterms:modified xsi:type="dcterms:W3CDTF">2025-04-09T13:51:09Z</dcterms:modified>
</cp:coreProperties>
</file>